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23.xml" ContentType="application/vnd.openxmlformats-officedocument.presentationml.slide+xml"/>
  <Override PartName="/ppt/slides/slide75.xml" ContentType="application/vnd.openxmlformats-officedocument.presentationml.slide+xml"/>
  <Override PartName="/ppt/slides/slide77.xml" ContentType="application/vnd.openxmlformats-officedocument.presentationml.slide+xml"/>
  <Override PartName="/ppt/slides/slide22.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6.xml" ContentType="application/vnd.openxmlformats-officedocument.presentationml.slide+xml"/>
  <Override PartName="/ppt/slideLayouts/slideLayout1.xml" ContentType="application/vnd.openxmlformats-officedocument.presentationml.slideLayout+xml"/>
  <Override PartName="/ppt/notesSlides/notesSlide72.xml" ContentType="application/vnd.openxmlformats-officedocument.presentationml.notesSlide+xml"/>
  <Override PartName="/ppt/slideMasters/slideMaster1.xml" ContentType="application/vnd.openxmlformats-officedocument.presentationml.slideMaster+xml"/>
  <Override PartName="/ppt/notesSlides/notesSlide70.xml" ContentType="application/vnd.openxmlformats-officedocument.presentationml.notesSlide+xml"/>
  <Override PartName="/ppt/notesSlides/notesSlide69.xml" ContentType="application/vnd.openxmlformats-officedocument.presentationml.notesSlide+xml"/>
  <Override PartName="/ppt/notesSlides/notesSlide68.xml" ContentType="application/vnd.openxmlformats-officedocument.presentationml.notesSlide+xml"/>
  <Override PartName="/ppt/notesSlides/notesSlide67.xml" ContentType="application/vnd.openxmlformats-officedocument.presentationml.notesSlide+xml"/>
  <Override PartName="/ppt/notesSlides/notesSlide66.xml" ContentType="application/vnd.openxmlformats-officedocument.presentationml.notesSlide+xml"/>
  <Override PartName="/ppt/notesSlides/notesSlide65.xml" ContentType="application/vnd.openxmlformats-officedocument.presentationml.notesSlide+xml"/>
  <Override PartName="/ppt/notesSlides/notesSlide64.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3.xml" ContentType="application/vnd.openxmlformats-officedocument.presentationml.notesSlide+xml"/>
  <Override PartName="/ppt/notesSlides/notesSlide82.xml" ContentType="application/vnd.openxmlformats-officedocument.presentationml.notesSlide+xml"/>
  <Override PartName="/ppt/notesSlides/notesSlide81.xml" ContentType="application/vnd.openxmlformats-officedocument.presentationml.notesSlide+xml"/>
  <Override PartName="/ppt/notesSlides/notesSlide80.xml" ContentType="application/vnd.openxmlformats-officedocument.presentationml.notesSlide+xml"/>
  <Override PartName="/ppt/notesSlides/notesSlide79.xml" ContentType="application/vnd.openxmlformats-officedocument.presentationml.notesSlide+xml"/>
  <Override PartName="/ppt/notesSlides/notesSlide78.xml" ContentType="application/vnd.openxmlformats-officedocument.presentationml.notesSlide+xml"/>
  <Override PartName="/ppt/notesSlides/notesSlide77.xml" ContentType="application/vnd.openxmlformats-officedocument.presentationml.notesSlide+xml"/>
  <Override PartName="/ppt/notesSlides/notesSlide76.xml" ContentType="application/vnd.openxmlformats-officedocument.presentationml.notesSlide+xml"/>
  <Override PartName="/ppt/slideMasters/slideMaster2.xml" ContentType="application/vnd.openxmlformats-officedocument.presentationml.slideMaster+xml"/>
  <Override PartName="/ppt/notesSlides/notesSlide63.xml" ContentType="application/vnd.openxmlformats-officedocument.presentationml.notesSlide+xml"/>
  <Override PartName="/ppt/notesSlides/notesSlide71.xml" ContentType="application/vnd.openxmlformats-officedocument.presentationml.notesSlide+xml"/>
  <Override PartName="/ppt/notesSlides/notesSlide45.xml" ContentType="application/vnd.openxmlformats-officedocument.presentationml.notesSlide+xml"/>
  <Override PartName="/ppt/notesSlides/notesSlide8.xml" ContentType="application/vnd.openxmlformats-officedocument.presentationml.notesSlide+xml"/>
  <Override PartName="/ppt/notesSlides/notesSlide18.xml" ContentType="application/vnd.openxmlformats-officedocument.presentationml.notesSlide+xml"/>
  <Override PartName="/ppt/notesSlides/notesSlide56.xml" ContentType="application/vnd.openxmlformats-officedocument.presentationml.notesSlide+xml"/>
  <Override PartName="/ppt/notesSlides/notesSlide43.xml" ContentType="application/vnd.openxmlformats-officedocument.presentationml.notesSlide+xml"/>
  <Override PartName="/ppt/notesSlides/notesSlide55.xml" ContentType="application/vnd.openxmlformats-officedocument.presentationml.notesSlide+xml"/>
  <Override PartName="/ppt/notesSlides/notesSlide9.xml" ContentType="application/vnd.openxmlformats-officedocument.presentationml.notesSlide+xml"/>
  <Override PartName="/ppt/notesSlides/notesSlide22.xml" ContentType="application/vnd.openxmlformats-officedocument.presentationml.notesSlide+xml"/>
  <Override PartName="/ppt/notesSlides/notesSlide54.xml" ContentType="application/vnd.openxmlformats-officedocument.presentationml.notesSlide+xml"/>
  <Override PartName="/ppt/notesSlides/notesSlide31.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24.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23.xml" ContentType="application/vnd.openxmlformats-officedocument.presentationml.notesSlide+xml"/>
  <Override PartName="/ppt/notesSlides/notesSlide42.xml" ContentType="application/vnd.openxmlformats-officedocument.presentationml.notesSlide+xml"/>
  <Override PartName="/ppt/notesSlides/notesSlide37.xml" ContentType="application/vnd.openxmlformats-officedocument.presentationml.notesSlide+xml"/>
  <Override PartName="/ppt/notesSlides/notesSlide15.xml" ContentType="application/vnd.openxmlformats-officedocument.presentationml.notesSlide+xml"/>
  <Override PartName="/ppt/notesSlides/notesSlide53.xml" ContentType="application/vnd.openxmlformats-officedocument.presentationml.notesSlide+xml"/>
  <Override PartName="/ppt/notesSlides/notesSlide10.xml" ContentType="application/vnd.openxmlformats-officedocument.presentationml.notesSlide+xml"/>
  <Override PartName="/ppt/notesSlides/notesSlide35.xml" ContentType="application/vnd.openxmlformats-officedocument.presentationml.notesSlide+xml"/>
  <Override PartName="/ppt/notesSlides/notesSlide48.xml" ContentType="application/vnd.openxmlformats-officedocument.presentationml.notesSlide+xml"/>
  <Override PartName="/ppt/notesSlides/notesSlide20.xml" ContentType="application/vnd.openxmlformats-officedocument.presentationml.notesSlide+xml"/>
  <Override PartName="/ppt/notesSlides/notesSlide47.xml" ContentType="application/vnd.openxmlformats-officedocument.presentationml.notesSlide+xml"/>
  <Override PartName="/ppt/notesSlides/notesSlide13.xml" ContentType="application/vnd.openxmlformats-officedocument.presentationml.notesSlide+xml"/>
  <Override PartName="/ppt/notesSlides/notesSlide46.xml" ContentType="application/vnd.openxmlformats-officedocument.presentationml.notesSlide+xml"/>
  <Override PartName="/ppt/notesSlides/notesSlide36.xml" ContentType="application/vnd.openxmlformats-officedocument.presentationml.notesSlide+xml"/>
  <Override PartName="/ppt/notesSlides/notesSlide19.xml" ContentType="application/vnd.openxmlformats-officedocument.presentationml.notesSlide+xml"/>
  <Override PartName="/ppt/notesSlides/notesSlide49.xml" ContentType="application/vnd.openxmlformats-officedocument.presentationml.notesSlide+xml"/>
  <Override PartName="/ppt/notesSlides/notesSlide44.xml" ContentType="application/vnd.openxmlformats-officedocument.presentationml.notesSlide+xml"/>
  <Override PartName="/ppt/notesSlides/notesSlide12.xml" ContentType="application/vnd.openxmlformats-officedocument.presentationml.notesSlide+xml"/>
  <Override PartName="/ppt/notesSlides/notesSlide52.xml" ContentType="application/vnd.openxmlformats-officedocument.presentationml.notesSlide+xml"/>
  <Override PartName="/ppt/notesSlides/notesSlide32.xml" ContentType="application/vnd.openxmlformats-officedocument.presentationml.notesSlide+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21.xml" ContentType="application/vnd.openxmlformats-officedocument.presentationml.notesSlide+xml"/>
  <Override PartName="/ppt/notesSlides/notesSlide51.xml" ContentType="application/vnd.openxmlformats-officedocument.presentationml.notesSlide+xml"/>
  <Override PartName="/ppt/notesSlides/notesSlide34.xml" ContentType="application/vnd.openxmlformats-officedocument.presentationml.notesSlide+xml"/>
  <Override PartName="/ppt/notesSlides/notesSlide50.xml" ContentType="application/vnd.openxmlformats-officedocument.presentationml.notesSlide+xml"/>
  <Override PartName="/ppt/notesSlides/notesSlide58.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62.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7.xml" ContentType="application/vnd.openxmlformats-officedocument.presentationml.notesSlide+xml"/>
  <Override PartName="/ppt/slideLayouts/slideLayout20.xml" ContentType="application/vnd.openxmlformats-officedocument.presentationml.slideLayout+xml"/>
  <Override PartName="/ppt/notesSlides/notesSlide61.xml" ContentType="application/vnd.openxmlformats-officedocument.presentationml.notesSlide+xml"/>
  <Override PartName="/ppt/notesSlides/notesSlide28.xml" ContentType="application/vnd.openxmlformats-officedocument.presentationml.notesSlide+xml"/>
  <Override PartName="/ppt/notesSlides/notesSlide39.xml" ContentType="application/vnd.openxmlformats-officedocument.presentationml.notesSlide+xml"/>
  <Override PartName="/ppt/notesSlides/notesSlide59.xml" ContentType="application/vnd.openxmlformats-officedocument.presentationml.notesSlide+xml"/>
  <Override PartName="/ppt/notesSlides/notesSlide3.xml" ContentType="application/vnd.openxmlformats-officedocument.presentationml.notesSlide+xml"/>
  <Override PartName="/ppt/notesSlides/notesSlide40.xml" ContentType="application/vnd.openxmlformats-officedocument.presentationml.notesSlide+xml"/>
  <Override PartName="/ppt/notesSlides/notesSlide29.xml" ContentType="application/vnd.openxmlformats-officedocument.presentationml.notesSlide+xml"/>
  <Override PartName="/ppt/notesSlides/notesSlide41.xml" ContentType="application/vnd.openxmlformats-officedocument.presentationml.notesSlide+xml"/>
  <Override PartName="/ppt/notesSlides/notesSlide25.xml" ContentType="application/vnd.openxmlformats-officedocument.presentationml.notesSlide+xml"/>
  <Override PartName="/ppt/slideLayouts/slideLayout21.xml" ContentType="application/vnd.openxmlformats-officedocument.presentationml.slideLayout+xml"/>
  <Override PartName="/ppt/notesSlides/notesSlide38.xml" ContentType="application/vnd.openxmlformats-officedocument.presentationml.notesSlide+xml"/>
  <Override PartName="/ppt/notesSlides/notesSlide27.xml" ContentType="application/vnd.openxmlformats-officedocument.presentationml.notesSlid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26.xml" ContentType="application/vnd.openxmlformats-officedocument.presentationml.notesSlide+xml"/>
  <Override PartName="/ppt/notesSlides/notesSlide2.xml" ContentType="application/vnd.openxmlformats-officedocument.presentationml.notesSlide+xml"/>
  <Override PartName="/ppt/notesSlides/notesSlide60.xml" ContentType="application/vnd.openxmlformats-officedocument.presentationml.notesSlide+xml"/>
  <Override PartName="/ppt/notesSlides/notesSlide1.xml" ContentType="application/vnd.openxmlformats-officedocument.presentationml.notesSlid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diagrams/colors3.xml" ContentType="application/vnd.openxmlformats-officedocument.drawingml.diagramColors+xml"/>
  <Override PartName="/ppt/diagrams/quickStyle3.xml" ContentType="application/vnd.openxmlformats-officedocument.drawingml.diagramStyle+xml"/>
  <Override PartName="/ppt/diagrams/drawing3.xml" ContentType="application/vnd.ms-office.drawingml.diagramDrawing+xml"/>
  <Override PartName="/ppt/diagrams/layout3.xml" ContentType="application/vnd.openxmlformats-officedocument.drawingml.diagramLayout+xml"/>
  <Override PartName="/ppt/diagrams/layout2.xml" ContentType="application/vnd.openxmlformats-officedocument.drawingml.diagramLayout+xml"/>
  <Override PartName="/ppt/theme/theme1.xml" ContentType="application/vnd.openxmlformats-officedocument.theme+xml"/>
  <Override PartName="/ppt/diagrams/quickStyle2.xml" ContentType="application/vnd.openxmlformats-officedocument.drawingml.diagramStyle+xml"/>
  <Override PartName="/ppt/diagrams/drawing2.xml" ContentType="application/vnd.ms-office.drawingml.diagramDrawing+xml"/>
  <Override PartName="/ppt/diagrams/colors2.xml" ContentType="application/vnd.openxmlformats-officedocument.drawingml.diagramCol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86"/>
  </p:notesMasterIdLst>
  <p:sldIdLst>
    <p:sldId id="256" r:id="rId3"/>
    <p:sldId id="257" r:id="rId4"/>
    <p:sldId id="281" r:id="rId5"/>
    <p:sldId id="261" r:id="rId6"/>
    <p:sldId id="282" r:id="rId7"/>
    <p:sldId id="314" r:id="rId8"/>
    <p:sldId id="360" r:id="rId9"/>
    <p:sldId id="315" r:id="rId10"/>
    <p:sldId id="283" r:id="rId11"/>
    <p:sldId id="284" r:id="rId12"/>
    <p:sldId id="285" r:id="rId13"/>
    <p:sldId id="286" r:id="rId14"/>
    <p:sldId id="294" r:id="rId15"/>
    <p:sldId id="295" r:id="rId16"/>
    <p:sldId id="363" r:id="rId17"/>
    <p:sldId id="364" r:id="rId18"/>
    <p:sldId id="287" r:id="rId19"/>
    <p:sldId id="288" r:id="rId20"/>
    <p:sldId id="289" r:id="rId21"/>
    <p:sldId id="290" r:id="rId22"/>
    <p:sldId id="291" r:id="rId23"/>
    <p:sldId id="292" r:id="rId24"/>
    <p:sldId id="293" r:id="rId25"/>
    <p:sldId id="265" r:id="rId26"/>
    <p:sldId id="297" r:id="rId27"/>
    <p:sldId id="301" r:id="rId28"/>
    <p:sldId id="302" r:id="rId29"/>
    <p:sldId id="303" r:id="rId30"/>
    <p:sldId id="305" r:id="rId31"/>
    <p:sldId id="308" r:id="rId32"/>
    <p:sldId id="310" r:id="rId33"/>
    <p:sldId id="311" r:id="rId34"/>
    <p:sldId id="312" r:id="rId35"/>
    <p:sldId id="368" r:id="rId36"/>
    <p:sldId id="313" r:id="rId37"/>
    <p:sldId id="317" r:id="rId38"/>
    <p:sldId id="318" r:id="rId39"/>
    <p:sldId id="319" r:id="rId40"/>
    <p:sldId id="320" r:id="rId41"/>
    <p:sldId id="321" r:id="rId42"/>
    <p:sldId id="323" r:id="rId43"/>
    <p:sldId id="322" r:id="rId44"/>
    <p:sldId id="324" r:id="rId45"/>
    <p:sldId id="325" r:id="rId46"/>
    <p:sldId id="326" r:id="rId47"/>
    <p:sldId id="306" r:id="rId48"/>
    <p:sldId id="266" r:id="rId49"/>
    <p:sldId id="328" r:id="rId50"/>
    <p:sldId id="327" r:id="rId51"/>
    <p:sldId id="329" r:id="rId52"/>
    <p:sldId id="330" r:id="rId53"/>
    <p:sldId id="331" r:id="rId54"/>
    <p:sldId id="332" r:id="rId55"/>
    <p:sldId id="333" r:id="rId56"/>
    <p:sldId id="366" r:id="rId57"/>
    <p:sldId id="334" r:id="rId58"/>
    <p:sldId id="337" r:id="rId59"/>
    <p:sldId id="335" r:id="rId60"/>
    <p:sldId id="338" r:id="rId61"/>
    <p:sldId id="336" r:id="rId62"/>
    <p:sldId id="339" r:id="rId63"/>
    <p:sldId id="365" r:id="rId64"/>
    <p:sldId id="367" r:id="rId65"/>
    <p:sldId id="340" r:id="rId66"/>
    <p:sldId id="342" r:id="rId67"/>
    <p:sldId id="344" r:id="rId68"/>
    <p:sldId id="345" r:id="rId69"/>
    <p:sldId id="343" r:id="rId70"/>
    <p:sldId id="347" r:id="rId71"/>
    <p:sldId id="346" r:id="rId72"/>
    <p:sldId id="351" r:id="rId73"/>
    <p:sldId id="348" r:id="rId74"/>
    <p:sldId id="350" r:id="rId75"/>
    <p:sldId id="349" r:id="rId76"/>
    <p:sldId id="369" r:id="rId77"/>
    <p:sldId id="370" r:id="rId78"/>
    <p:sldId id="371" r:id="rId79"/>
    <p:sldId id="372" r:id="rId80"/>
    <p:sldId id="373" r:id="rId81"/>
    <p:sldId id="374" r:id="rId82"/>
    <p:sldId id="375" r:id="rId83"/>
    <p:sldId id="376" r:id="rId84"/>
    <p:sldId id="263" r:id="rId85"/>
  </p:sldIdLst>
  <p:sldSz cx="12192000" cy="6858000"/>
  <p:notesSz cx="6858000" cy="987425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9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49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customXml" Target="../customXml/item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9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customXml" Target="../customXml/item2.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diagrams/_rels/data1.xml.rels><?xml version="1.0" encoding="UTF-8" standalone="yes"?>
<Relationships xmlns="http://schemas.openxmlformats.org/package/2006/relationships"><Relationship Id="rId1" Type="http://schemas.openxmlformats.org/officeDocument/2006/relationships/image" Target="../media/image50.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50.jpe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03B934-2C26-4ACE-B866-3E3C9E993D3E}" type="doc">
      <dgm:prSet loTypeId="urn:microsoft.com/office/officeart/2005/8/layout/process5" loCatId="process" qsTypeId="urn:microsoft.com/office/officeart/2005/8/quickstyle/simple1#3" qsCatId="simple" csTypeId="urn:microsoft.com/office/officeart/2005/8/colors/accent1_2#2" csCatId="accent1" phldr="1"/>
      <dgm:spPr/>
      <dgm:t>
        <a:bodyPr/>
        <a:lstStyle/>
        <a:p>
          <a:endParaRPr lang="el-GR"/>
        </a:p>
      </dgm:t>
    </dgm:pt>
    <dgm:pt modelId="{AB74CE1C-6407-46C2-A412-DFFC3D389F3D}">
      <dgm:prSet phldrT="[Κείμενο]" custT="1"/>
      <dgm:spPr/>
      <dgm:t>
        <a:bodyPr/>
        <a:lstStyle/>
        <a:p>
          <a:r>
            <a:rPr lang="en-US" sz="1600" b="1" dirty="0" smtClean="0">
              <a:latin typeface="Tahoma" pitchFamily="34" charset="0"/>
              <a:cs typeface="Tahoma" pitchFamily="34" charset="0"/>
            </a:rPr>
            <a:t> </a:t>
          </a:r>
          <a:r>
            <a:rPr lang="en-US" sz="1600" b="1" dirty="0" smtClean="0">
              <a:solidFill>
                <a:srgbClr val="FFFF00"/>
              </a:solidFill>
              <a:latin typeface="Tahoma" pitchFamily="34" charset="0"/>
              <a:cs typeface="Tahoma" pitchFamily="34" charset="0"/>
            </a:rPr>
            <a:t>1</a:t>
          </a:r>
          <a:r>
            <a:rPr lang="el-GR" sz="1600" b="1" baseline="30000" dirty="0" smtClean="0">
              <a:solidFill>
                <a:srgbClr val="FFFF00"/>
              </a:solidFill>
              <a:latin typeface="Tahoma" pitchFamily="34" charset="0"/>
              <a:cs typeface="Tahoma" pitchFamily="34" charset="0"/>
            </a:rPr>
            <a:t>ο</a:t>
          </a:r>
          <a:r>
            <a:rPr lang="el-GR" sz="1600" b="1" dirty="0" smtClean="0">
              <a:solidFill>
                <a:srgbClr val="FFFF00"/>
              </a:solidFill>
              <a:latin typeface="Tahoma" pitchFamily="34" charset="0"/>
              <a:cs typeface="Tahoma" pitchFamily="34" charset="0"/>
            </a:rPr>
            <a:t> Βήμα</a:t>
          </a:r>
          <a:r>
            <a:rPr lang="en-US" sz="1600" b="1" dirty="0" smtClean="0">
              <a:solidFill>
                <a:srgbClr val="FFFF00"/>
              </a:solidFill>
              <a:latin typeface="Tahoma" pitchFamily="34" charset="0"/>
              <a:cs typeface="Tahoma" pitchFamily="34" charset="0"/>
            </a:rPr>
            <a:t>: </a:t>
          </a:r>
          <a:r>
            <a:rPr lang="el-GR" sz="1600" dirty="0" smtClean="0">
              <a:solidFill>
                <a:srgbClr val="FFFF00"/>
              </a:solidFill>
              <a:latin typeface="Tahoma" pitchFamily="34" charset="0"/>
              <a:cs typeface="Tahoma" pitchFamily="34" charset="0"/>
            </a:rPr>
            <a:t>Εντοπισμός </a:t>
          </a:r>
          <a:r>
            <a:rPr lang="el-GR" sz="1600" dirty="0" err="1" smtClean="0">
              <a:solidFill>
                <a:srgbClr val="FFFF00"/>
              </a:solidFill>
              <a:latin typeface="Tahoma" pitchFamily="34" charset="0"/>
              <a:cs typeface="Tahoma" pitchFamily="34" charset="0"/>
            </a:rPr>
            <a:t>προσβάσιμων</a:t>
          </a:r>
          <a:r>
            <a:rPr lang="el-GR" sz="1600" dirty="0" smtClean="0">
              <a:solidFill>
                <a:srgbClr val="FFFF00"/>
              </a:solidFill>
              <a:latin typeface="Tahoma" pitchFamily="34" charset="0"/>
              <a:cs typeface="Tahoma" pitchFamily="34" charset="0"/>
            </a:rPr>
            <a:t> φωλιών με έμπειρα ζευγάρια</a:t>
          </a:r>
          <a:endParaRPr lang="el-GR" sz="1600" dirty="0">
            <a:solidFill>
              <a:srgbClr val="FFFF00"/>
            </a:solidFill>
            <a:latin typeface="Tahoma" pitchFamily="34" charset="0"/>
            <a:cs typeface="Tahoma" pitchFamily="34" charset="0"/>
          </a:endParaRPr>
        </a:p>
      </dgm:t>
    </dgm:pt>
    <dgm:pt modelId="{58BD98C3-8F00-4E5C-8AFE-4A437323BC7B}" type="parTrans" cxnId="{315E2BA1-A967-48AD-90C5-9FEC40525946}">
      <dgm:prSet/>
      <dgm:spPr/>
      <dgm:t>
        <a:bodyPr/>
        <a:lstStyle/>
        <a:p>
          <a:endParaRPr lang="el-GR"/>
        </a:p>
      </dgm:t>
    </dgm:pt>
    <dgm:pt modelId="{BC8A68EE-DE68-4D8F-B5C8-E9AC8B182A61}" type="sibTrans" cxnId="{315E2BA1-A967-48AD-90C5-9FEC40525946}">
      <dgm:prSet/>
      <dgm:spPr/>
      <dgm:t>
        <a:bodyPr/>
        <a:lstStyle/>
        <a:p>
          <a:endParaRPr lang="el-GR"/>
        </a:p>
      </dgm:t>
    </dgm:pt>
    <dgm:pt modelId="{717AE3DA-A4D3-4527-8FCF-BCC42CB4E7FB}">
      <dgm:prSet custT="1"/>
      <dgm:spPr/>
      <dgm:t>
        <a:bodyPr/>
        <a:lstStyle/>
        <a:p>
          <a:r>
            <a:rPr lang="en-US" sz="1600" b="1" dirty="0" smtClean="0">
              <a:solidFill>
                <a:srgbClr val="FFFF00"/>
              </a:solidFill>
              <a:latin typeface="Tahoma" pitchFamily="34" charset="0"/>
              <a:cs typeface="Tahoma" pitchFamily="34" charset="0"/>
            </a:rPr>
            <a:t>2</a:t>
          </a:r>
          <a:r>
            <a:rPr lang="el-GR" sz="1600" b="1" baseline="30000" dirty="0" smtClean="0">
              <a:solidFill>
                <a:srgbClr val="FFFF00"/>
              </a:solidFill>
              <a:latin typeface="Tahoma" pitchFamily="34" charset="0"/>
              <a:cs typeface="Tahoma" pitchFamily="34" charset="0"/>
            </a:rPr>
            <a:t>ο</a:t>
          </a:r>
          <a:r>
            <a:rPr lang="el-GR" sz="1600" b="1" dirty="0" smtClean="0">
              <a:solidFill>
                <a:srgbClr val="FFFF00"/>
              </a:solidFill>
              <a:latin typeface="Tahoma" pitchFamily="34" charset="0"/>
              <a:cs typeface="Tahoma" pitchFamily="34" charset="0"/>
            </a:rPr>
            <a:t> Βήμα</a:t>
          </a:r>
          <a:r>
            <a:rPr lang="en-US" sz="1600" b="1" dirty="0" smtClean="0">
              <a:solidFill>
                <a:srgbClr val="FFFF00"/>
              </a:solidFill>
              <a:latin typeface="Tahoma" pitchFamily="34" charset="0"/>
              <a:cs typeface="Tahoma" pitchFamily="34" charset="0"/>
            </a:rPr>
            <a:t>: </a:t>
          </a:r>
          <a:r>
            <a:rPr lang="el-GR" sz="1500" dirty="0" smtClean="0">
              <a:solidFill>
                <a:srgbClr val="FFFF00"/>
              </a:solidFill>
              <a:latin typeface="Tahoma" pitchFamily="34" charset="0"/>
              <a:cs typeface="Tahoma" pitchFamily="34" charset="0"/>
            </a:rPr>
            <a:t>Σύλληψη ατόμων και τοποθέτηση πομπών</a:t>
          </a:r>
          <a:r>
            <a:rPr lang="en-US" sz="1500" dirty="0" smtClean="0">
              <a:solidFill>
                <a:srgbClr val="FFFF00"/>
              </a:solidFill>
              <a:latin typeface="Tahoma" pitchFamily="34" charset="0"/>
              <a:cs typeface="Tahoma" pitchFamily="34" charset="0"/>
            </a:rPr>
            <a:t> </a:t>
          </a:r>
          <a:r>
            <a:rPr lang="el-GR" sz="1500" dirty="0" smtClean="0">
              <a:solidFill>
                <a:srgbClr val="FFFF00"/>
              </a:solidFill>
              <a:latin typeface="Tahoma" pitchFamily="34" charset="0"/>
              <a:cs typeface="Tahoma" pitchFamily="34" charset="0"/>
            </a:rPr>
            <a:t>στη βάση των 4 κεντρικών φτερών της ουράς με χρήση Τ</a:t>
          </a:r>
          <a:r>
            <a:rPr lang="en-US" sz="1500" dirty="0" smtClean="0">
              <a:solidFill>
                <a:srgbClr val="FFFF00"/>
              </a:solidFill>
              <a:latin typeface="Tahoma" pitchFamily="34" charset="0"/>
              <a:cs typeface="Tahoma" pitchFamily="34" charset="0"/>
            </a:rPr>
            <a:t>ESA Tape </a:t>
          </a:r>
          <a:r>
            <a:rPr lang="el-GR" sz="1500" dirty="0" smtClean="0">
              <a:solidFill>
                <a:srgbClr val="FFFF00"/>
              </a:solidFill>
              <a:latin typeface="Tahoma" pitchFamily="34" charset="0"/>
              <a:cs typeface="Tahoma" pitchFamily="34" charset="0"/>
            </a:rPr>
            <a:t>(&lt;10 </a:t>
          </a:r>
          <a:r>
            <a:rPr lang="en-US" sz="1500" dirty="0" smtClean="0">
              <a:solidFill>
                <a:srgbClr val="FFFF00"/>
              </a:solidFill>
              <a:latin typeface="Tahoma" pitchFamily="34" charset="0"/>
              <a:cs typeface="Tahoma" pitchFamily="34" charset="0"/>
            </a:rPr>
            <a:t>min </a:t>
          </a:r>
          <a:r>
            <a:rPr lang="el-GR" sz="1500" dirty="0" smtClean="0">
              <a:solidFill>
                <a:srgbClr val="FFFF00"/>
              </a:solidFill>
              <a:latin typeface="Tahoma" pitchFamily="34" charset="0"/>
              <a:cs typeface="Tahoma" pitchFamily="34" charset="0"/>
            </a:rPr>
            <a:t>ανά άτομο</a:t>
          </a:r>
          <a:r>
            <a:rPr lang="el-GR" sz="1500" dirty="0" smtClean="0">
              <a:solidFill>
                <a:srgbClr val="000099"/>
              </a:solidFill>
              <a:latin typeface="Tahoma" pitchFamily="34" charset="0"/>
              <a:cs typeface="Tahoma" pitchFamily="34" charset="0"/>
            </a:rPr>
            <a:t>)</a:t>
          </a:r>
          <a:endParaRPr lang="el-GR" sz="1500" dirty="0">
            <a:solidFill>
              <a:srgbClr val="000099"/>
            </a:solidFill>
            <a:latin typeface="Tahoma" pitchFamily="34" charset="0"/>
            <a:cs typeface="Tahoma" pitchFamily="34" charset="0"/>
          </a:endParaRPr>
        </a:p>
      </dgm:t>
    </dgm:pt>
    <dgm:pt modelId="{77692650-CD75-42C2-9CB4-A8BB1580AC97}" type="parTrans" cxnId="{3AE94FE1-9FE8-4209-905E-06E5E7101E70}">
      <dgm:prSet/>
      <dgm:spPr/>
      <dgm:t>
        <a:bodyPr/>
        <a:lstStyle/>
        <a:p>
          <a:endParaRPr lang="el-GR"/>
        </a:p>
      </dgm:t>
    </dgm:pt>
    <dgm:pt modelId="{FAB7415C-56F8-439E-9688-94DA2ABDB6E3}" type="sibTrans" cxnId="{3AE94FE1-9FE8-4209-905E-06E5E7101E70}">
      <dgm:prSet/>
      <dgm:spPr/>
      <dgm:t>
        <a:bodyPr/>
        <a:lstStyle/>
        <a:p>
          <a:endParaRPr lang="el-GR"/>
        </a:p>
      </dgm:t>
    </dgm:pt>
    <dgm:pt modelId="{6080D215-2967-4D19-8964-F3DA365C959F}">
      <dgm:prSet custT="1"/>
      <dgm:spPr/>
      <dgm:t>
        <a:bodyPr/>
        <a:lstStyle/>
        <a:p>
          <a:r>
            <a:rPr lang="en-US" sz="1600" b="1" dirty="0" smtClean="0">
              <a:latin typeface="Tahoma" pitchFamily="34" charset="0"/>
              <a:cs typeface="Tahoma" pitchFamily="34" charset="0"/>
            </a:rPr>
            <a:t> </a:t>
          </a:r>
          <a:r>
            <a:rPr lang="en-US" sz="1600" b="1" dirty="0" smtClean="0">
              <a:solidFill>
                <a:srgbClr val="FFFF00"/>
              </a:solidFill>
              <a:latin typeface="Tahoma" pitchFamily="34" charset="0"/>
              <a:cs typeface="Tahoma" pitchFamily="34" charset="0"/>
            </a:rPr>
            <a:t>3</a:t>
          </a:r>
          <a:r>
            <a:rPr lang="el-GR" sz="1600" b="1" baseline="30000" dirty="0" smtClean="0">
              <a:solidFill>
                <a:srgbClr val="FFFF00"/>
              </a:solidFill>
              <a:latin typeface="Tahoma" pitchFamily="34" charset="0"/>
              <a:cs typeface="Tahoma" pitchFamily="34" charset="0"/>
            </a:rPr>
            <a:t>ο </a:t>
          </a:r>
          <a:r>
            <a:rPr lang="el-GR" sz="1600" b="1" dirty="0" smtClean="0">
              <a:solidFill>
                <a:srgbClr val="FFFF00"/>
              </a:solidFill>
              <a:latin typeface="Tahoma" pitchFamily="34" charset="0"/>
              <a:cs typeface="Tahoma" pitchFamily="34" charset="0"/>
            </a:rPr>
            <a:t>Βήμα:</a:t>
          </a:r>
          <a:r>
            <a:rPr lang="en-US" sz="1600" b="1" dirty="0" smtClean="0">
              <a:solidFill>
                <a:srgbClr val="FFFF00"/>
              </a:solidFill>
              <a:latin typeface="Tahoma" pitchFamily="34" charset="0"/>
              <a:cs typeface="Tahoma" pitchFamily="34" charset="0"/>
            </a:rPr>
            <a:t>  </a:t>
          </a:r>
          <a:r>
            <a:rPr lang="el-GR" sz="1600" b="0" dirty="0" err="1" smtClean="0">
              <a:solidFill>
                <a:srgbClr val="FFFF00"/>
              </a:solidFill>
              <a:latin typeface="Tahoma" pitchFamily="34" charset="0"/>
              <a:cs typeface="Tahoma" pitchFamily="34" charset="0"/>
            </a:rPr>
            <a:t>Επανασύλληψη</a:t>
          </a:r>
          <a:r>
            <a:rPr lang="el-GR" sz="1600" b="0" dirty="0" smtClean="0">
              <a:solidFill>
                <a:srgbClr val="FFFF00"/>
              </a:solidFill>
              <a:latin typeface="Tahoma" pitchFamily="34" charset="0"/>
              <a:cs typeface="Tahoma" pitchFamily="34" charset="0"/>
            </a:rPr>
            <a:t> ατόμων για τη συλλογή των πομπών αφότου έχει προηγηθεί το τάισμα των νεοσσών</a:t>
          </a:r>
          <a:endParaRPr lang="el-GR" sz="1600" dirty="0">
            <a:solidFill>
              <a:srgbClr val="FFFF00"/>
            </a:solidFill>
            <a:latin typeface="Tahoma" pitchFamily="34" charset="0"/>
            <a:cs typeface="Tahoma" pitchFamily="34" charset="0"/>
          </a:endParaRPr>
        </a:p>
      </dgm:t>
    </dgm:pt>
    <dgm:pt modelId="{AED006CD-C405-4834-9C9D-2F8E41E44F89}" type="parTrans" cxnId="{404C19B5-5631-4706-82C9-CC3671A339B3}">
      <dgm:prSet/>
      <dgm:spPr/>
      <dgm:t>
        <a:bodyPr/>
        <a:lstStyle/>
        <a:p>
          <a:endParaRPr lang="el-GR"/>
        </a:p>
      </dgm:t>
    </dgm:pt>
    <dgm:pt modelId="{371D48B4-A27F-4000-B295-7635975F9AA6}" type="sibTrans" cxnId="{404C19B5-5631-4706-82C9-CC3671A339B3}">
      <dgm:prSet/>
      <dgm:spPr/>
      <dgm:t>
        <a:bodyPr/>
        <a:lstStyle/>
        <a:p>
          <a:endParaRPr lang="el-GR"/>
        </a:p>
      </dgm:t>
    </dgm:pt>
    <dgm:pt modelId="{66B69BF1-DC95-4703-9358-C9DC2212FB62}">
      <dgm:prSet custT="1"/>
      <dgm:spPr/>
      <dgm:t>
        <a:bodyPr/>
        <a:lstStyle/>
        <a:p>
          <a:r>
            <a:rPr lang="en-US" sz="1600" b="1" dirty="0" smtClean="0">
              <a:solidFill>
                <a:srgbClr val="FFFF00"/>
              </a:solidFill>
              <a:latin typeface="Tahoma" pitchFamily="34" charset="0"/>
              <a:cs typeface="Tahoma" pitchFamily="34" charset="0"/>
            </a:rPr>
            <a:t> 4</a:t>
          </a:r>
          <a:r>
            <a:rPr lang="el-GR" sz="1600" b="1" baseline="30000" dirty="0" smtClean="0">
              <a:solidFill>
                <a:srgbClr val="FFFF00"/>
              </a:solidFill>
              <a:latin typeface="Tahoma" pitchFamily="34" charset="0"/>
              <a:cs typeface="Tahoma" pitchFamily="34" charset="0"/>
            </a:rPr>
            <a:t>ο</a:t>
          </a:r>
          <a:r>
            <a:rPr lang="en-US" sz="1600" b="1" dirty="0" smtClean="0">
              <a:solidFill>
                <a:srgbClr val="FFFF00"/>
              </a:solidFill>
              <a:latin typeface="Tahoma" pitchFamily="34" charset="0"/>
              <a:cs typeface="Tahoma" pitchFamily="34" charset="0"/>
            </a:rPr>
            <a:t> B</a:t>
          </a:r>
          <a:r>
            <a:rPr lang="el-GR" sz="1600" b="1" dirty="0" err="1" smtClean="0">
              <a:solidFill>
                <a:srgbClr val="FFFF00"/>
              </a:solidFill>
              <a:latin typeface="Tahoma" pitchFamily="34" charset="0"/>
              <a:cs typeface="Tahoma" pitchFamily="34" charset="0"/>
            </a:rPr>
            <a:t>ήμα</a:t>
          </a:r>
          <a:r>
            <a:rPr lang="en-US" sz="1600" b="1" dirty="0" smtClean="0">
              <a:solidFill>
                <a:srgbClr val="FFFF00"/>
              </a:solidFill>
              <a:latin typeface="Tahoma" pitchFamily="34" charset="0"/>
              <a:cs typeface="Tahoma" pitchFamily="34" charset="0"/>
            </a:rPr>
            <a:t>: </a:t>
          </a:r>
          <a:r>
            <a:rPr lang="el-GR" sz="1600" dirty="0" smtClean="0">
              <a:solidFill>
                <a:srgbClr val="FFFF00"/>
              </a:solidFill>
              <a:latin typeface="Tahoma" pitchFamily="34" charset="0"/>
              <a:cs typeface="Tahoma" pitchFamily="34" charset="0"/>
            </a:rPr>
            <a:t>Αποθήκευση δεδομένων και ανάλυση τους για παραγωγή χαρτών κατανομής </a:t>
          </a:r>
          <a:endParaRPr lang="el-GR" sz="1600" dirty="0">
            <a:solidFill>
              <a:srgbClr val="FFFF00"/>
            </a:solidFill>
            <a:latin typeface="Tahoma" pitchFamily="34" charset="0"/>
            <a:cs typeface="Tahoma" pitchFamily="34" charset="0"/>
          </a:endParaRPr>
        </a:p>
      </dgm:t>
    </dgm:pt>
    <dgm:pt modelId="{83FB1F87-B660-4FBA-B396-70F19A94C724}" type="parTrans" cxnId="{574E736E-258E-4A3F-B6CD-5C48E54CCCD6}">
      <dgm:prSet/>
      <dgm:spPr/>
      <dgm:t>
        <a:bodyPr/>
        <a:lstStyle/>
        <a:p>
          <a:endParaRPr lang="el-GR"/>
        </a:p>
      </dgm:t>
    </dgm:pt>
    <dgm:pt modelId="{515F828E-26E6-43AC-8165-D7921530A220}" type="sibTrans" cxnId="{574E736E-258E-4A3F-B6CD-5C48E54CCCD6}">
      <dgm:prSet/>
      <dgm:spPr/>
      <dgm:t>
        <a:bodyPr/>
        <a:lstStyle/>
        <a:p>
          <a:endParaRPr lang="el-GR"/>
        </a:p>
      </dgm:t>
    </dgm:pt>
    <dgm:pt modelId="{537CC246-7142-424E-B258-F915A3C11AAF}">
      <dgm:prSet phldrT="[Κείμενο]" phldr="1"/>
      <dgm:spPr>
        <a:blipFill rotWithShape="0">
          <a:blip xmlns:r="http://schemas.openxmlformats.org/officeDocument/2006/relationships" r:embed="rId1"/>
          <a:stretch>
            <a:fillRect/>
          </a:stretch>
        </a:blipFill>
      </dgm:spPr>
      <dgm:t>
        <a:bodyPr/>
        <a:lstStyle/>
        <a:p>
          <a:endParaRPr lang="el-GR" dirty="0"/>
        </a:p>
      </dgm:t>
    </dgm:pt>
    <dgm:pt modelId="{8A37FEC3-A3A8-4DC6-A502-42952051017B}" type="sibTrans" cxnId="{F3AEAAC7-CEE2-41F5-87C4-776FB7DF0A7D}">
      <dgm:prSet/>
      <dgm:spPr/>
      <dgm:t>
        <a:bodyPr/>
        <a:lstStyle/>
        <a:p>
          <a:endParaRPr lang="el-GR"/>
        </a:p>
      </dgm:t>
    </dgm:pt>
    <dgm:pt modelId="{0C6504BA-2E5A-4E6A-B05B-29F5A26EF7F5}" type="parTrans" cxnId="{F3AEAAC7-CEE2-41F5-87C4-776FB7DF0A7D}">
      <dgm:prSet/>
      <dgm:spPr/>
      <dgm:t>
        <a:bodyPr/>
        <a:lstStyle/>
        <a:p>
          <a:endParaRPr lang="el-GR"/>
        </a:p>
      </dgm:t>
    </dgm:pt>
    <dgm:pt modelId="{565BE5CA-F372-4BB9-8581-B42F876A9E36}" type="pres">
      <dgm:prSet presAssocID="{FE03B934-2C26-4ACE-B866-3E3C9E993D3E}" presName="diagram" presStyleCnt="0">
        <dgm:presLayoutVars>
          <dgm:dir/>
          <dgm:resizeHandles val="exact"/>
        </dgm:presLayoutVars>
      </dgm:prSet>
      <dgm:spPr/>
      <dgm:t>
        <a:bodyPr/>
        <a:lstStyle/>
        <a:p>
          <a:endParaRPr lang="el-GR"/>
        </a:p>
      </dgm:t>
    </dgm:pt>
    <dgm:pt modelId="{77C253AB-B21A-4D3D-93AB-2CC1623AE124}" type="pres">
      <dgm:prSet presAssocID="{AB74CE1C-6407-46C2-A412-DFFC3D389F3D}" presName="node" presStyleLbl="node1" presStyleIdx="0" presStyleCnt="5" custScaleX="222641" custScaleY="288127">
        <dgm:presLayoutVars>
          <dgm:bulletEnabled val="1"/>
        </dgm:presLayoutVars>
      </dgm:prSet>
      <dgm:spPr/>
      <dgm:t>
        <a:bodyPr/>
        <a:lstStyle/>
        <a:p>
          <a:endParaRPr lang="el-GR"/>
        </a:p>
      </dgm:t>
    </dgm:pt>
    <dgm:pt modelId="{4595EFE6-7044-4EC7-94D0-9C19EE0191E3}" type="pres">
      <dgm:prSet presAssocID="{BC8A68EE-DE68-4D8F-B5C8-E9AC8B182A61}" presName="sibTrans" presStyleLbl="sibTrans2D1" presStyleIdx="0" presStyleCnt="4"/>
      <dgm:spPr/>
      <dgm:t>
        <a:bodyPr/>
        <a:lstStyle/>
        <a:p>
          <a:endParaRPr lang="el-GR"/>
        </a:p>
      </dgm:t>
    </dgm:pt>
    <dgm:pt modelId="{61C3F7B2-8517-46A2-8184-96C0760BFD31}" type="pres">
      <dgm:prSet presAssocID="{BC8A68EE-DE68-4D8F-B5C8-E9AC8B182A61}" presName="connectorText" presStyleLbl="sibTrans2D1" presStyleIdx="0" presStyleCnt="4"/>
      <dgm:spPr/>
      <dgm:t>
        <a:bodyPr/>
        <a:lstStyle/>
        <a:p>
          <a:endParaRPr lang="el-GR"/>
        </a:p>
      </dgm:t>
    </dgm:pt>
    <dgm:pt modelId="{81EA7EC0-4B39-496D-8C0F-9F36CE90F79D}" type="pres">
      <dgm:prSet presAssocID="{717AE3DA-A4D3-4527-8FCF-BCC42CB4E7FB}" presName="node" presStyleLbl="node1" presStyleIdx="1" presStyleCnt="5" custScaleX="205131" custScaleY="460444">
        <dgm:presLayoutVars>
          <dgm:bulletEnabled val="1"/>
        </dgm:presLayoutVars>
      </dgm:prSet>
      <dgm:spPr/>
      <dgm:t>
        <a:bodyPr/>
        <a:lstStyle/>
        <a:p>
          <a:endParaRPr lang="el-GR"/>
        </a:p>
      </dgm:t>
    </dgm:pt>
    <dgm:pt modelId="{7D0BECEE-8E9F-4ADB-9FE4-1B43CBBD2195}" type="pres">
      <dgm:prSet presAssocID="{FAB7415C-56F8-439E-9688-94DA2ABDB6E3}" presName="sibTrans" presStyleLbl="sibTrans2D1" presStyleIdx="1" presStyleCnt="4"/>
      <dgm:spPr/>
      <dgm:t>
        <a:bodyPr/>
        <a:lstStyle/>
        <a:p>
          <a:endParaRPr lang="el-GR"/>
        </a:p>
      </dgm:t>
    </dgm:pt>
    <dgm:pt modelId="{4EFCCCF3-26D5-4D71-9E92-B7E0175A1EF6}" type="pres">
      <dgm:prSet presAssocID="{FAB7415C-56F8-439E-9688-94DA2ABDB6E3}" presName="connectorText" presStyleLbl="sibTrans2D1" presStyleIdx="1" presStyleCnt="4"/>
      <dgm:spPr/>
      <dgm:t>
        <a:bodyPr/>
        <a:lstStyle/>
        <a:p>
          <a:endParaRPr lang="el-GR"/>
        </a:p>
      </dgm:t>
    </dgm:pt>
    <dgm:pt modelId="{E3A840DB-B307-4D6A-84E2-82B5A4434DA2}" type="pres">
      <dgm:prSet presAssocID="{6080D215-2967-4D19-8964-F3DA365C959F}" presName="node" presStyleLbl="node1" presStyleIdx="2" presStyleCnt="5" custScaleX="203257" custScaleY="420340">
        <dgm:presLayoutVars>
          <dgm:bulletEnabled val="1"/>
        </dgm:presLayoutVars>
      </dgm:prSet>
      <dgm:spPr/>
      <dgm:t>
        <a:bodyPr/>
        <a:lstStyle/>
        <a:p>
          <a:endParaRPr lang="el-GR"/>
        </a:p>
      </dgm:t>
    </dgm:pt>
    <dgm:pt modelId="{1EC7057E-1963-4E89-8EE9-0D49E7696B9B}" type="pres">
      <dgm:prSet presAssocID="{371D48B4-A27F-4000-B295-7635975F9AA6}" presName="sibTrans" presStyleLbl="sibTrans2D1" presStyleIdx="2" presStyleCnt="4"/>
      <dgm:spPr/>
      <dgm:t>
        <a:bodyPr/>
        <a:lstStyle/>
        <a:p>
          <a:endParaRPr lang="el-GR"/>
        </a:p>
      </dgm:t>
    </dgm:pt>
    <dgm:pt modelId="{80D2D879-997B-4CDE-B6ED-90877CB04C7B}" type="pres">
      <dgm:prSet presAssocID="{371D48B4-A27F-4000-B295-7635975F9AA6}" presName="connectorText" presStyleLbl="sibTrans2D1" presStyleIdx="2" presStyleCnt="4"/>
      <dgm:spPr/>
      <dgm:t>
        <a:bodyPr/>
        <a:lstStyle/>
        <a:p>
          <a:endParaRPr lang="el-GR"/>
        </a:p>
      </dgm:t>
    </dgm:pt>
    <dgm:pt modelId="{59430EBB-1ABF-42E5-A348-9B9D9601F84D}" type="pres">
      <dgm:prSet presAssocID="{66B69BF1-DC95-4703-9358-C9DC2212FB62}" presName="node" presStyleLbl="node1" presStyleIdx="3" presStyleCnt="5" custScaleX="194784" custScaleY="322383" custLinFactNeighborX="-492" custLinFactNeighborY="725">
        <dgm:presLayoutVars>
          <dgm:bulletEnabled val="1"/>
        </dgm:presLayoutVars>
      </dgm:prSet>
      <dgm:spPr/>
      <dgm:t>
        <a:bodyPr/>
        <a:lstStyle/>
        <a:p>
          <a:endParaRPr lang="el-GR"/>
        </a:p>
      </dgm:t>
    </dgm:pt>
    <dgm:pt modelId="{A06F6B9D-5D9D-4832-A6F3-0D951482774F}" type="pres">
      <dgm:prSet presAssocID="{515F828E-26E6-43AC-8165-D7921530A220}" presName="sibTrans" presStyleLbl="sibTrans2D1" presStyleIdx="3" presStyleCnt="4" custScaleX="142052" custScaleY="91042" custLinFactNeighborX="-4379" custLinFactNeighborY="18452"/>
      <dgm:spPr/>
      <dgm:t>
        <a:bodyPr/>
        <a:lstStyle/>
        <a:p>
          <a:endParaRPr lang="el-GR"/>
        </a:p>
      </dgm:t>
    </dgm:pt>
    <dgm:pt modelId="{A8356448-741B-4ECC-ACD4-AE25AC6AFC43}" type="pres">
      <dgm:prSet presAssocID="{515F828E-26E6-43AC-8165-D7921530A220}" presName="connectorText" presStyleLbl="sibTrans2D1" presStyleIdx="3" presStyleCnt="4"/>
      <dgm:spPr/>
      <dgm:t>
        <a:bodyPr/>
        <a:lstStyle/>
        <a:p>
          <a:endParaRPr lang="el-GR"/>
        </a:p>
      </dgm:t>
    </dgm:pt>
    <dgm:pt modelId="{0311B7B0-7CF5-4E68-B964-CD5BCC67234E}" type="pres">
      <dgm:prSet presAssocID="{537CC246-7142-424E-B258-F915A3C11AAF}" presName="node" presStyleLbl="node1" presStyleIdx="4" presStyleCnt="5" custScaleX="399238" custScaleY="508773" custLinFactNeighborX="-62940" custLinFactNeighborY="725">
        <dgm:presLayoutVars>
          <dgm:bulletEnabled val="1"/>
        </dgm:presLayoutVars>
      </dgm:prSet>
      <dgm:spPr/>
      <dgm:t>
        <a:bodyPr/>
        <a:lstStyle/>
        <a:p>
          <a:endParaRPr lang="el-GR"/>
        </a:p>
      </dgm:t>
    </dgm:pt>
  </dgm:ptLst>
  <dgm:cxnLst>
    <dgm:cxn modelId="{BDC2E478-C957-4554-83C4-C3445B0815D2}" type="presOf" srcId="{515F828E-26E6-43AC-8165-D7921530A220}" destId="{A8356448-741B-4ECC-ACD4-AE25AC6AFC43}" srcOrd="1" destOrd="0" presId="urn:microsoft.com/office/officeart/2005/8/layout/process5"/>
    <dgm:cxn modelId="{404C19B5-5631-4706-82C9-CC3671A339B3}" srcId="{FE03B934-2C26-4ACE-B866-3E3C9E993D3E}" destId="{6080D215-2967-4D19-8964-F3DA365C959F}" srcOrd="2" destOrd="0" parTransId="{AED006CD-C405-4834-9C9D-2F8E41E44F89}" sibTransId="{371D48B4-A27F-4000-B295-7635975F9AA6}"/>
    <dgm:cxn modelId="{C05C8B7C-BC3F-402B-9B99-CCE1EBDB3E16}" type="presOf" srcId="{FAB7415C-56F8-439E-9688-94DA2ABDB6E3}" destId="{7D0BECEE-8E9F-4ADB-9FE4-1B43CBBD2195}" srcOrd="0" destOrd="0" presId="urn:microsoft.com/office/officeart/2005/8/layout/process5"/>
    <dgm:cxn modelId="{30CAE27D-A6AF-42D2-821F-BF46197C8305}" type="presOf" srcId="{515F828E-26E6-43AC-8165-D7921530A220}" destId="{A06F6B9D-5D9D-4832-A6F3-0D951482774F}" srcOrd="0" destOrd="0" presId="urn:microsoft.com/office/officeart/2005/8/layout/process5"/>
    <dgm:cxn modelId="{D0C31625-1599-4223-BD72-E20FC8F266C6}" type="presOf" srcId="{371D48B4-A27F-4000-B295-7635975F9AA6}" destId="{1EC7057E-1963-4E89-8EE9-0D49E7696B9B}" srcOrd="0" destOrd="0" presId="urn:microsoft.com/office/officeart/2005/8/layout/process5"/>
    <dgm:cxn modelId="{574E736E-258E-4A3F-B6CD-5C48E54CCCD6}" srcId="{FE03B934-2C26-4ACE-B866-3E3C9E993D3E}" destId="{66B69BF1-DC95-4703-9358-C9DC2212FB62}" srcOrd="3" destOrd="0" parTransId="{83FB1F87-B660-4FBA-B396-70F19A94C724}" sibTransId="{515F828E-26E6-43AC-8165-D7921530A220}"/>
    <dgm:cxn modelId="{0E4E2612-D85E-46F1-895A-D94359E4D50E}" type="presOf" srcId="{BC8A68EE-DE68-4D8F-B5C8-E9AC8B182A61}" destId="{61C3F7B2-8517-46A2-8184-96C0760BFD31}" srcOrd="1" destOrd="0" presId="urn:microsoft.com/office/officeart/2005/8/layout/process5"/>
    <dgm:cxn modelId="{3735FB63-9993-425F-9116-630D42B536D9}" type="presOf" srcId="{FE03B934-2C26-4ACE-B866-3E3C9E993D3E}" destId="{565BE5CA-F372-4BB9-8581-B42F876A9E36}" srcOrd="0" destOrd="0" presId="urn:microsoft.com/office/officeart/2005/8/layout/process5"/>
    <dgm:cxn modelId="{9AF79DE4-23E1-4151-8DC0-648C1A57ACD3}" type="presOf" srcId="{717AE3DA-A4D3-4527-8FCF-BCC42CB4E7FB}" destId="{81EA7EC0-4B39-496D-8C0F-9F36CE90F79D}" srcOrd="0" destOrd="0" presId="urn:microsoft.com/office/officeart/2005/8/layout/process5"/>
    <dgm:cxn modelId="{315E2BA1-A967-48AD-90C5-9FEC40525946}" srcId="{FE03B934-2C26-4ACE-B866-3E3C9E993D3E}" destId="{AB74CE1C-6407-46C2-A412-DFFC3D389F3D}" srcOrd="0" destOrd="0" parTransId="{58BD98C3-8F00-4E5C-8AFE-4A437323BC7B}" sibTransId="{BC8A68EE-DE68-4D8F-B5C8-E9AC8B182A61}"/>
    <dgm:cxn modelId="{6AE7EDC9-081F-4BDD-95C3-D7C2A9D2CE81}" type="presOf" srcId="{6080D215-2967-4D19-8964-F3DA365C959F}" destId="{E3A840DB-B307-4D6A-84E2-82B5A4434DA2}" srcOrd="0" destOrd="0" presId="urn:microsoft.com/office/officeart/2005/8/layout/process5"/>
    <dgm:cxn modelId="{3AE94FE1-9FE8-4209-905E-06E5E7101E70}" srcId="{FE03B934-2C26-4ACE-B866-3E3C9E993D3E}" destId="{717AE3DA-A4D3-4527-8FCF-BCC42CB4E7FB}" srcOrd="1" destOrd="0" parTransId="{77692650-CD75-42C2-9CB4-A8BB1580AC97}" sibTransId="{FAB7415C-56F8-439E-9688-94DA2ABDB6E3}"/>
    <dgm:cxn modelId="{DCEAD063-59A7-4630-9609-39C86064940F}" type="presOf" srcId="{537CC246-7142-424E-B258-F915A3C11AAF}" destId="{0311B7B0-7CF5-4E68-B964-CD5BCC67234E}" srcOrd="0" destOrd="0" presId="urn:microsoft.com/office/officeart/2005/8/layout/process5"/>
    <dgm:cxn modelId="{8139729C-1C23-47DC-AC3B-E4600453BAD9}" type="presOf" srcId="{FAB7415C-56F8-439E-9688-94DA2ABDB6E3}" destId="{4EFCCCF3-26D5-4D71-9E92-B7E0175A1EF6}" srcOrd="1" destOrd="0" presId="urn:microsoft.com/office/officeart/2005/8/layout/process5"/>
    <dgm:cxn modelId="{F3AEAAC7-CEE2-41F5-87C4-776FB7DF0A7D}" srcId="{FE03B934-2C26-4ACE-B866-3E3C9E993D3E}" destId="{537CC246-7142-424E-B258-F915A3C11AAF}" srcOrd="4" destOrd="0" parTransId="{0C6504BA-2E5A-4E6A-B05B-29F5A26EF7F5}" sibTransId="{8A37FEC3-A3A8-4DC6-A502-42952051017B}"/>
    <dgm:cxn modelId="{44069A7F-3034-4700-B525-DA7F2C385C27}" type="presOf" srcId="{AB74CE1C-6407-46C2-A412-DFFC3D389F3D}" destId="{77C253AB-B21A-4D3D-93AB-2CC1623AE124}" srcOrd="0" destOrd="0" presId="urn:microsoft.com/office/officeart/2005/8/layout/process5"/>
    <dgm:cxn modelId="{16355CB4-8C2A-42DB-AFB7-3B388B8210E5}" type="presOf" srcId="{66B69BF1-DC95-4703-9358-C9DC2212FB62}" destId="{59430EBB-1ABF-42E5-A348-9B9D9601F84D}" srcOrd="0" destOrd="0" presId="urn:microsoft.com/office/officeart/2005/8/layout/process5"/>
    <dgm:cxn modelId="{F7A09199-29D2-406E-80ED-4021DC702319}" type="presOf" srcId="{BC8A68EE-DE68-4D8F-B5C8-E9AC8B182A61}" destId="{4595EFE6-7044-4EC7-94D0-9C19EE0191E3}" srcOrd="0" destOrd="0" presId="urn:microsoft.com/office/officeart/2005/8/layout/process5"/>
    <dgm:cxn modelId="{4C7438A0-1836-44F7-9970-764F7C1C7BA5}" type="presOf" srcId="{371D48B4-A27F-4000-B295-7635975F9AA6}" destId="{80D2D879-997B-4CDE-B6ED-90877CB04C7B}" srcOrd="1" destOrd="0" presId="urn:microsoft.com/office/officeart/2005/8/layout/process5"/>
    <dgm:cxn modelId="{AE888497-25AC-4327-8FFE-58B4FD9959CB}" type="presParOf" srcId="{565BE5CA-F372-4BB9-8581-B42F876A9E36}" destId="{77C253AB-B21A-4D3D-93AB-2CC1623AE124}" srcOrd="0" destOrd="0" presId="urn:microsoft.com/office/officeart/2005/8/layout/process5"/>
    <dgm:cxn modelId="{DA133824-325B-46F1-A36F-B78A1DBA81A9}" type="presParOf" srcId="{565BE5CA-F372-4BB9-8581-B42F876A9E36}" destId="{4595EFE6-7044-4EC7-94D0-9C19EE0191E3}" srcOrd="1" destOrd="0" presId="urn:microsoft.com/office/officeart/2005/8/layout/process5"/>
    <dgm:cxn modelId="{AFF2ADAD-7EBF-4AF7-AF89-A1AEE26E5655}" type="presParOf" srcId="{4595EFE6-7044-4EC7-94D0-9C19EE0191E3}" destId="{61C3F7B2-8517-46A2-8184-96C0760BFD31}" srcOrd="0" destOrd="0" presId="urn:microsoft.com/office/officeart/2005/8/layout/process5"/>
    <dgm:cxn modelId="{131D7978-9AD2-4E69-A822-C3BB427E9537}" type="presParOf" srcId="{565BE5CA-F372-4BB9-8581-B42F876A9E36}" destId="{81EA7EC0-4B39-496D-8C0F-9F36CE90F79D}" srcOrd="2" destOrd="0" presId="urn:microsoft.com/office/officeart/2005/8/layout/process5"/>
    <dgm:cxn modelId="{76FAEB2F-D7C4-4878-89E0-865DDD013B29}" type="presParOf" srcId="{565BE5CA-F372-4BB9-8581-B42F876A9E36}" destId="{7D0BECEE-8E9F-4ADB-9FE4-1B43CBBD2195}" srcOrd="3" destOrd="0" presId="urn:microsoft.com/office/officeart/2005/8/layout/process5"/>
    <dgm:cxn modelId="{CAF1705F-E4BC-4487-ABA0-CBF63212CCAA}" type="presParOf" srcId="{7D0BECEE-8E9F-4ADB-9FE4-1B43CBBD2195}" destId="{4EFCCCF3-26D5-4D71-9E92-B7E0175A1EF6}" srcOrd="0" destOrd="0" presId="urn:microsoft.com/office/officeart/2005/8/layout/process5"/>
    <dgm:cxn modelId="{9269E0F9-E37F-4EF9-92AD-BD7A792FDD53}" type="presParOf" srcId="{565BE5CA-F372-4BB9-8581-B42F876A9E36}" destId="{E3A840DB-B307-4D6A-84E2-82B5A4434DA2}" srcOrd="4" destOrd="0" presId="urn:microsoft.com/office/officeart/2005/8/layout/process5"/>
    <dgm:cxn modelId="{352C295B-F138-4A76-84D1-99EBCB0FE37E}" type="presParOf" srcId="{565BE5CA-F372-4BB9-8581-B42F876A9E36}" destId="{1EC7057E-1963-4E89-8EE9-0D49E7696B9B}" srcOrd="5" destOrd="0" presId="urn:microsoft.com/office/officeart/2005/8/layout/process5"/>
    <dgm:cxn modelId="{326E4339-7CDE-4A91-A994-A7B6C9E9FE98}" type="presParOf" srcId="{1EC7057E-1963-4E89-8EE9-0D49E7696B9B}" destId="{80D2D879-997B-4CDE-B6ED-90877CB04C7B}" srcOrd="0" destOrd="0" presId="urn:microsoft.com/office/officeart/2005/8/layout/process5"/>
    <dgm:cxn modelId="{CF8EE246-5DD3-4F57-8D28-08E5C15B6F39}" type="presParOf" srcId="{565BE5CA-F372-4BB9-8581-B42F876A9E36}" destId="{59430EBB-1ABF-42E5-A348-9B9D9601F84D}" srcOrd="6" destOrd="0" presId="urn:microsoft.com/office/officeart/2005/8/layout/process5"/>
    <dgm:cxn modelId="{5B3777BE-B9A5-42D5-81B9-79BFEFA184F0}" type="presParOf" srcId="{565BE5CA-F372-4BB9-8581-B42F876A9E36}" destId="{A06F6B9D-5D9D-4832-A6F3-0D951482774F}" srcOrd="7" destOrd="0" presId="urn:microsoft.com/office/officeart/2005/8/layout/process5"/>
    <dgm:cxn modelId="{0B211832-5F39-4A3D-8544-2DACF99FF107}" type="presParOf" srcId="{A06F6B9D-5D9D-4832-A6F3-0D951482774F}" destId="{A8356448-741B-4ECC-ACD4-AE25AC6AFC43}" srcOrd="0" destOrd="0" presId="urn:microsoft.com/office/officeart/2005/8/layout/process5"/>
    <dgm:cxn modelId="{A25EADE1-15F6-44D7-96AC-B0BBBF8D5E6D}" type="presParOf" srcId="{565BE5CA-F372-4BB9-8581-B42F876A9E36}" destId="{0311B7B0-7CF5-4E68-B964-CD5BCC67234E}" srcOrd="8" destOrd="0" presId="urn:microsoft.com/office/officeart/2005/8/layout/process5"/>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8542AE-2FE8-410D-8392-AFFC0124517F}" type="doc">
      <dgm:prSet loTypeId="urn:microsoft.com/office/officeart/2005/8/layout/cycle3" loCatId="cycle" qsTypeId="urn:microsoft.com/office/officeart/2005/8/quickstyle/simple1#1" qsCatId="simple" csTypeId="urn:microsoft.com/office/officeart/2005/8/colors/accent1_2#1" csCatId="accent1" phldr="1"/>
      <dgm:spPr/>
      <dgm:t>
        <a:bodyPr/>
        <a:lstStyle/>
        <a:p>
          <a:endParaRPr lang="el-GR"/>
        </a:p>
      </dgm:t>
    </dgm:pt>
    <dgm:pt modelId="{49DE34F5-142F-4B25-BD81-38C998B15043}">
      <dgm:prSet phldrT="[Κείμενο]"/>
      <dgm:spPr>
        <a:xfrm>
          <a:off x="3581666" y="1968"/>
          <a:ext cx="2552234" cy="127611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ln>
        <a:effectLst/>
      </dgm:spPr>
      <dgm:t>
        <a:bodyPr/>
        <a:lstStyle/>
        <a:p>
          <a:r>
            <a:rPr lang="el-GR" b="1" dirty="0" smtClean="0">
              <a:solidFill>
                <a:srgbClr val="FFFF00"/>
              </a:solidFill>
              <a:latin typeface="Tahoma" pitchFamily="34" charset="0"/>
              <a:ea typeface="Tahoma" pitchFamily="34" charset="0"/>
              <a:cs typeface="Tahoma" pitchFamily="34" charset="0"/>
            </a:rPr>
            <a:t>Εκτίμηση της τυχαίας παγίδευσης θαλασσοπουλιών σε αλιευτικά εργαλεία στο χώρο του Νοτίου Ιονίου </a:t>
          </a:r>
          <a:endParaRPr lang="el-GR" b="1" dirty="0">
            <a:solidFill>
              <a:srgbClr val="FFFF00"/>
            </a:solidFill>
            <a:latin typeface="Tahoma" pitchFamily="34" charset="0"/>
            <a:ea typeface="Tahoma" pitchFamily="34" charset="0"/>
            <a:cs typeface="Tahoma" pitchFamily="34" charset="0"/>
          </a:endParaRPr>
        </a:p>
      </dgm:t>
    </dgm:pt>
    <dgm:pt modelId="{BC2AA7B7-E2A5-46C8-A041-6611A5EAAAFF}" type="parTrans" cxnId="{E097F652-0E20-48CD-8C1B-CB58E47DBB9D}">
      <dgm:prSet/>
      <dgm:spPr/>
      <dgm:t>
        <a:bodyPr/>
        <a:lstStyle/>
        <a:p>
          <a:endParaRPr lang="el-GR"/>
        </a:p>
      </dgm:t>
    </dgm:pt>
    <dgm:pt modelId="{8868F297-0F2C-49B0-8FED-9F7B2151D8C1}" type="sibTrans" cxnId="{E097F652-0E20-48CD-8C1B-CB58E47DBB9D}">
      <dgm:prSet/>
      <dgm:spPr>
        <a:xfrm>
          <a:off x="2168506" y="-33928"/>
          <a:ext cx="5378554" cy="5378554"/>
        </a:xfrm>
        <a:prstGeom prst="circularArrow">
          <a:avLst>
            <a:gd name="adj1" fmla="val 5544"/>
            <a:gd name="adj2" fmla="val 330680"/>
            <a:gd name="adj3" fmla="val 13744871"/>
            <a:gd name="adj4" fmla="val 17404893"/>
            <a:gd name="adj5" fmla="val 5757"/>
          </a:avLst>
        </a:prstGeom>
        <a:solidFill>
          <a:srgbClr val="0F6FC6">
            <a:tint val="40000"/>
            <a:hueOff val="0"/>
            <a:satOff val="0"/>
            <a:lumOff val="0"/>
            <a:alphaOff val="0"/>
          </a:srgbClr>
        </a:solidFill>
        <a:ln>
          <a:noFill/>
        </a:ln>
        <a:effectLst/>
      </dgm:spPr>
      <dgm:t>
        <a:bodyPr/>
        <a:lstStyle/>
        <a:p>
          <a:endParaRPr lang="el-GR"/>
        </a:p>
      </dgm:t>
    </dgm:pt>
    <dgm:pt modelId="{48FD01CA-8AC0-4F3A-A47A-AAA4081CE6FA}">
      <dgm:prSet phldrT="[Κείμενο]"/>
      <dgm:spPr>
        <a:xfrm>
          <a:off x="5763035" y="1586825"/>
          <a:ext cx="2552234" cy="127611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ln>
        <a:effectLst/>
      </dgm:spPr>
      <dgm:t>
        <a:bodyPr/>
        <a:lstStyle/>
        <a:p>
          <a:r>
            <a:rPr lang="el-GR" dirty="0" smtClean="0">
              <a:solidFill>
                <a:srgbClr val="FFFF00"/>
              </a:solidFill>
              <a:latin typeface="Tahoma" pitchFamily="34" charset="0"/>
              <a:ea typeface="Tahoma" pitchFamily="34" charset="0"/>
              <a:cs typeface="Tahoma" pitchFamily="34" charset="0"/>
            </a:rPr>
            <a:t>Αναγνώριση των αλιευτικών εργαλείων που έχουν τις πιο σοβαρές επιπτώσεις στα θαλασσοπούλια</a:t>
          </a:r>
          <a:endParaRPr lang="el-GR" dirty="0">
            <a:solidFill>
              <a:srgbClr val="FFFF00"/>
            </a:solidFill>
            <a:latin typeface="Tahoma" pitchFamily="34" charset="0"/>
            <a:ea typeface="Tahoma" pitchFamily="34" charset="0"/>
            <a:cs typeface="Tahoma" pitchFamily="34" charset="0"/>
          </a:endParaRPr>
        </a:p>
      </dgm:t>
    </dgm:pt>
    <dgm:pt modelId="{587D8E85-3105-4A0E-81EF-7817CA064518}" type="parTrans" cxnId="{D93C69F8-A30A-4D8D-B001-2EF3F52B3D40}">
      <dgm:prSet/>
      <dgm:spPr/>
      <dgm:t>
        <a:bodyPr/>
        <a:lstStyle/>
        <a:p>
          <a:endParaRPr lang="el-GR"/>
        </a:p>
      </dgm:t>
    </dgm:pt>
    <dgm:pt modelId="{147B763C-CF67-47AE-890D-D8C441ACF384}" type="sibTrans" cxnId="{D93C69F8-A30A-4D8D-B001-2EF3F52B3D40}">
      <dgm:prSet/>
      <dgm:spPr/>
      <dgm:t>
        <a:bodyPr/>
        <a:lstStyle/>
        <a:p>
          <a:endParaRPr lang="el-GR"/>
        </a:p>
      </dgm:t>
    </dgm:pt>
    <dgm:pt modelId="{3485ED10-318A-4150-B674-0097000D5AE7}">
      <dgm:prSet phldrT="[Κείμενο]"/>
      <dgm:spPr>
        <a:xfrm>
          <a:off x="4929826" y="4151178"/>
          <a:ext cx="2552234" cy="127611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ln>
        <a:effectLst/>
      </dgm:spPr>
      <dgm:t>
        <a:bodyPr/>
        <a:lstStyle/>
        <a:p>
          <a:r>
            <a:rPr lang="el-GR" dirty="0" smtClean="0">
              <a:solidFill>
                <a:srgbClr val="FFFF00"/>
              </a:solidFill>
              <a:latin typeface="Tahoma" pitchFamily="34" charset="0"/>
              <a:ea typeface="Tahoma" pitchFamily="34" charset="0"/>
              <a:cs typeface="Tahoma" pitchFamily="34" charset="0"/>
            </a:rPr>
            <a:t>Συγκέντρωση στοιχείων για τον αλιευτικό στόλο (κυρίως της Ζακύνθου) μέσω των Δ/</a:t>
          </a:r>
          <a:r>
            <a:rPr lang="el-GR" dirty="0" err="1" smtClean="0">
              <a:solidFill>
                <a:srgbClr val="FFFF00"/>
              </a:solidFill>
              <a:latin typeface="Tahoma" pitchFamily="34" charset="0"/>
              <a:ea typeface="Tahoma" pitchFamily="34" charset="0"/>
              <a:cs typeface="Tahoma" pitchFamily="34" charset="0"/>
            </a:rPr>
            <a:t>νσεων </a:t>
          </a:r>
          <a:r>
            <a:rPr lang="el-GR" dirty="0" smtClean="0">
              <a:solidFill>
                <a:srgbClr val="FFFF00"/>
              </a:solidFill>
              <a:latin typeface="Tahoma" pitchFamily="34" charset="0"/>
              <a:ea typeface="Tahoma" pitchFamily="34" charset="0"/>
              <a:cs typeface="Tahoma" pitchFamily="34" charset="0"/>
            </a:rPr>
            <a:t>Αλιείας και προσέγγιση ψαράδων για  μίσθωση σκαφών </a:t>
          </a:r>
          <a:endParaRPr lang="el-GR" dirty="0">
            <a:solidFill>
              <a:srgbClr val="FFFF00"/>
            </a:solidFill>
            <a:latin typeface="Tahoma" pitchFamily="34" charset="0"/>
            <a:ea typeface="Tahoma" pitchFamily="34" charset="0"/>
            <a:cs typeface="Tahoma" pitchFamily="34" charset="0"/>
          </a:endParaRPr>
        </a:p>
      </dgm:t>
    </dgm:pt>
    <dgm:pt modelId="{EAA2F741-6BBB-4C0F-9948-5B9A4811D8B4}" type="parTrans" cxnId="{541245B8-2D19-4691-B2C9-B69B89E387F8}">
      <dgm:prSet/>
      <dgm:spPr/>
      <dgm:t>
        <a:bodyPr/>
        <a:lstStyle/>
        <a:p>
          <a:endParaRPr lang="el-GR"/>
        </a:p>
      </dgm:t>
    </dgm:pt>
    <dgm:pt modelId="{4DE29978-BA48-473C-ACF2-9778CF196338}" type="sibTrans" cxnId="{541245B8-2D19-4691-B2C9-B69B89E387F8}">
      <dgm:prSet/>
      <dgm:spPr/>
      <dgm:t>
        <a:bodyPr/>
        <a:lstStyle/>
        <a:p>
          <a:endParaRPr lang="el-GR"/>
        </a:p>
      </dgm:t>
    </dgm:pt>
    <dgm:pt modelId="{7ED12936-E574-469C-B2DA-480D12DDE40F}">
      <dgm:prSet phldrT="[Κείμενο]"/>
      <dgm:spPr>
        <a:xfrm>
          <a:off x="2233506" y="4151178"/>
          <a:ext cx="2552234" cy="127611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ln>
        <a:effectLst/>
      </dgm:spPr>
      <dgm:t>
        <a:bodyPr/>
        <a:lstStyle/>
        <a:p>
          <a:r>
            <a:rPr lang="el-GR" dirty="0" smtClean="0">
              <a:solidFill>
                <a:srgbClr val="FFFF00"/>
              </a:solidFill>
              <a:latin typeface="Tahoma" pitchFamily="34" charset="0"/>
              <a:ea typeface="Tahoma" pitchFamily="34" charset="0"/>
              <a:cs typeface="Tahoma" pitchFamily="34" charset="0"/>
            </a:rPr>
            <a:t>Καταγραφή  (εν πλω) των περιστατικών τυχαίας παγίδευσης σε αλιευτικά (επαγγελματικά και ερασιτεχνικά σκάφη)</a:t>
          </a:r>
          <a:endParaRPr lang="el-GR" dirty="0">
            <a:solidFill>
              <a:srgbClr val="FFFF00"/>
            </a:solidFill>
            <a:latin typeface="Tahoma" pitchFamily="34" charset="0"/>
            <a:ea typeface="Tahoma" pitchFamily="34" charset="0"/>
            <a:cs typeface="Tahoma" pitchFamily="34" charset="0"/>
          </a:endParaRPr>
        </a:p>
      </dgm:t>
    </dgm:pt>
    <dgm:pt modelId="{4754C67C-00E0-4CC0-8E27-F1AC4EA5C913}" type="parTrans" cxnId="{26115F12-D6CE-4D37-993A-50603BF8DCAA}">
      <dgm:prSet/>
      <dgm:spPr/>
      <dgm:t>
        <a:bodyPr/>
        <a:lstStyle/>
        <a:p>
          <a:endParaRPr lang="el-GR"/>
        </a:p>
      </dgm:t>
    </dgm:pt>
    <dgm:pt modelId="{C5A8100C-8050-4FC4-B1FC-06259871A748}" type="sibTrans" cxnId="{26115F12-D6CE-4D37-993A-50603BF8DCAA}">
      <dgm:prSet/>
      <dgm:spPr/>
      <dgm:t>
        <a:bodyPr/>
        <a:lstStyle/>
        <a:p>
          <a:endParaRPr lang="el-GR"/>
        </a:p>
      </dgm:t>
    </dgm:pt>
    <dgm:pt modelId="{58A548A7-73ED-4F2E-B610-545CFB698004}">
      <dgm:prSet phldrT="[Κείμενο]"/>
      <dgm:spPr>
        <a:xfrm>
          <a:off x="1400298" y="1586825"/>
          <a:ext cx="2552234" cy="127611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ln>
        <a:effectLst/>
      </dgm:spPr>
      <dgm:t>
        <a:bodyPr/>
        <a:lstStyle/>
        <a:p>
          <a:r>
            <a:rPr lang="el-GR" dirty="0" smtClean="0">
              <a:solidFill>
                <a:srgbClr val="FFFF00"/>
              </a:solidFill>
              <a:latin typeface="Tahoma" pitchFamily="34" charset="0"/>
              <a:ea typeface="Tahoma" pitchFamily="34" charset="0"/>
              <a:cs typeface="Tahoma" pitchFamily="34" charset="0"/>
            </a:rPr>
            <a:t>Συμπλήρωση της γνώσης για την εκτίμηση της απειλής του </a:t>
          </a:r>
          <a:r>
            <a:rPr lang="en-US" dirty="0" smtClean="0">
              <a:solidFill>
                <a:srgbClr val="FFFF00"/>
              </a:solidFill>
              <a:latin typeface="Tahoma" pitchFamily="34" charset="0"/>
              <a:ea typeface="Tahoma" pitchFamily="34" charset="0"/>
              <a:cs typeface="Tahoma" pitchFamily="34" charset="0"/>
            </a:rPr>
            <a:t>By-catch </a:t>
          </a:r>
          <a:r>
            <a:rPr lang="el-GR" dirty="0" smtClean="0">
              <a:solidFill>
                <a:srgbClr val="FFFF00"/>
              </a:solidFill>
              <a:latin typeface="Tahoma" pitchFamily="34" charset="0"/>
              <a:ea typeface="Tahoma" pitchFamily="34" charset="0"/>
              <a:cs typeface="Tahoma" pitchFamily="34" charset="0"/>
            </a:rPr>
            <a:t>μέσω της χρήσης κοινού ερωτηματολογίου σε Αιγαίο και Ιόνιο με αποδέκτες τους ψαράδες και συσχέτιση τους με πληθυσμιακά δεδομένα συγκεκριμένων αποικιών </a:t>
          </a:r>
          <a:endParaRPr lang="el-GR" dirty="0">
            <a:solidFill>
              <a:srgbClr val="FFFF00"/>
            </a:solidFill>
            <a:latin typeface="Tahoma" pitchFamily="34" charset="0"/>
            <a:ea typeface="Tahoma" pitchFamily="34" charset="0"/>
            <a:cs typeface="Tahoma" pitchFamily="34" charset="0"/>
          </a:endParaRPr>
        </a:p>
      </dgm:t>
    </dgm:pt>
    <dgm:pt modelId="{E540BCF6-1D6D-48C1-A65C-CF7E8222C68B}" type="parTrans" cxnId="{5D495496-0F77-4442-BEAE-0BD78E0312BE}">
      <dgm:prSet/>
      <dgm:spPr/>
      <dgm:t>
        <a:bodyPr/>
        <a:lstStyle/>
        <a:p>
          <a:endParaRPr lang="el-GR"/>
        </a:p>
      </dgm:t>
    </dgm:pt>
    <dgm:pt modelId="{BBB61052-292A-4485-9BB6-0E3D2FD7F1FF}" type="sibTrans" cxnId="{5D495496-0F77-4442-BEAE-0BD78E0312BE}">
      <dgm:prSet/>
      <dgm:spPr/>
      <dgm:t>
        <a:bodyPr/>
        <a:lstStyle/>
        <a:p>
          <a:endParaRPr lang="el-GR"/>
        </a:p>
      </dgm:t>
    </dgm:pt>
    <dgm:pt modelId="{C9954F0B-DFA4-4ED3-BB95-80F99E945CF8}" type="pres">
      <dgm:prSet presAssocID="{8D8542AE-2FE8-410D-8392-AFFC0124517F}" presName="Name0" presStyleCnt="0">
        <dgm:presLayoutVars>
          <dgm:dir/>
          <dgm:resizeHandles val="exact"/>
        </dgm:presLayoutVars>
      </dgm:prSet>
      <dgm:spPr/>
      <dgm:t>
        <a:bodyPr/>
        <a:lstStyle/>
        <a:p>
          <a:endParaRPr lang="el-GR"/>
        </a:p>
      </dgm:t>
    </dgm:pt>
    <dgm:pt modelId="{A5E1E7DF-5315-4AEE-922E-DD78FB981407}" type="pres">
      <dgm:prSet presAssocID="{8D8542AE-2FE8-410D-8392-AFFC0124517F}" presName="cycle" presStyleCnt="0"/>
      <dgm:spPr/>
    </dgm:pt>
    <dgm:pt modelId="{BD72D7F8-1901-485A-BAE2-355C0CDE0394}" type="pres">
      <dgm:prSet presAssocID="{49DE34F5-142F-4B25-BD81-38C998B15043}" presName="nodeFirstNode" presStyleLbl="node1" presStyleIdx="0" presStyleCnt="5">
        <dgm:presLayoutVars>
          <dgm:bulletEnabled val="1"/>
        </dgm:presLayoutVars>
      </dgm:prSet>
      <dgm:spPr/>
      <dgm:t>
        <a:bodyPr/>
        <a:lstStyle/>
        <a:p>
          <a:endParaRPr lang="el-GR"/>
        </a:p>
      </dgm:t>
    </dgm:pt>
    <dgm:pt modelId="{914A09F6-B58B-464B-AE52-6677D4391E64}" type="pres">
      <dgm:prSet presAssocID="{8868F297-0F2C-49B0-8FED-9F7B2151D8C1}" presName="sibTransFirstNode" presStyleLbl="bgShp" presStyleIdx="0" presStyleCnt="1"/>
      <dgm:spPr/>
      <dgm:t>
        <a:bodyPr/>
        <a:lstStyle/>
        <a:p>
          <a:endParaRPr lang="el-GR"/>
        </a:p>
      </dgm:t>
    </dgm:pt>
    <dgm:pt modelId="{223B2F46-7505-46C6-A653-5CC7953DF1DA}" type="pres">
      <dgm:prSet presAssocID="{48FD01CA-8AC0-4F3A-A47A-AAA4081CE6FA}" presName="nodeFollowingNodes" presStyleLbl="node1" presStyleIdx="1" presStyleCnt="5">
        <dgm:presLayoutVars>
          <dgm:bulletEnabled val="1"/>
        </dgm:presLayoutVars>
      </dgm:prSet>
      <dgm:spPr/>
      <dgm:t>
        <a:bodyPr/>
        <a:lstStyle/>
        <a:p>
          <a:endParaRPr lang="el-GR"/>
        </a:p>
      </dgm:t>
    </dgm:pt>
    <dgm:pt modelId="{1CEF5B5E-E260-4A36-9F49-251AEEA05D74}" type="pres">
      <dgm:prSet presAssocID="{3485ED10-318A-4150-B674-0097000D5AE7}" presName="nodeFollowingNodes" presStyleLbl="node1" presStyleIdx="2" presStyleCnt="5">
        <dgm:presLayoutVars>
          <dgm:bulletEnabled val="1"/>
        </dgm:presLayoutVars>
      </dgm:prSet>
      <dgm:spPr/>
      <dgm:t>
        <a:bodyPr/>
        <a:lstStyle/>
        <a:p>
          <a:endParaRPr lang="el-GR"/>
        </a:p>
      </dgm:t>
    </dgm:pt>
    <dgm:pt modelId="{C35C0B14-740A-4182-8D94-5947FA26CD0C}" type="pres">
      <dgm:prSet presAssocID="{7ED12936-E574-469C-B2DA-480D12DDE40F}" presName="nodeFollowingNodes" presStyleLbl="node1" presStyleIdx="3" presStyleCnt="5">
        <dgm:presLayoutVars>
          <dgm:bulletEnabled val="1"/>
        </dgm:presLayoutVars>
      </dgm:prSet>
      <dgm:spPr/>
      <dgm:t>
        <a:bodyPr/>
        <a:lstStyle/>
        <a:p>
          <a:endParaRPr lang="el-GR"/>
        </a:p>
      </dgm:t>
    </dgm:pt>
    <dgm:pt modelId="{8EA58B3C-3211-4AEC-8144-5C86064238C8}" type="pres">
      <dgm:prSet presAssocID="{58A548A7-73ED-4F2E-B610-545CFB698004}" presName="nodeFollowingNodes" presStyleLbl="node1" presStyleIdx="4" presStyleCnt="5">
        <dgm:presLayoutVars>
          <dgm:bulletEnabled val="1"/>
        </dgm:presLayoutVars>
      </dgm:prSet>
      <dgm:spPr/>
      <dgm:t>
        <a:bodyPr/>
        <a:lstStyle/>
        <a:p>
          <a:endParaRPr lang="el-GR"/>
        </a:p>
      </dgm:t>
    </dgm:pt>
  </dgm:ptLst>
  <dgm:cxnLst>
    <dgm:cxn modelId="{FF6F8424-96EE-436E-B346-D24FA143FE6E}" type="presOf" srcId="{48FD01CA-8AC0-4F3A-A47A-AAA4081CE6FA}" destId="{223B2F46-7505-46C6-A653-5CC7953DF1DA}" srcOrd="0" destOrd="0" presId="urn:microsoft.com/office/officeart/2005/8/layout/cycle3"/>
    <dgm:cxn modelId="{E097F652-0E20-48CD-8C1B-CB58E47DBB9D}" srcId="{8D8542AE-2FE8-410D-8392-AFFC0124517F}" destId="{49DE34F5-142F-4B25-BD81-38C998B15043}" srcOrd="0" destOrd="0" parTransId="{BC2AA7B7-E2A5-46C8-A041-6611A5EAAAFF}" sibTransId="{8868F297-0F2C-49B0-8FED-9F7B2151D8C1}"/>
    <dgm:cxn modelId="{26115F12-D6CE-4D37-993A-50603BF8DCAA}" srcId="{8D8542AE-2FE8-410D-8392-AFFC0124517F}" destId="{7ED12936-E574-469C-B2DA-480D12DDE40F}" srcOrd="3" destOrd="0" parTransId="{4754C67C-00E0-4CC0-8E27-F1AC4EA5C913}" sibTransId="{C5A8100C-8050-4FC4-B1FC-06259871A748}"/>
    <dgm:cxn modelId="{22CD68AC-FAA0-4167-8A69-ACC5E832C511}" type="presOf" srcId="{8868F297-0F2C-49B0-8FED-9F7B2151D8C1}" destId="{914A09F6-B58B-464B-AE52-6677D4391E64}" srcOrd="0" destOrd="0" presId="urn:microsoft.com/office/officeart/2005/8/layout/cycle3"/>
    <dgm:cxn modelId="{66C7E34C-07E7-4BF0-AE08-D91E3B1C7C56}" type="presOf" srcId="{3485ED10-318A-4150-B674-0097000D5AE7}" destId="{1CEF5B5E-E260-4A36-9F49-251AEEA05D74}" srcOrd="0" destOrd="0" presId="urn:microsoft.com/office/officeart/2005/8/layout/cycle3"/>
    <dgm:cxn modelId="{9BC5B6B2-4453-4BD5-8D2F-2102859DB1B4}" type="presOf" srcId="{7ED12936-E574-469C-B2DA-480D12DDE40F}" destId="{C35C0B14-740A-4182-8D94-5947FA26CD0C}" srcOrd="0" destOrd="0" presId="urn:microsoft.com/office/officeart/2005/8/layout/cycle3"/>
    <dgm:cxn modelId="{30172727-A156-49EB-AFDE-8BC418562722}" type="presOf" srcId="{8D8542AE-2FE8-410D-8392-AFFC0124517F}" destId="{C9954F0B-DFA4-4ED3-BB95-80F99E945CF8}" srcOrd="0" destOrd="0" presId="urn:microsoft.com/office/officeart/2005/8/layout/cycle3"/>
    <dgm:cxn modelId="{1F247547-CF6A-4BFB-9584-68AC811B1A72}" type="presOf" srcId="{49DE34F5-142F-4B25-BD81-38C998B15043}" destId="{BD72D7F8-1901-485A-BAE2-355C0CDE0394}" srcOrd="0" destOrd="0" presId="urn:microsoft.com/office/officeart/2005/8/layout/cycle3"/>
    <dgm:cxn modelId="{5D495496-0F77-4442-BEAE-0BD78E0312BE}" srcId="{8D8542AE-2FE8-410D-8392-AFFC0124517F}" destId="{58A548A7-73ED-4F2E-B610-545CFB698004}" srcOrd="4" destOrd="0" parTransId="{E540BCF6-1D6D-48C1-A65C-CF7E8222C68B}" sibTransId="{BBB61052-292A-4485-9BB6-0E3D2FD7F1FF}"/>
    <dgm:cxn modelId="{D93C69F8-A30A-4D8D-B001-2EF3F52B3D40}" srcId="{8D8542AE-2FE8-410D-8392-AFFC0124517F}" destId="{48FD01CA-8AC0-4F3A-A47A-AAA4081CE6FA}" srcOrd="1" destOrd="0" parTransId="{587D8E85-3105-4A0E-81EF-7817CA064518}" sibTransId="{147B763C-CF67-47AE-890D-D8C441ACF384}"/>
    <dgm:cxn modelId="{541245B8-2D19-4691-B2C9-B69B89E387F8}" srcId="{8D8542AE-2FE8-410D-8392-AFFC0124517F}" destId="{3485ED10-318A-4150-B674-0097000D5AE7}" srcOrd="2" destOrd="0" parTransId="{EAA2F741-6BBB-4C0F-9948-5B9A4811D8B4}" sibTransId="{4DE29978-BA48-473C-ACF2-9778CF196338}"/>
    <dgm:cxn modelId="{9D52832E-449B-431A-B1A8-04A18E935440}" type="presOf" srcId="{58A548A7-73ED-4F2E-B610-545CFB698004}" destId="{8EA58B3C-3211-4AEC-8144-5C86064238C8}" srcOrd="0" destOrd="0" presId="urn:microsoft.com/office/officeart/2005/8/layout/cycle3"/>
    <dgm:cxn modelId="{F070CBD0-F6F2-4428-8D4E-BE8DC28876FD}" type="presParOf" srcId="{C9954F0B-DFA4-4ED3-BB95-80F99E945CF8}" destId="{A5E1E7DF-5315-4AEE-922E-DD78FB981407}" srcOrd="0" destOrd="0" presId="urn:microsoft.com/office/officeart/2005/8/layout/cycle3"/>
    <dgm:cxn modelId="{97A483DD-B272-49D2-A251-5DBBCBEBE6E2}" type="presParOf" srcId="{A5E1E7DF-5315-4AEE-922E-DD78FB981407}" destId="{BD72D7F8-1901-485A-BAE2-355C0CDE0394}" srcOrd="0" destOrd="0" presId="urn:microsoft.com/office/officeart/2005/8/layout/cycle3"/>
    <dgm:cxn modelId="{B84CC8BE-7B22-4447-81D1-82AC181A5B5C}" type="presParOf" srcId="{A5E1E7DF-5315-4AEE-922E-DD78FB981407}" destId="{914A09F6-B58B-464B-AE52-6677D4391E64}" srcOrd="1" destOrd="0" presId="urn:microsoft.com/office/officeart/2005/8/layout/cycle3"/>
    <dgm:cxn modelId="{B7C59B0E-EDDF-434C-89C4-C71D99D41904}" type="presParOf" srcId="{A5E1E7DF-5315-4AEE-922E-DD78FB981407}" destId="{223B2F46-7505-46C6-A653-5CC7953DF1DA}" srcOrd="2" destOrd="0" presId="urn:microsoft.com/office/officeart/2005/8/layout/cycle3"/>
    <dgm:cxn modelId="{E8C277F6-0CFE-4256-B615-DDC87206A339}" type="presParOf" srcId="{A5E1E7DF-5315-4AEE-922E-DD78FB981407}" destId="{1CEF5B5E-E260-4A36-9F49-251AEEA05D74}" srcOrd="3" destOrd="0" presId="urn:microsoft.com/office/officeart/2005/8/layout/cycle3"/>
    <dgm:cxn modelId="{5613EE98-EFFB-4543-8689-E67282DE3298}" type="presParOf" srcId="{A5E1E7DF-5315-4AEE-922E-DD78FB981407}" destId="{C35C0B14-740A-4182-8D94-5947FA26CD0C}" srcOrd="4" destOrd="0" presId="urn:microsoft.com/office/officeart/2005/8/layout/cycle3"/>
    <dgm:cxn modelId="{1F240E12-871A-46E0-9A5F-DCD2D1CCDC65}" type="presParOf" srcId="{A5E1E7DF-5315-4AEE-922E-DD78FB981407}" destId="{8EA58B3C-3211-4AEC-8144-5C86064238C8}" srcOrd="5" destOrd="0" presId="urn:microsoft.com/office/officeart/2005/8/layout/cycle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5F2ECB-971E-4F0B-B1AE-BAAF34A9A303}" type="doc">
      <dgm:prSet loTypeId="urn:microsoft.com/office/officeart/2005/8/layout/cycle2" loCatId="cycle" qsTypeId="urn:microsoft.com/office/officeart/2005/8/quickstyle/simple2" qsCatId="simple" csTypeId="urn:microsoft.com/office/officeart/2005/8/colors/accent1_2" csCatId="accent1" phldr="1"/>
      <dgm:spPr/>
      <dgm:t>
        <a:bodyPr/>
        <a:lstStyle/>
        <a:p>
          <a:endParaRPr lang="el-GR"/>
        </a:p>
      </dgm:t>
    </dgm:pt>
    <dgm:pt modelId="{2FE1C08F-1D19-46C9-8441-C967738544DB}">
      <dgm:prSet phldrT="[Text]"/>
      <dgm:spPr>
        <a:xfrm>
          <a:off x="2434828" y="401"/>
          <a:ext cx="1226343" cy="1226343"/>
        </a:xfrm>
        <a:prstGeom prst="ellipse">
          <a:avLst/>
        </a:prstGeom>
      </dgm:spPr>
      <dgm:t>
        <a:bodyPr/>
        <a:lstStyle/>
        <a:p>
          <a:r>
            <a:rPr lang="el-GR" dirty="0" smtClean="0">
              <a:latin typeface="Tahoma" panose="020B0604030504040204" pitchFamily="34" charset="0"/>
              <a:ea typeface="Tahoma" panose="020B0604030504040204" pitchFamily="34" charset="0"/>
              <a:cs typeface="Tahoma" panose="020B0604030504040204" pitchFamily="34" charset="0"/>
            </a:rPr>
            <a:t>Νοέμβρης Δεκέμβρης</a:t>
          </a:r>
        </a:p>
        <a:p>
          <a:r>
            <a:rPr lang="el-GR" dirty="0" smtClean="0">
              <a:solidFill>
                <a:srgbClr val="FFFF00"/>
              </a:solidFill>
              <a:latin typeface="Tahoma" panose="020B0604030504040204" pitchFamily="34" charset="0"/>
              <a:ea typeface="Tahoma" panose="020B0604030504040204" pitchFamily="34" charset="0"/>
              <a:cs typeface="Tahoma" panose="020B0604030504040204" pitchFamily="34" charset="0"/>
            </a:rPr>
            <a:t>Ζευγάρωμα – Πιστότητα &amp; Φιλοπατρία – Κατασκευή φώλιάς</a:t>
          </a:r>
        </a:p>
        <a:p>
          <a:endParaRPr lang="el-GR" dirty="0">
            <a:latin typeface="Arial"/>
            <a:ea typeface="+mn-ea"/>
            <a:cs typeface="Arial"/>
          </a:endParaRPr>
        </a:p>
      </dgm:t>
    </dgm:pt>
    <dgm:pt modelId="{1016AA0A-A56E-4768-A539-248D2EA81395}" type="parTrans" cxnId="{721F0E36-83BE-4DB0-ABA6-B0C252FFC50A}">
      <dgm:prSet/>
      <dgm:spPr/>
      <dgm:t>
        <a:bodyPr/>
        <a:lstStyle/>
        <a:p>
          <a:endParaRPr lang="el-GR"/>
        </a:p>
      </dgm:t>
    </dgm:pt>
    <dgm:pt modelId="{B4F9F706-9E8F-42B7-8008-D944CFFA8F6F}" type="sibTrans" cxnId="{721F0E36-83BE-4DB0-ABA6-B0C252FFC50A}">
      <dgm:prSet/>
      <dgm:spPr>
        <a:xfrm rot="2160000">
          <a:off x="3622675" y="942976"/>
          <a:ext cx="327092" cy="413891"/>
        </a:xfrm>
        <a:prstGeom prst="rightArrow">
          <a:avLst>
            <a:gd name="adj1" fmla="val 60000"/>
            <a:gd name="adj2" fmla="val 50000"/>
          </a:avLst>
        </a:prstGeom>
      </dgm:spPr>
      <dgm:t>
        <a:bodyPr/>
        <a:lstStyle/>
        <a:p>
          <a:endParaRPr lang="el-GR">
            <a:solidFill>
              <a:srgbClr val="FFFFFF"/>
            </a:solidFill>
            <a:latin typeface="Arial"/>
            <a:ea typeface="+mn-ea"/>
            <a:cs typeface="Arial"/>
          </a:endParaRPr>
        </a:p>
      </dgm:t>
    </dgm:pt>
    <dgm:pt modelId="{AEDD1597-FE4C-47B0-B06A-552FA4B83727}">
      <dgm:prSet phldrT="[Text]"/>
      <dgm:spPr>
        <a:xfrm>
          <a:off x="3926250" y="1083982"/>
          <a:ext cx="1226343" cy="1226343"/>
        </a:xfrm>
        <a:prstGeom prst="ellipse">
          <a:avLst/>
        </a:prstGeom>
      </dgm:spPr>
      <dgm:t>
        <a:bodyPr/>
        <a:lstStyle/>
        <a:p>
          <a:r>
            <a:rPr lang="el-GR" dirty="0" smtClean="0">
              <a:latin typeface="Tahoma" panose="020B0604030504040204" pitchFamily="34" charset="0"/>
              <a:ea typeface="Tahoma" panose="020B0604030504040204" pitchFamily="34" charset="0"/>
              <a:cs typeface="Tahoma" panose="020B0604030504040204" pitchFamily="34" charset="0"/>
            </a:rPr>
            <a:t>Ιανουάριος-Ιούνιος </a:t>
          </a:r>
          <a:r>
            <a:rPr lang="el-GR" dirty="0" smtClean="0">
              <a:solidFill>
                <a:srgbClr val="FFFF00"/>
              </a:solidFill>
              <a:latin typeface="Tahoma" panose="020B0604030504040204" pitchFamily="34" charset="0"/>
              <a:ea typeface="Tahoma" panose="020B0604030504040204" pitchFamily="34" charset="0"/>
              <a:cs typeface="Tahoma" panose="020B0604030504040204" pitchFamily="34" charset="0"/>
            </a:rPr>
            <a:t>Ασύγχρονη αναπαραγωγή (1-5 αυγά)</a:t>
          </a:r>
          <a:endParaRPr lang="el-GR" dirty="0">
            <a:latin typeface="Tahoma" panose="020B0604030504040204" pitchFamily="34" charset="0"/>
            <a:ea typeface="Tahoma" panose="020B0604030504040204" pitchFamily="34" charset="0"/>
            <a:cs typeface="Tahoma" panose="020B0604030504040204" pitchFamily="34" charset="0"/>
          </a:endParaRPr>
        </a:p>
      </dgm:t>
    </dgm:pt>
    <dgm:pt modelId="{F73747DC-1A25-4249-982D-111F8B3B7D90}" type="parTrans" cxnId="{2A29B5B9-4616-4B55-9B03-617CDE159D36}">
      <dgm:prSet/>
      <dgm:spPr/>
      <dgm:t>
        <a:bodyPr/>
        <a:lstStyle/>
        <a:p>
          <a:endParaRPr lang="el-GR"/>
        </a:p>
      </dgm:t>
    </dgm:pt>
    <dgm:pt modelId="{2D7744DB-8401-4657-BF6C-DDDF688A508C}" type="sibTrans" cxnId="{2A29B5B9-4616-4B55-9B03-617CDE159D36}">
      <dgm:prSet/>
      <dgm:spPr>
        <a:xfrm rot="6480000">
          <a:off x="4093900" y="2358041"/>
          <a:ext cx="327092" cy="413891"/>
        </a:xfrm>
        <a:prstGeom prst="rightArrow">
          <a:avLst>
            <a:gd name="adj1" fmla="val 60000"/>
            <a:gd name="adj2" fmla="val 50000"/>
          </a:avLst>
        </a:prstGeom>
      </dgm:spPr>
      <dgm:t>
        <a:bodyPr/>
        <a:lstStyle/>
        <a:p>
          <a:endParaRPr lang="el-GR">
            <a:solidFill>
              <a:srgbClr val="FFFFFF"/>
            </a:solidFill>
            <a:latin typeface="Arial"/>
            <a:ea typeface="+mn-ea"/>
            <a:cs typeface="Arial"/>
          </a:endParaRPr>
        </a:p>
      </dgm:t>
    </dgm:pt>
    <dgm:pt modelId="{C63340A4-5840-4EFE-8BBF-C619EC415D0C}">
      <dgm:prSet phldrT="[Text]"/>
      <dgm:spPr>
        <a:xfrm>
          <a:off x="3356577" y="2837255"/>
          <a:ext cx="1226343" cy="1226343"/>
        </a:xfrm>
        <a:prstGeom prst="ellipse">
          <a:avLst/>
        </a:prstGeom>
      </dgm:spPr>
      <dgm:t>
        <a:bodyPr/>
        <a:lstStyle/>
        <a:p>
          <a:r>
            <a:rPr lang="el-GR" dirty="0" smtClean="0">
              <a:latin typeface="Tahoma" panose="020B0604030504040204" pitchFamily="34" charset="0"/>
              <a:ea typeface="Tahoma" panose="020B0604030504040204" pitchFamily="34" charset="0"/>
              <a:cs typeface="Tahoma" panose="020B0604030504040204" pitchFamily="34" charset="0"/>
            </a:rPr>
            <a:t>28-32 ημέρες ωοτοκίας             </a:t>
          </a:r>
          <a:r>
            <a:rPr lang="el-GR" dirty="0" smtClean="0">
              <a:solidFill>
                <a:srgbClr val="FFFF00"/>
              </a:solidFill>
              <a:latin typeface="Tahoma" panose="020B0604030504040204" pitchFamily="34" charset="0"/>
              <a:ea typeface="Tahoma" panose="020B0604030504040204" pitchFamily="34" charset="0"/>
              <a:cs typeface="Tahoma" panose="020B0604030504040204" pitchFamily="34" charset="0"/>
            </a:rPr>
            <a:t>Φροντίδα και από τους δύο γονείς</a:t>
          </a:r>
        </a:p>
        <a:p>
          <a:endParaRPr lang="el-GR" dirty="0">
            <a:latin typeface="Arial"/>
            <a:ea typeface="+mn-ea"/>
            <a:cs typeface="Arial"/>
          </a:endParaRPr>
        </a:p>
      </dgm:t>
    </dgm:pt>
    <dgm:pt modelId="{4AA6092C-8F0C-432E-B4DE-789BA1C092EE}" type="parTrans" cxnId="{0682FE45-AACF-4F92-961A-22B460AFAFF8}">
      <dgm:prSet/>
      <dgm:spPr/>
      <dgm:t>
        <a:bodyPr/>
        <a:lstStyle/>
        <a:p>
          <a:endParaRPr lang="el-GR"/>
        </a:p>
      </dgm:t>
    </dgm:pt>
    <dgm:pt modelId="{FA68E860-D534-42DF-8486-C664C79A7241}" type="sibTrans" cxnId="{0682FE45-AACF-4F92-961A-22B460AFAFF8}">
      <dgm:prSet/>
      <dgm:spPr>
        <a:xfrm rot="10800000">
          <a:off x="2893711" y="3243481"/>
          <a:ext cx="327092" cy="413891"/>
        </a:xfrm>
        <a:prstGeom prst="rightArrow">
          <a:avLst>
            <a:gd name="adj1" fmla="val 60000"/>
            <a:gd name="adj2" fmla="val 50000"/>
          </a:avLst>
        </a:prstGeom>
      </dgm:spPr>
      <dgm:t>
        <a:bodyPr/>
        <a:lstStyle/>
        <a:p>
          <a:endParaRPr lang="el-GR">
            <a:solidFill>
              <a:srgbClr val="FFFFFF"/>
            </a:solidFill>
            <a:latin typeface="Arial"/>
            <a:ea typeface="+mn-ea"/>
            <a:cs typeface="Arial"/>
          </a:endParaRPr>
        </a:p>
      </dgm:t>
    </dgm:pt>
    <dgm:pt modelId="{24F89A7E-8FAB-4130-9C68-314A98763E54}">
      <dgm:prSet phldrT="[Text]"/>
      <dgm:spPr>
        <a:xfrm>
          <a:off x="1513078" y="2837255"/>
          <a:ext cx="1226343" cy="1226343"/>
        </a:xfrm>
        <a:prstGeom prst="ellipse">
          <a:avLst/>
        </a:prstGeom>
      </dgm:spPr>
      <dgm:t>
        <a:bodyPr/>
        <a:lstStyle/>
        <a:p>
          <a:r>
            <a:rPr lang="el-GR" dirty="0" smtClean="0">
              <a:latin typeface="Tahoma" panose="020B0604030504040204" pitchFamily="34" charset="0"/>
              <a:ea typeface="Tahoma" panose="020B0604030504040204" pitchFamily="34" charset="0"/>
              <a:cs typeface="Tahoma" panose="020B0604030504040204" pitchFamily="34" charset="0"/>
            </a:rPr>
            <a:t>7 εβδομάδες  </a:t>
          </a:r>
          <a:r>
            <a:rPr lang="el-GR" dirty="0" smtClean="0">
              <a:solidFill>
                <a:srgbClr val="FFFF00"/>
              </a:solidFill>
              <a:latin typeface="Tahoma" panose="020B0604030504040204" pitchFamily="34" charset="0"/>
              <a:ea typeface="Tahoma" panose="020B0604030504040204" pitchFamily="34" charset="0"/>
              <a:cs typeface="Tahoma" panose="020B0604030504040204" pitchFamily="34" charset="0"/>
            </a:rPr>
            <a:t>Διασπορά ενήλικων ατόμων –Τα νεαρά άτομα σχηματίζουν μικρές ομάδες</a:t>
          </a:r>
          <a:endParaRPr lang="el-GR" dirty="0">
            <a:solidFill>
              <a:srgbClr val="FFFF00"/>
            </a:solidFill>
            <a:latin typeface="Tahoma" panose="020B0604030504040204" pitchFamily="34" charset="0"/>
            <a:ea typeface="Tahoma" panose="020B0604030504040204" pitchFamily="34" charset="0"/>
            <a:cs typeface="Tahoma" panose="020B0604030504040204" pitchFamily="34" charset="0"/>
          </a:endParaRPr>
        </a:p>
      </dgm:t>
    </dgm:pt>
    <dgm:pt modelId="{31F17100-388F-4239-B66B-6C8C169C8C1C}" type="parTrans" cxnId="{D97A17EE-4208-428A-A38C-4674E50AD41D}">
      <dgm:prSet/>
      <dgm:spPr/>
      <dgm:t>
        <a:bodyPr/>
        <a:lstStyle/>
        <a:p>
          <a:endParaRPr lang="el-GR"/>
        </a:p>
      </dgm:t>
    </dgm:pt>
    <dgm:pt modelId="{3D1ACFE0-9E84-45CA-A5A3-C9C9FC20343F}" type="sibTrans" cxnId="{D97A17EE-4208-428A-A38C-4674E50AD41D}">
      <dgm:prSet/>
      <dgm:spPr>
        <a:xfrm rot="15120000">
          <a:off x="1680728" y="2375649"/>
          <a:ext cx="327092" cy="413891"/>
        </a:xfrm>
        <a:prstGeom prst="rightArrow">
          <a:avLst>
            <a:gd name="adj1" fmla="val 60000"/>
            <a:gd name="adj2" fmla="val 50000"/>
          </a:avLst>
        </a:prstGeom>
      </dgm:spPr>
      <dgm:t>
        <a:bodyPr/>
        <a:lstStyle/>
        <a:p>
          <a:endParaRPr lang="el-GR">
            <a:solidFill>
              <a:srgbClr val="FFFFFF"/>
            </a:solidFill>
            <a:latin typeface="Arial"/>
            <a:ea typeface="+mn-ea"/>
            <a:cs typeface="Arial"/>
          </a:endParaRPr>
        </a:p>
      </dgm:t>
    </dgm:pt>
    <dgm:pt modelId="{668A2B5C-161E-42E8-AC6F-4FF6BE482468}">
      <dgm:prSet phldrT="[Text]"/>
      <dgm:spPr>
        <a:xfrm>
          <a:off x="943405" y="1083982"/>
          <a:ext cx="1226343" cy="1226343"/>
        </a:xfrm>
        <a:prstGeom prst="ellipse">
          <a:avLst/>
        </a:prstGeom>
      </dgm:spPr>
      <dgm:t>
        <a:bodyPr/>
        <a:lstStyle/>
        <a:p>
          <a:r>
            <a:rPr lang="el-GR" dirty="0" smtClean="0">
              <a:latin typeface="Arial"/>
              <a:ea typeface="+mn-ea"/>
              <a:cs typeface="Arial"/>
            </a:rPr>
            <a:t>Αύγουστος </a:t>
          </a:r>
        </a:p>
        <a:p>
          <a:r>
            <a:rPr lang="el-GR" dirty="0" smtClean="0">
              <a:latin typeface="Arial"/>
              <a:ea typeface="+mn-ea"/>
              <a:cs typeface="Arial"/>
            </a:rPr>
            <a:t>Οκτώβρης </a:t>
          </a:r>
          <a:r>
            <a:rPr lang="el-GR" dirty="0" smtClean="0">
              <a:solidFill>
                <a:srgbClr val="FFFF00"/>
              </a:solidFill>
              <a:latin typeface="Arial"/>
              <a:ea typeface="+mn-ea"/>
              <a:cs typeface="Arial"/>
            </a:rPr>
            <a:t>Δημιουργία μεγάλων συγκεντρώσεων ατόμων</a:t>
          </a:r>
          <a:endParaRPr lang="el-GR" dirty="0">
            <a:solidFill>
              <a:srgbClr val="FFFF00"/>
            </a:solidFill>
            <a:latin typeface="Arial"/>
            <a:ea typeface="+mn-ea"/>
            <a:cs typeface="Arial"/>
          </a:endParaRPr>
        </a:p>
      </dgm:t>
    </dgm:pt>
    <dgm:pt modelId="{C1FF8E9B-AB4E-40F1-9EDA-8834599DAC2A}" type="parTrans" cxnId="{997526C7-72AD-4A11-8CAB-A9461D46875C}">
      <dgm:prSet/>
      <dgm:spPr/>
      <dgm:t>
        <a:bodyPr/>
        <a:lstStyle/>
        <a:p>
          <a:endParaRPr lang="el-GR"/>
        </a:p>
      </dgm:t>
    </dgm:pt>
    <dgm:pt modelId="{148EF7AF-2F4C-45EA-9D50-BD44DF00F43D}" type="sibTrans" cxnId="{997526C7-72AD-4A11-8CAB-A9461D46875C}">
      <dgm:prSet/>
      <dgm:spPr>
        <a:xfrm rot="19440000">
          <a:off x="2131253" y="953859"/>
          <a:ext cx="327092" cy="413891"/>
        </a:xfrm>
        <a:prstGeom prst="rightArrow">
          <a:avLst>
            <a:gd name="adj1" fmla="val 60000"/>
            <a:gd name="adj2" fmla="val 50000"/>
          </a:avLst>
        </a:prstGeom>
      </dgm:spPr>
      <dgm:t>
        <a:bodyPr/>
        <a:lstStyle/>
        <a:p>
          <a:endParaRPr lang="el-GR">
            <a:solidFill>
              <a:srgbClr val="FFFFFF"/>
            </a:solidFill>
            <a:latin typeface="Arial"/>
            <a:ea typeface="+mn-ea"/>
            <a:cs typeface="Arial"/>
          </a:endParaRPr>
        </a:p>
      </dgm:t>
    </dgm:pt>
    <dgm:pt modelId="{421E4B03-341B-44BE-9FDB-0C3BDE2287B4}" type="pres">
      <dgm:prSet presAssocID="{D85F2ECB-971E-4F0B-B1AE-BAAF34A9A303}" presName="cycle" presStyleCnt="0">
        <dgm:presLayoutVars>
          <dgm:dir/>
          <dgm:resizeHandles val="exact"/>
        </dgm:presLayoutVars>
      </dgm:prSet>
      <dgm:spPr/>
      <dgm:t>
        <a:bodyPr/>
        <a:lstStyle/>
        <a:p>
          <a:endParaRPr lang="el-GR"/>
        </a:p>
      </dgm:t>
    </dgm:pt>
    <dgm:pt modelId="{0CA67B18-FFA4-4942-B20E-F010C426FBEF}" type="pres">
      <dgm:prSet presAssocID="{2FE1C08F-1D19-46C9-8441-C967738544DB}" presName="node" presStyleLbl="node1" presStyleIdx="0" presStyleCnt="5">
        <dgm:presLayoutVars>
          <dgm:bulletEnabled val="1"/>
        </dgm:presLayoutVars>
      </dgm:prSet>
      <dgm:spPr/>
      <dgm:t>
        <a:bodyPr/>
        <a:lstStyle/>
        <a:p>
          <a:endParaRPr lang="el-GR"/>
        </a:p>
      </dgm:t>
    </dgm:pt>
    <dgm:pt modelId="{9435BADC-3A74-44B9-9407-155F71ACDD5B}" type="pres">
      <dgm:prSet presAssocID="{B4F9F706-9E8F-42B7-8008-D944CFFA8F6F}" presName="sibTrans" presStyleLbl="sibTrans2D1" presStyleIdx="0" presStyleCnt="5"/>
      <dgm:spPr/>
      <dgm:t>
        <a:bodyPr/>
        <a:lstStyle/>
        <a:p>
          <a:endParaRPr lang="el-GR"/>
        </a:p>
      </dgm:t>
    </dgm:pt>
    <dgm:pt modelId="{741DD2C3-CA57-490E-BAC5-8FF1256AA6D9}" type="pres">
      <dgm:prSet presAssocID="{B4F9F706-9E8F-42B7-8008-D944CFFA8F6F}" presName="connectorText" presStyleLbl="sibTrans2D1" presStyleIdx="0" presStyleCnt="5"/>
      <dgm:spPr/>
      <dgm:t>
        <a:bodyPr/>
        <a:lstStyle/>
        <a:p>
          <a:endParaRPr lang="el-GR"/>
        </a:p>
      </dgm:t>
    </dgm:pt>
    <dgm:pt modelId="{25C80875-C1F4-4AAB-AC02-1D6479BC6BB8}" type="pres">
      <dgm:prSet presAssocID="{AEDD1597-FE4C-47B0-B06A-552FA4B83727}" presName="node" presStyleLbl="node1" presStyleIdx="1" presStyleCnt="5">
        <dgm:presLayoutVars>
          <dgm:bulletEnabled val="1"/>
        </dgm:presLayoutVars>
      </dgm:prSet>
      <dgm:spPr/>
      <dgm:t>
        <a:bodyPr/>
        <a:lstStyle/>
        <a:p>
          <a:endParaRPr lang="el-GR"/>
        </a:p>
      </dgm:t>
    </dgm:pt>
    <dgm:pt modelId="{C986AEC2-A357-43C5-A940-E2C324034100}" type="pres">
      <dgm:prSet presAssocID="{2D7744DB-8401-4657-BF6C-DDDF688A508C}" presName="sibTrans" presStyleLbl="sibTrans2D1" presStyleIdx="1" presStyleCnt="5"/>
      <dgm:spPr/>
      <dgm:t>
        <a:bodyPr/>
        <a:lstStyle/>
        <a:p>
          <a:endParaRPr lang="el-GR"/>
        </a:p>
      </dgm:t>
    </dgm:pt>
    <dgm:pt modelId="{C7C4E763-D320-4B4C-839F-D6134259D931}" type="pres">
      <dgm:prSet presAssocID="{2D7744DB-8401-4657-BF6C-DDDF688A508C}" presName="connectorText" presStyleLbl="sibTrans2D1" presStyleIdx="1" presStyleCnt="5"/>
      <dgm:spPr/>
      <dgm:t>
        <a:bodyPr/>
        <a:lstStyle/>
        <a:p>
          <a:endParaRPr lang="el-GR"/>
        </a:p>
      </dgm:t>
    </dgm:pt>
    <dgm:pt modelId="{DD058136-85AF-4A7A-BE23-82F3DC669039}" type="pres">
      <dgm:prSet presAssocID="{C63340A4-5840-4EFE-8BBF-C619EC415D0C}" presName="node" presStyleLbl="node1" presStyleIdx="2" presStyleCnt="5">
        <dgm:presLayoutVars>
          <dgm:bulletEnabled val="1"/>
        </dgm:presLayoutVars>
      </dgm:prSet>
      <dgm:spPr/>
      <dgm:t>
        <a:bodyPr/>
        <a:lstStyle/>
        <a:p>
          <a:endParaRPr lang="el-GR"/>
        </a:p>
      </dgm:t>
    </dgm:pt>
    <dgm:pt modelId="{C9450A99-A030-4057-8D23-668FC84E09DF}" type="pres">
      <dgm:prSet presAssocID="{FA68E860-D534-42DF-8486-C664C79A7241}" presName="sibTrans" presStyleLbl="sibTrans2D1" presStyleIdx="2" presStyleCnt="5"/>
      <dgm:spPr/>
      <dgm:t>
        <a:bodyPr/>
        <a:lstStyle/>
        <a:p>
          <a:endParaRPr lang="el-GR"/>
        </a:p>
      </dgm:t>
    </dgm:pt>
    <dgm:pt modelId="{F047FD6A-9334-43D5-A769-C767B7E88C5A}" type="pres">
      <dgm:prSet presAssocID="{FA68E860-D534-42DF-8486-C664C79A7241}" presName="connectorText" presStyleLbl="sibTrans2D1" presStyleIdx="2" presStyleCnt="5"/>
      <dgm:spPr/>
      <dgm:t>
        <a:bodyPr/>
        <a:lstStyle/>
        <a:p>
          <a:endParaRPr lang="el-GR"/>
        </a:p>
      </dgm:t>
    </dgm:pt>
    <dgm:pt modelId="{1303FC84-0C0E-45C4-B38E-FAA8567E32AC}" type="pres">
      <dgm:prSet presAssocID="{24F89A7E-8FAB-4130-9C68-314A98763E54}" presName="node" presStyleLbl="node1" presStyleIdx="3" presStyleCnt="5">
        <dgm:presLayoutVars>
          <dgm:bulletEnabled val="1"/>
        </dgm:presLayoutVars>
      </dgm:prSet>
      <dgm:spPr/>
      <dgm:t>
        <a:bodyPr/>
        <a:lstStyle/>
        <a:p>
          <a:endParaRPr lang="el-GR"/>
        </a:p>
      </dgm:t>
    </dgm:pt>
    <dgm:pt modelId="{90D689DC-E310-4E96-AEC3-3D8327B55F60}" type="pres">
      <dgm:prSet presAssocID="{3D1ACFE0-9E84-45CA-A5A3-C9C9FC20343F}" presName="sibTrans" presStyleLbl="sibTrans2D1" presStyleIdx="3" presStyleCnt="5"/>
      <dgm:spPr/>
      <dgm:t>
        <a:bodyPr/>
        <a:lstStyle/>
        <a:p>
          <a:endParaRPr lang="el-GR"/>
        </a:p>
      </dgm:t>
    </dgm:pt>
    <dgm:pt modelId="{865C1B2B-E4A3-498A-A63A-5913997347A3}" type="pres">
      <dgm:prSet presAssocID="{3D1ACFE0-9E84-45CA-A5A3-C9C9FC20343F}" presName="connectorText" presStyleLbl="sibTrans2D1" presStyleIdx="3" presStyleCnt="5"/>
      <dgm:spPr/>
      <dgm:t>
        <a:bodyPr/>
        <a:lstStyle/>
        <a:p>
          <a:endParaRPr lang="el-GR"/>
        </a:p>
      </dgm:t>
    </dgm:pt>
    <dgm:pt modelId="{D56E128E-0517-4BE2-96AC-43C099DAE977}" type="pres">
      <dgm:prSet presAssocID="{668A2B5C-161E-42E8-AC6F-4FF6BE482468}" presName="node" presStyleLbl="node1" presStyleIdx="4" presStyleCnt="5">
        <dgm:presLayoutVars>
          <dgm:bulletEnabled val="1"/>
        </dgm:presLayoutVars>
      </dgm:prSet>
      <dgm:spPr/>
      <dgm:t>
        <a:bodyPr/>
        <a:lstStyle/>
        <a:p>
          <a:endParaRPr lang="el-GR"/>
        </a:p>
      </dgm:t>
    </dgm:pt>
    <dgm:pt modelId="{726AD808-8DA5-4B43-8410-39CDB99EF948}" type="pres">
      <dgm:prSet presAssocID="{148EF7AF-2F4C-45EA-9D50-BD44DF00F43D}" presName="sibTrans" presStyleLbl="sibTrans2D1" presStyleIdx="4" presStyleCnt="5"/>
      <dgm:spPr/>
      <dgm:t>
        <a:bodyPr/>
        <a:lstStyle/>
        <a:p>
          <a:endParaRPr lang="el-GR"/>
        </a:p>
      </dgm:t>
    </dgm:pt>
    <dgm:pt modelId="{C6A94B48-3E45-48C7-A93A-11EE99D0BF8C}" type="pres">
      <dgm:prSet presAssocID="{148EF7AF-2F4C-45EA-9D50-BD44DF00F43D}" presName="connectorText" presStyleLbl="sibTrans2D1" presStyleIdx="4" presStyleCnt="5"/>
      <dgm:spPr/>
      <dgm:t>
        <a:bodyPr/>
        <a:lstStyle/>
        <a:p>
          <a:endParaRPr lang="el-GR"/>
        </a:p>
      </dgm:t>
    </dgm:pt>
  </dgm:ptLst>
  <dgm:cxnLst>
    <dgm:cxn modelId="{516796C2-F2B7-4547-84F7-256439317ED6}" type="presOf" srcId="{148EF7AF-2F4C-45EA-9D50-BD44DF00F43D}" destId="{C6A94B48-3E45-48C7-A93A-11EE99D0BF8C}" srcOrd="1" destOrd="0" presId="urn:microsoft.com/office/officeart/2005/8/layout/cycle2"/>
    <dgm:cxn modelId="{729850D1-F297-42D1-8978-4E919C67B4FF}" type="presOf" srcId="{148EF7AF-2F4C-45EA-9D50-BD44DF00F43D}" destId="{726AD808-8DA5-4B43-8410-39CDB99EF948}" srcOrd="0" destOrd="0" presId="urn:microsoft.com/office/officeart/2005/8/layout/cycle2"/>
    <dgm:cxn modelId="{D4EF3E5D-2EC1-4F96-9151-550806F44D43}" type="presOf" srcId="{FA68E860-D534-42DF-8486-C664C79A7241}" destId="{F047FD6A-9334-43D5-A769-C767B7E88C5A}" srcOrd="1" destOrd="0" presId="urn:microsoft.com/office/officeart/2005/8/layout/cycle2"/>
    <dgm:cxn modelId="{4084C3FF-49AD-4D0C-966A-DDEF34339FF4}" type="presOf" srcId="{D85F2ECB-971E-4F0B-B1AE-BAAF34A9A303}" destId="{421E4B03-341B-44BE-9FDB-0C3BDE2287B4}" srcOrd="0" destOrd="0" presId="urn:microsoft.com/office/officeart/2005/8/layout/cycle2"/>
    <dgm:cxn modelId="{91C26C33-C639-4931-B05F-5340B7FE3D43}" type="presOf" srcId="{B4F9F706-9E8F-42B7-8008-D944CFFA8F6F}" destId="{9435BADC-3A74-44B9-9407-155F71ACDD5B}" srcOrd="0" destOrd="0" presId="urn:microsoft.com/office/officeart/2005/8/layout/cycle2"/>
    <dgm:cxn modelId="{997526C7-72AD-4A11-8CAB-A9461D46875C}" srcId="{D85F2ECB-971E-4F0B-B1AE-BAAF34A9A303}" destId="{668A2B5C-161E-42E8-AC6F-4FF6BE482468}" srcOrd="4" destOrd="0" parTransId="{C1FF8E9B-AB4E-40F1-9EDA-8834599DAC2A}" sibTransId="{148EF7AF-2F4C-45EA-9D50-BD44DF00F43D}"/>
    <dgm:cxn modelId="{721F0E36-83BE-4DB0-ABA6-B0C252FFC50A}" srcId="{D85F2ECB-971E-4F0B-B1AE-BAAF34A9A303}" destId="{2FE1C08F-1D19-46C9-8441-C967738544DB}" srcOrd="0" destOrd="0" parTransId="{1016AA0A-A56E-4768-A539-248D2EA81395}" sibTransId="{B4F9F706-9E8F-42B7-8008-D944CFFA8F6F}"/>
    <dgm:cxn modelId="{A2E1B179-4ECB-4487-A169-CD278ADB75A7}" type="presOf" srcId="{B4F9F706-9E8F-42B7-8008-D944CFFA8F6F}" destId="{741DD2C3-CA57-490E-BAC5-8FF1256AA6D9}" srcOrd="1" destOrd="0" presId="urn:microsoft.com/office/officeart/2005/8/layout/cycle2"/>
    <dgm:cxn modelId="{D97A17EE-4208-428A-A38C-4674E50AD41D}" srcId="{D85F2ECB-971E-4F0B-B1AE-BAAF34A9A303}" destId="{24F89A7E-8FAB-4130-9C68-314A98763E54}" srcOrd="3" destOrd="0" parTransId="{31F17100-388F-4239-B66B-6C8C169C8C1C}" sibTransId="{3D1ACFE0-9E84-45CA-A5A3-C9C9FC20343F}"/>
    <dgm:cxn modelId="{3CDBDF9E-968B-4916-BB7C-8AAB9A96B3BC}" type="presOf" srcId="{2FE1C08F-1D19-46C9-8441-C967738544DB}" destId="{0CA67B18-FFA4-4942-B20E-F010C426FBEF}" srcOrd="0" destOrd="0" presId="urn:microsoft.com/office/officeart/2005/8/layout/cycle2"/>
    <dgm:cxn modelId="{7EF139E0-65B3-4D4D-AB20-4DD8319F2254}" type="presOf" srcId="{FA68E860-D534-42DF-8486-C664C79A7241}" destId="{C9450A99-A030-4057-8D23-668FC84E09DF}" srcOrd="0" destOrd="0" presId="urn:microsoft.com/office/officeart/2005/8/layout/cycle2"/>
    <dgm:cxn modelId="{12635A7C-5B75-4443-A14E-428331DD921B}" type="presOf" srcId="{2D7744DB-8401-4657-BF6C-DDDF688A508C}" destId="{C986AEC2-A357-43C5-A940-E2C324034100}" srcOrd="0" destOrd="0" presId="urn:microsoft.com/office/officeart/2005/8/layout/cycle2"/>
    <dgm:cxn modelId="{F02585AD-9172-4FFB-A427-BAAD0984F025}" type="presOf" srcId="{2D7744DB-8401-4657-BF6C-DDDF688A508C}" destId="{C7C4E763-D320-4B4C-839F-D6134259D931}" srcOrd="1" destOrd="0" presId="urn:microsoft.com/office/officeart/2005/8/layout/cycle2"/>
    <dgm:cxn modelId="{E4121FFB-3A0B-4893-B25D-38B5624F9D7D}" type="presOf" srcId="{24F89A7E-8FAB-4130-9C68-314A98763E54}" destId="{1303FC84-0C0E-45C4-B38E-FAA8567E32AC}" srcOrd="0" destOrd="0" presId="urn:microsoft.com/office/officeart/2005/8/layout/cycle2"/>
    <dgm:cxn modelId="{0FE5DC3B-0285-4F89-8213-BBBA3F5C2534}" type="presOf" srcId="{3D1ACFE0-9E84-45CA-A5A3-C9C9FC20343F}" destId="{90D689DC-E310-4E96-AEC3-3D8327B55F60}" srcOrd="0" destOrd="0" presId="urn:microsoft.com/office/officeart/2005/8/layout/cycle2"/>
    <dgm:cxn modelId="{FA7861C7-2A63-47A3-8B19-44EBADC18B21}" type="presOf" srcId="{3D1ACFE0-9E84-45CA-A5A3-C9C9FC20343F}" destId="{865C1B2B-E4A3-498A-A63A-5913997347A3}" srcOrd="1" destOrd="0" presId="urn:microsoft.com/office/officeart/2005/8/layout/cycle2"/>
    <dgm:cxn modelId="{0682FE45-AACF-4F92-961A-22B460AFAFF8}" srcId="{D85F2ECB-971E-4F0B-B1AE-BAAF34A9A303}" destId="{C63340A4-5840-4EFE-8BBF-C619EC415D0C}" srcOrd="2" destOrd="0" parTransId="{4AA6092C-8F0C-432E-B4DE-789BA1C092EE}" sibTransId="{FA68E860-D534-42DF-8486-C664C79A7241}"/>
    <dgm:cxn modelId="{E2A399A5-785C-4109-BFB4-C552AB954BC5}" type="presOf" srcId="{C63340A4-5840-4EFE-8BBF-C619EC415D0C}" destId="{DD058136-85AF-4A7A-BE23-82F3DC669039}" srcOrd="0" destOrd="0" presId="urn:microsoft.com/office/officeart/2005/8/layout/cycle2"/>
    <dgm:cxn modelId="{7C2A0409-8357-4DAA-B22F-FAA7A9F6AABC}" type="presOf" srcId="{668A2B5C-161E-42E8-AC6F-4FF6BE482468}" destId="{D56E128E-0517-4BE2-96AC-43C099DAE977}" srcOrd="0" destOrd="0" presId="urn:microsoft.com/office/officeart/2005/8/layout/cycle2"/>
    <dgm:cxn modelId="{2A29B5B9-4616-4B55-9B03-617CDE159D36}" srcId="{D85F2ECB-971E-4F0B-B1AE-BAAF34A9A303}" destId="{AEDD1597-FE4C-47B0-B06A-552FA4B83727}" srcOrd="1" destOrd="0" parTransId="{F73747DC-1A25-4249-982D-111F8B3B7D90}" sibTransId="{2D7744DB-8401-4657-BF6C-DDDF688A508C}"/>
    <dgm:cxn modelId="{468CC631-D732-4E1D-9405-6F72CAFA9776}" type="presOf" srcId="{AEDD1597-FE4C-47B0-B06A-552FA4B83727}" destId="{25C80875-C1F4-4AAB-AC02-1D6479BC6BB8}" srcOrd="0" destOrd="0" presId="urn:microsoft.com/office/officeart/2005/8/layout/cycle2"/>
    <dgm:cxn modelId="{7CA5D170-EE91-4C07-A636-EB1EFF9EF638}" type="presParOf" srcId="{421E4B03-341B-44BE-9FDB-0C3BDE2287B4}" destId="{0CA67B18-FFA4-4942-B20E-F010C426FBEF}" srcOrd="0" destOrd="0" presId="urn:microsoft.com/office/officeart/2005/8/layout/cycle2"/>
    <dgm:cxn modelId="{3F48CCDD-A5D7-4C37-935B-79B8BDBA0EE4}" type="presParOf" srcId="{421E4B03-341B-44BE-9FDB-0C3BDE2287B4}" destId="{9435BADC-3A74-44B9-9407-155F71ACDD5B}" srcOrd="1" destOrd="0" presId="urn:microsoft.com/office/officeart/2005/8/layout/cycle2"/>
    <dgm:cxn modelId="{F544DA05-A33A-4F1B-92A5-F09C27BAE8C1}" type="presParOf" srcId="{9435BADC-3A74-44B9-9407-155F71ACDD5B}" destId="{741DD2C3-CA57-490E-BAC5-8FF1256AA6D9}" srcOrd="0" destOrd="0" presId="urn:microsoft.com/office/officeart/2005/8/layout/cycle2"/>
    <dgm:cxn modelId="{5F12DF63-605B-4D11-9014-F567B3DC8743}" type="presParOf" srcId="{421E4B03-341B-44BE-9FDB-0C3BDE2287B4}" destId="{25C80875-C1F4-4AAB-AC02-1D6479BC6BB8}" srcOrd="2" destOrd="0" presId="urn:microsoft.com/office/officeart/2005/8/layout/cycle2"/>
    <dgm:cxn modelId="{88D1465C-1BBA-43F1-985A-E0068862B3FC}" type="presParOf" srcId="{421E4B03-341B-44BE-9FDB-0C3BDE2287B4}" destId="{C986AEC2-A357-43C5-A940-E2C324034100}" srcOrd="3" destOrd="0" presId="urn:microsoft.com/office/officeart/2005/8/layout/cycle2"/>
    <dgm:cxn modelId="{AAEE7C0F-F22F-4BF8-8CC0-EA57869D677B}" type="presParOf" srcId="{C986AEC2-A357-43C5-A940-E2C324034100}" destId="{C7C4E763-D320-4B4C-839F-D6134259D931}" srcOrd="0" destOrd="0" presId="urn:microsoft.com/office/officeart/2005/8/layout/cycle2"/>
    <dgm:cxn modelId="{94BE80B1-D2D6-47C4-B943-62215F083A49}" type="presParOf" srcId="{421E4B03-341B-44BE-9FDB-0C3BDE2287B4}" destId="{DD058136-85AF-4A7A-BE23-82F3DC669039}" srcOrd="4" destOrd="0" presId="urn:microsoft.com/office/officeart/2005/8/layout/cycle2"/>
    <dgm:cxn modelId="{64ACFF48-DC33-4FF3-A6F2-1576DC4B45D0}" type="presParOf" srcId="{421E4B03-341B-44BE-9FDB-0C3BDE2287B4}" destId="{C9450A99-A030-4057-8D23-668FC84E09DF}" srcOrd="5" destOrd="0" presId="urn:microsoft.com/office/officeart/2005/8/layout/cycle2"/>
    <dgm:cxn modelId="{4B61DEAA-1D9D-4301-90D7-1C23FEF46AD0}" type="presParOf" srcId="{C9450A99-A030-4057-8D23-668FC84E09DF}" destId="{F047FD6A-9334-43D5-A769-C767B7E88C5A}" srcOrd="0" destOrd="0" presId="urn:microsoft.com/office/officeart/2005/8/layout/cycle2"/>
    <dgm:cxn modelId="{FED30AB0-B320-46B9-8A07-115F9540F1C2}" type="presParOf" srcId="{421E4B03-341B-44BE-9FDB-0C3BDE2287B4}" destId="{1303FC84-0C0E-45C4-B38E-FAA8567E32AC}" srcOrd="6" destOrd="0" presId="urn:microsoft.com/office/officeart/2005/8/layout/cycle2"/>
    <dgm:cxn modelId="{591EE0AC-B2A2-42A0-821A-FC51C28D7456}" type="presParOf" srcId="{421E4B03-341B-44BE-9FDB-0C3BDE2287B4}" destId="{90D689DC-E310-4E96-AEC3-3D8327B55F60}" srcOrd="7" destOrd="0" presId="urn:microsoft.com/office/officeart/2005/8/layout/cycle2"/>
    <dgm:cxn modelId="{9DB42E4B-1D38-43E2-A26D-63A2961D70D7}" type="presParOf" srcId="{90D689DC-E310-4E96-AEC3-3D8327B55F60}" destId="{865C1B2B-E4A3-498A-A63A-5913997347A3}" srcOrd="0" destOrd="0" presId="urn:microsoft.com/office/officeart/2005/8/layout/cycle2"/>
    <dgm:cxn modelId="{34978B06-4CF8-44CA-A1B6-E12265CF73FE}" type="presParOf" srcId="{421E4B03-341B-44BE-9FDB-0C3BDE2287B4}" destId="{D56E128E-0517-4BE2-96AC-43C099DAE977}" srcOrd="8" destOrd="0" presId="urn:microsoft.com/office/officeart/2005/8/layout/cycle2"/>
    <dgm:cxn modelId="{EBEA1CE2-52DC-4AF8-BE19-B5B24D45FEB1}" type="presParOf" srcId="{421E4B03-341B-44BE-9FDB-0C3BDE2287B4}" destId="{726AD808-8DA5-4B43-8410-39CDB99EF948}" srcOrd="9" destOrd="0" presId="urn:microsoft.com/office/officeart/2005/8/layout/cycle2"/>
    <dgm:cxn modelId="{887CCC8F-C70C-4F19-8668-781CF7319057}" type="presParOf" srcId="{726AD808-8DA5-4B43-8410-39CDB99EF948}" destId="{C6A94B48-3E45-48C7-A93A-11EE99D0BF8C}" srcOrd="0" destOrd="0" presId="urn:microsoft.com/office/officeart/2005/8/layout/cycle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C253AB-B21A-4D3D-93AB-2CC1623AE124}">
      <dsp:nvSpPr>
        <dsp:cNvPr id="0" name=""/>
        <dsp:cNvSpPr/>
      </dsp:nvSpPr>
      <dsp:spPr>
        <a:xfrm>
          <a:off x="336" y="561909"/>
          <a:ext cx="1826137" cy="14179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Tahoma" pitchFamily="34" charset="0"/>
              <a:cs typeface="Tahoma" pitchFamily="34" charset="0"/>
            </a:rPr>
            <a:t> </a:t>
          </a:r>
          <a:r>
            <a:rPr lang="en-US" sz="1600" b="1" kern="1200" dirty="0" smtClean="0">
              <a:solidFill>
                <a:srgbClr val="FFFF00"/>
              </a:solidFill>
              <a:latin typeface="Tahoma" pitchFamily="34" charset="0"/>
              <a:cs typeface="Tahoma" pitchFamily="34" charset="0"/>
            </a:rPr>
            <a:t>1</a:t>
          </a:r>
          <a:r>
            <a:rPr lang="el-GR" sz="1600" b="1" kern="1200" baseline="30000" dirty="0" smtClean="0">
              <a:solidFill>
                <a:srgbClr val="FFFF00"/>
              </a:solidFill>
              <a:latin typeface="Tahoma" pitchFamily="34" charset="0"/>
              <a:cs typeface="Tahoma" pitchFamily="34" charset="0"/>
            </a:rPr>
            <a:t>ο</a:t>
          </a:r>
          <a:r>
            <a:rPr lang="el-GR" sz="1600" b="1" kern="1200" dirty="0" smtClean="0">
              <a:solidFill>
                <a:srgbClr val="FFFF00"/>
              </a:solidFill>
              <a:latin typeface="Tahoma" pitchFamily="34" charset="0"/>
              <a:cs typeface="Tahoma" pitchFamily="34" charset="0"/>
            </a:rPr>
            <a:t> Βήμα</a:t>
          </a:r>
          <a:r>
            <a:rPr lang="en-US" sz="1600" b="1" kern="1200" dirty="0" smtClean="0">
              <a:solidFill>
                <a:srgbClr val="FFFF00"/>
              </a:solidFill>
              <a:latin typeface="Tahoma" pitchFamily="34" charset="0"/>
              <a:cs typeface="Tahoma" pitchFamily="34" charset="0"/>
            </a:rPr>
            <a:t>: </a:t>
          </a:r>
          <a:r>
            <a:rPr lang="el-GR" sz="1600" kern="1200" dirty="0" smtClean="0">
              <a:solidFill>
                <a:srgbClr val="FFFF00"/>
              </a:solidFill>
              <a:latin typeface="Tahoma" pitchFamily="34" charset="0"/>
              <a:cs typeface="Tahoma" pitchFamily="34" charset="0"/>
            </a:rPr>
            <a:t>Εντοπισμός </a:t>
          </a:r>
          <a:r>
            <a:rPr lang="el-GR" sz="1600" kern="1200" dirty="0" err="1" smtClean="0">
              <a:solidFill>
                <a:srgbClr val="FFFF00"/>
              </a:solidFill>
              <a:latin typeface="Tahoma" pitchFamily="34" charset="0"/>
              <a:cs typeface="Tahoma" pitchFamily="34" charset="0"/>
            </a:rPr>
            <a:t>προσβάσιμων</a:t>
          </a:r>
          <a:r>
            <a:rPr lang="el-GR" sz="1600" kern="1200" dirty="0" smtClean="0">
              <a:solidFill>
                <a:srgbClr val="FFFF00"/>
              </a:solidFill>
              <a:latin typeface="Tahoma" pitchFamily="34" charset="0"/>
              <a:cs typeface="Tahoma" pitchFamily="34" charset="0"/>
            </a:rPr>
            <a:t> φωλιών με έμπειρα ζευγάρια</a:t>
          </a:r>
          <a:endParaRPr lang="el-GR" sz="1600" kern="1200" dirty="0">
            <a:solidFill>
              <a:srgbClr val="FFFF00"/>
            </a:solidFill>
            <a:latin typeface="Tahoma" pitchFamily="34" charset="0"/>
            <a:cs typeface="Tahoma" pitchFamily="34" charset="0"/>
          </a:endParaRPr>
        </a:p>
      </dsp:txBody>
      <dsp:txXfrm>
        <a:off x="41867" y="603440"/>
        <a:ext cx="1743075" cy="1334896"/>
      </dsp:txXfrm>
    </dsp:sp>
    <dsp:sp modelId="{4595EFE6-7044-4EC7-94D0-9C19EE0191E3}">
      <dsp:nvSpPr>
        <dsp:cNvPr id="0" name=""/>
        <dsp:cNvSpPr/>
      </dsp:nvSpPr>
      <dsp:spPr>
        <a:xfrm>
          <a:off x="1898653" y="1169182"/>
          <a:ext cx="173885" cy="2034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l-GR" sz="800" kern="1200"/>
        </a:p>
      </dsp:txBody>
      <dsp:txXfrm>
        <a:off x="1898653" y="1209865"/>
        <a:ext cx="121720" cy="122047"/>
      </dsp:txXfrm>
    </dsp:sp>
    <dsp:sp modelId="{81EA7EC0-4B39-496D-8C0F-9F36CE90F79D}">
      <dsp:nvSpPr>
        <dsp:cNvPr id="0" name=""/>
        <dsp:cNvSpPr/>
      </dsp:nvSpPr>
      <dsp:spPr>
        <a:xfrm>
          <a:off x="2154560" y="137898"/>
          <a:ext cx="1682517" cy="22659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FF00"/>
              </a:solidFill>
              <a:latin typeface="Tahoma" pitchFamily="34" charset="0"/>
              <a:cs typeface="Tahoma" pitchFamily="34" charset="0"/>
            </a:rPr>
            <a:t>2</a:t>
          </a:r>
          <a:r>
            <a:rPr lang="el-GR" sz="1600" b="1" kern="1200" baseline="30000" dirty="0" smtClean="0">
              <a:solidFill>
                <a:srgbClr val="FFFF00"/>
              </a:solidFill>
              <a:latin typeface="Tahoma" pitchFamily="34" charset="0"/>
              <a:cs typeface="Tahoma" pitchFamily="34" charset="0"/>
            </a:rPr>
            <a:t>ο</a:t>
          </a:r>
          <a:r>
            <a:rPr lang="el-GR" sz="1600" b="1" kern="1200" dirty="0" smtClean="0">
              <a:solidFill>
                <a:srgbClr val="FFFF00"/>
              </a:solidFill>
              <a:latin typeface="Tahoma" pitchFamily="34" charset="0"/>
              <a:cs typeface="Tahoma" pitchFamily="34" charset="0"/>
            </a:rPr>
            <a:t> Βήμα</a:t>
          </a:r>
          <a:r>
            <a:rPr lang="en-US" sz="1600" b="1" kern="1200" dirty="0" smtClean="0">
              <a:solidFill>
                <a:srgbClr val="FFFF00"/>
              </a:solidFill>
              <a:latin typeface="Tahoma" pitchFamily="34" charset="0"/>
              <a:cs typeface="Tahoma" pitchFamily="34" charset="0"/>
            </a:rPr>
            <a:t>: </a:t>
          </a:r>
          <a:r>
            <a:rPr lang="el-GR" sz="1500" kern="1200" dirty="0" smtClean="0">
              <a:solidFill>
                <a:srgbClr val="FFFF00"/>
              </a:solidFill>
              <a:latin typeface="Tahoma" pitchFamily="34" charset="0"/>
              <a:cs typeface="Tahoma" pitchFamily="34" charset="0"/>
            </a:rPr>
            <a:t>Σύλληψη ατόμων και τοποθέτηση πομπών</a:t>
          </a:r>
          <a:r>
            <a:rPr lang="en-US" sz="1500" kern="1200" dirty="0" smtClean="0">
              <a:solidFill>
                <a:srgbClr val="FFFF00"/>
              </a:solidFill>
              <a:latin typeface="Tahoma" pitchFamily="34" charset="0"/>
              <a:cs typeface="Tahoma" pitchFamily="34" charset="0"/>
            </a:rPr>
            <a:t> </a:t>
          </a:r>
          <a:r>
            <a:rPr lang="el-GR" sz="1500" kern="1200" dirty="0" smtClean="0">
              <a:solidFill>
                <a:srgbClr val="FFFF00"/>
              </a:solidFill>
              <a:latin typeface="Tahoma" pitchFamily="34" charset="0"/>
              <a:cs typeface="Tahoma" pitchFamily="34" charset="0"/>
            </a:rPr>
            <a:t>στη βάση των 4 κεντρικών φτερών της ουράς με χρήση Τ</a:t>
          </a:r>
          <a:r>
            <a:rPr lang="en-US" sz="1500" kern="1200" dirty="0" smtClean="0">
              <a:solidFill>
                <a:srgbClr val="FFFF00"/>
              </a:solidFill>
              <a:latin typeface="Tahoma" pitchFamily="34" charset="0"/>
              <a:cs typeface="Tahoma" pitchFamily="34" charset="0"/>
            </a:rPr>
            <a:t>ESA Tape </a:t>
          </a:r>
          <a:r>
            <a:rPr lang="el-GR" sz="1500" kern="1200" dirty="0" smtClean="0">
              <a:solidFill>
                <a:srgbClr val="FFFF00"/>
              </a:solidFill>
              <a:latin typeface="Tahoma" pitchFamily="34" charset="0"/>
              <a:cs typeface="Tahoma" pitchFamily="34" charset="0"/>
            </a:rPr>
            <a:t>(&lt;10 </a:t>
          </a:r>
          <a:r>
            <a:rPr lang="en-US" sz="1500" kern="1200" dirty="0" smtClean="0">
              <a:solidFill>
                <a:srgbClr val="FFFF00"/>
              </a:solidFill>
              <a:latin typeface="Tahoma" pitchFamily="34" charset="0"/>
              <a:cs typeface="Tahoma" pitchFamily="34" charset="0"/>
            </a:rPr>
            <a:t>min </a:t>
          </a:r>
          <a:r>
            <a:rPr lang="el-GR" sz="1500" kern="1200" dirty="0" smtClean="0">
              <a:solidFill>
                <a:srgbClr val="FFFF00"/>
              </a:solidFill>
              <a:latin typeface="Tahoma" pitchFamily="34" charset="0"/>
              <a:cs typeface="Tahoma" pitchFamily="34" charset="0"/>
            </a:rPr>
            <a:t>ανά άτομο</a:t>
          </a:r>
          <a:r>
            <a:rPr lang="el-GR" sz="1500" kern="1200" dirty="0" smtClean="0">
              <a:solidFill>
                <a:srgbClr val="000099"/>
              </a:solidFill>
              <a:latin typeface="Tahoma" pitchFamily="34" charset="0"/>
              <a:cs typeface="Tahoma" pitchFamily="34" charset="0"/>
            </a:rPr>
            <a:t>)</a:t>
          </a:r>
          <a:endParaRPr lang="el-GR" sz="1500" kern="1200" dirty="0">
            <a:solidFill>
              <a:srgbClr val="000099"/>
            </a:solidFill>
            <a:latin typeface="Tahoma" pitchFamily="34" charset="0"/>
            <a:cs typeface="Tahoma" pitchFamily="34" charset="0"/>
          </a:endParaRPr>
        </a:p>
      </dsp:txBody>
      <dsp:txXfrm>
        <a:off x="2203839" y="187177"/>
        <a:ext cx="1583959" cy="2167423"/>
      </dsp:txXfrm>
    </dsp:sp>
    <dsp:sp modelId="{7D0BECEE-8E9F-4ADB-9FE4-1B43CBBD2195}">
      <dsp:nvSpPr>
        <dsp:cNvPr id="0" name=""/>
        <dsp:cNvSpPr/>
      </dsp:nvSpPr>
      <dsp:spPr>
        <a:xfrm>
          <a:off x="3909257" y="1169182"/>
          <a:ext cx="173885" cy="2034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l-GR" sz="800" kern="1200"/>
        </a:p>
      </dsp:txBody>
      <dsp:txXfrm>
        <a:off x="3909257" y="1209865"/>
        <a:ext cx="121720" cy="122047"/>
      </dsp:txXfrm>
    </dsp:sp>
    <dsp:sp modelId="{E3A840DB-B307-4D6A-84E2-82B5A4434DA2}">
      <dsp:nvSpPr>
        <dsp:cNvPr id="0" name=""/>
        <dsp:cNvSpPr/>
      </dsp:nvSpPr>
      <dsp:spPr>
        <a:xfrm>
          <a:off x="4165164" y="236579"/>
          <a:ext cx="1667146" cy="206861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Tahoma" pitchFamily="34" charset="0"/>
              <a:cs typeface="Tahoma" pitchFamily="34" charset="0"/>
            </a:rPr>
            <a:t> </a:t>
          </a:r>
          <a:r>
            <a:rPr lang="en-US" sz="1600" b="1" kern="1200" dirty="0" smtClean="0">
              <a:solidFill>
                <a:srgbClr val="FFFF00"/>
              </a:solidFill>
              <a:latin typeface="Tahoma" pitchFamily="34" charset="0"/>
              <a:cs typeface="Tahoma" pitchFamily="34" charset="0"/>
            </a:rPr>
            <a:t>3</a:t>
          </a:r>
          <a:r>
            <a:rPr lang="el-GR" sz="1600" b="1" kern="1200" baseline="30000" dirty="0" smtClean="0">
              <a:solidFill>
                <a:srgbClr val="FFFF00"/>
              </a:solidFill>
              <a:latin typeface="Tahoma" pitchFamily="34" charset="0"/>
              <a:cs typeface="Tahoma" pitchFamily="34" charset="0"/>
            </a:rPr>
            <a:t>ο </a:t>
          </a:r>
          <a:r>
            <a:rPr lang="el-GR" sz="1600" b="1" kern="1200" dirty="0" smtClean="0">
              <a:solidFill>
                <a:srgbClr val="FFFF00"/>
              </a:solidFill>
              <a:latin typeface="Tahoma" pitchFamily="34" charset="0"/>
              <a:cs typeface="Tahoma" pitchFamily="34" charset="0"/>
            </a:rPr>
            <a:t>Βήμα:</a:t>
          </a:r>
          <a:r>
            <a:rPr lang="en-US" sz="1600" b="1" kern="1200" dirty="0" smtClean="0">
              <a:solidFill>
                <a:srgbClr val="FFFF00"/>
              </a:solidFill>
              <a:latin typeface="Tahoma" pitchFamily="34" charset="0"/>
              <a:cs typeface="Tahoma" pitchFamily="34" charset="0"/>
            </a:rPr>
            <a:t>  </a:t>
          </a:r>
          <a:r>
            <a:rPr lang="el-GR" sz="1600" b="0" kern="1200" dirty="0" err="1" smtClean="0">
              <a:solidFill>
                <a:srgbClr val="FFFF00"/>
              </a:solidFill>
              <a:latin typeface="Tahoma" pitchFamily="34" charset="0"/>
              <a:cs typeface="Tahoma" pitchFamily="34" charset="0"/>
            </a:rPr>
            <a:t>Επανασύλληψη</a:t>
          </a:r>
          <a:r>
            <a:rPr lang="el-GR" sz="1600" b="0" kern="1200" dirty="0" smtClean="0">
              <a:solidFill>
                <a:srgbClr val="FFFF00"/>
              </a:solidFill>
              <a:latin typeface="Tahoma" pitchFamily="34" charset="0"/>
              <a:cs typeface="Tahoma" pitchFamily="34" charset="0"/>
            </a:rPr>
            <a:t> ατόμων για τη συλλογή των πομπών αφότου έχει προηγηθεί το τάισμα των νεοσσών</a:t>
          </a:r>
          <a:endParaRPr lang="el-GR" sz="1600" kern="1200" dirty="0">
            <a:solidFill>
              <a:srgbClr val="FFFF00"/>
            </a:solidFill>
            <a:latin typeface="Tahoma" pitchFamily="34" charset="0"/>
            <a:cs typeface="Tahoma" pitchFamily="34" charset="0"/>
          </a:endParaRPr>
        </a:p>
      </dsp:txBody>
      <dsp:txXfrm>
        <a:off x="4213993" y="285408"/>
        <a:ext cx="1569488" cy="1970959"/>
      </dsp:txXfrm>
    </dsp:sp>
    <dsp:sp modelId="{1EC7057E-1963-4E89-8EE9-0D49E7696B9B}">
      <dsp:nvSpPr>
        <dsp:cNvPr id="0" name=""/>
        <dsp:cNvSpPr/>
      </dsp:nvSpPr>
      <dsp:spPr>
        <a:xfrm rot="5361135">
          <a:off x="4779712" y="2634644"/>
          <a:ext cx="471187" cy="2034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endParaRPr lang="el-GR" sz="2900" kern="1200"/>
        </a:p>
      </dsp:txBody>
      <dsp:txXfrm rot="-5400000">
        <a:off x="4953937" y="2500759"/>
        <a:ext cx="122047" cy="410163"/>
      </dsp:txXfrm>
    </dsp:sp>
    <dsp:sp modelId="{59430EBB-1ABF-42E5-A348-9B9D9601F84D}">
      <dsp:nvSpPr>
        <dsp:cNvPr id="0" name=""/>
        <dsp:cNvSpPr/>
      </dsp:nvSpPr>
      <dsp:spPr>
        <a:xfrm>
          <a:off x="4230626" y="3194174"/>
          <a:ext cx="1597649" cy="15865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FF00"/>
              </a:solidFill>
              <a:latin typeface="Tahoma" pitchFamily="34" charset="0"/>
              <a:cs typeface="Tahoma" pitchFamily="34" charset="0"/>
            </a:rPr>
            <a:t> 4</a:t>
          </a:r>
          <a:r>
            <a:rPr lang="el-GR" sz="1600" b="1" kern="1200" baseline="30000" dirty="0" smtClean="0">
              <a:solidFill>
                <a:srgbClr val="FFFF00"/>
              </a:solidFill>
              <a:latin typeface="Tahoma" pitchFamily="34" charset="0"/>
              <a:cs typeface="Tahoma" pitchFamily="34" charset="0"/>
            </a:rPr>
            <a:t>ο</a:t>
          </a:r>
          <a:r>
            <a:rPr lang="en-US" sz="1600" b="1" kern="1200" dirty="0" smtClean="0">
              <a:solidFill>
                <a:srgbClr val="FFFF00"/>
              </a:solidFill>
              <a:latin typeface="Tahoma" pitchFamily="34" charset="0"/>
              <a:cs typeface="Tahoma" pitchFamily="34" charset="0"/>
            </a:rPr>
            <a:t> B</a:t>
          </a:r>
          <a:r>
            <a:rPr lang="el-GR" sz="1600" b="1" kern="1200" dirty="0" err="1" smtClean="0">
              <a:solidFill>
                <a:srgbClr val="FFFF00"/>
              </a:solidFill>
              <a:latin typeface="Tahoma" pitchFamily="34" charset="0"/>
              <a:cs typeface="Tahoma" pitchFamily="34" charset="0"/>
            </a:rPr>
            <a:t>ήμα</a:t>
          </a:r>
          <a:r>
            <a:rPr lang="en-US" sz="1600" b="1" kern="1200" dirty="0" smtClean="0">
              <a:solidFill>
                <a:srgbClr val="FFFF00"/>
              </a:solidFill>
              <a:latin typeface="Tahoma" pitchFamily="34" charset="0"/>
              <a:cs typeface="Tahoma" pitchFamily="34" charset="0"/>
            </a:rPr>
            <a:t>: </a:t>
          </a:r>
          <a:r>
            <a:rPr lang="el-GR" sz="1600" kern="1200" dirty="0" smtClean="0">
              <a:solidFill>
                <a:srgbClr val="FFFF00"/>
              </a:solidFill>
              <a:latin typeface="Tahoma" pitchFamily="34" charset="0"/>
              <a:cs typeface="Tahoma" pitchFamily="34" charset="0"/>
            </a:rPr>
            <a:t>Αποθήκευση δεδομένων και ανάλυση τους για παραγωγή χαρτών κατανομής </a:t>
          </a:r>
          <a:endParaRPr lang="el-GR" sz="1600" kern="1200" dirty="0">
            <a:solidFill>
              <a:srgbClr val="FFFF00"/>
            </a:solidFill>
            <a:latin typeface="Tahoma" pitchFamily="34" charset="0"/>
            <a:cs typeface="Tahoma" pitchFamily="34" charset="0"/>
          </a:endParaRPr>
        </a:p>
      </dsp:txBody>
      <dsp:txXfrm>
        <a:off x="4277094" y="3240642"/>
        <a:ext cx="1504713" cy="1493606"/>
      </dsp:txXfrm>
    </dsp:sp>
    <dsp:sp modelId="{A06F6B9D-5D9D-4832-A6F3-0D951482774F}">
      <dsp:nvSpPr>
        <dsp:cNvPr id="0" name=""/>
        <dsp:cNvSpPr/>
      </dsp:nvSpPr>
      <dsp:spPr>
        <a:xfrm rot="10800000">
          <a:off x="3487261" y="3932383"/>
          <a:ext cx="632637" cy="1851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l-GR" sz="700" kern="1200"/>
        </a:p>
      </dsp:txBody>
      <dsp:txXfrm rot="10800000">
        <a:off x="3542818" y="3969421"/>
        <a:ext cx="577080" cy="111115"/>
      </dsp:txXfrm>
    </dsp:sp>
    <dsp:sp modelId="{0311B7B0-7CF5-4E68-B964-CD5BCC67234E}">
      <dsp:nvSpPr>
        <dsp:cNvPr id="0" name=""/>
        <dsp:cNvSpPr/>
      </dsp:nvSpPr>
      <dsp:spPr>
        <a:xfrm>
          <a:off x="115716" y="2735533"/>
          <a:ext cx="3274614" cy="2503822"/>
        </a:xfrm>
        <a:prstGeom prst="roundRect">
          <a:avLst>
            <a:gd name="adj" fmla="val 1000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l-GR" sz="5500" kern="1200" dirty="0"/>
        </a:p>
      </dsp:txBody>
      <dsp:txXfrm>
        <a:off x="189050" y="2808867"/>
        <a:ext cx="3127946" cy="23571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A09F6-B58B-464B-AE52-6677D4391E64}">
      <dsp:nvSpPr>
        <dsp:cNvPr id="0" name=""/>
        <dsp:cNvSpPr/>
      </dsp:nvSpPr>
      <dsp:spPr>
        <a:xfrm>
          <a:off x="2127551" y="-32011"/>
          <a:ext cx="4986331" cy="4986331"/>
        </a:xfrm>
        <a:prstGeom prst="circularArrow">
          <a:avLst>
            <a:gd name="adj1" fmla="val 5544"/>
            <a:gd name="adj2" fmla="val 330680"/>
            <a:gd name="adj3" fmla="val 13744871"/>
            <a:gd name="adj4" fmla="val 17404893"/>
            <a:gd name="adj5" fmla="val 5757"/>
          </a:avLst>
        </a:prstGeom>
        <a:solidFill>
          <a:srgbClr val="0F6FC6">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BD72D7F8-1901-485A-BAE2-355C0CDE0394}">
      <dsp:nvSpPr>
        <dsp:cNvPr id="0" name=""/>
        <dsp:cNvSpPr/>
      </dsp:nvSpPr>
      <dsp:spPr>
        <a:xfrm>
          <a:off x="3440719" y="862"/>
          <a:ext cx="2359995" cy="117999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b="1" kern="1200" dirty="0" smtClean="0">
              <a:solidFill>
                <a:srgbClr val="FFFF00"/>
              </a:solidFill>
              <a:latin typeface="Tahoma" pitchFamily="34" charset="0"/>
              <a:ea typeface="Tahoma" pitchFamily="34" charset="0"/>
              <a:cs typeface="Tahoma" pitchFamily="34" charset="0"/>
            </a:rPr>
            <a:t>Εκτίμηση της τυχαίας παγίδευσης θαλασσοπουλιών σε αλιευτικά εργαλεία στο χώρο του Νοτίου Ιονίου </a:t>
          </a:r>
          <a:endParaRPr lang="el-GR" sz="1000" b="1" kern="1200" dirty="0">
            <a:solidFill>
              <a:srgbClr val="FFFF00"/>
            </a:solidFill>
            <a:latin typeface="Tahoma" pitchFamily="34" charset="0"/>
            <a:ea typeface="Tahoma" pitchFamily="34" charset="0"/>
            <a:cs typeface="Tahoma" pitchFamily="34" charset="0"/>
          </a:endParaRPr>
        </a:p>
      </dsp:txBody>
      <dsp:txXfrm>
        <a:off x="3498322" y="58465"/>
        <a:ext cx="2244789" cy="1064791"/>
      </dsp:txXfrm>
    </dsp:sp>
    <dsp:sp modelId="{223B2F46-7505-46C6-A653-5CC7953DF1DA}">
      <dsp:nvSpPr>
        <dsp:cNvPr id="0" name=""/>
        <dsp:cNvSpPr/>
      </dsp:nvSpPr>
      <dsp:spPr>
        <a:xfrm>
          <a:off x="5463015" y="1470146"/>
          <a:ext cx="2359995" cy="117999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solidFill>
                <a:srgbClr val="FFFF00"/>
              </a:solidFill>
              <a:latin typeface="Tahoma" pitchFamily="34" charset="0"/>
              <a:ea typeface="Tahoma" pitchFamily="34" charset="0"/>
              <a:cs typeface="Tahoma" pitchFamily="34" charset="0"/>
            </a:rPr>
            <a:t>Αναγνώριση των αλιευτικών εργαλείων που έχουν τις πιο σοβαρές επιπτώσεις στα θαλασσοπούλια</a:t>
          </a:r>
          <a:endParaRPr lang="el-GR" sz="1000" kern="1200" dirty="0">
            <a:solidFill>
              <a:srgbClr val="FFFF00"/>
            </a:solidFill>
            <a:latin typeface="Tahoma" pitchFamily="34" charset="0"/>
            <a:ea typeface="Tahoma" pitchFamily="34" charset="0"/>
            <a:cs typeface="Tahoma" pitchFamily="34" charset="0"/>
          </a:endParaRPr>
        </a:p>
      </dsp:txBody>
      <dsp:txXfrm>
        <a:off x="5520618" y="1527749"/>
        <a:ext cx="2244789" cy="1064791"/>
      </dsp:txXfrm>
    </dsp:sp>
    <dsp:sp modelId="{1CEF5B5E-E260-4A36-9F49-251AEEA05D74}">
      <dsp:nvSpPr>
        <dsp:cNvPr id="0" name=""/>
        <dsp:cNvSpPr/>
      </dsp:nvSpPr>
      <dsp:spPr>
        <a:xfrm>
          <a:off x="4690567" y="3847497"/>
          <a:ext cx="2359995" cy="117999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solidFill>
                <a:srgbClr val="FFFF00"/>
              </a:solidFill>
              <a:latin typeface="Tahoma" pitchFamily="34" charset="0"/>
              <a:ea typeface="Tahoma" pitchFamily="34" charset="0"/>
              <a:cs typeface="Tahoma" pitchFamily="34" charset="0"/>
            </a:rPr>
            <a:t>Συγκέντρωση στοιχείων για τον αλιευτικό στόλο (κυρίως της Ζακύνθου) μέσω των Δ/</a:t>
          </a:r>
          <a:r>
            <a:rPr lang="el-GR" sz="1000" kern="1200" dirty="0" err="1" smtClean="0">
              <a:solidFill>
                <a:srgbClr val="FFFF00"/>
              </a:solidFill>
              <a:latin typeface="Tahoma" pitchFamily="34" charset="0"/>
              <a:ea typeface="Tahoma" pitchFamily="34" charset="0"/>
              <a:cs typeface="Tahoma" pitchFamily="34" charset="0"/>
            </a:rPr>
            <a:t>νσεων </a:t>
          </a:r>
          <a:r>
            <a:rPr lang="el-GR" sz="1000" kern="1200" dirty="0" smtClean="0">
              <a:solidFill>
                <a:srgbClr val="FFFF00"/>
              </a:solidFill>
              <a:latin typeface="Tahoma" pitchFamily="34" charset="0"/>
              <a:ea typeface="Tahoma" pitchFamily="34" charset="0"/>
              <a:cs typeface="Tahoma" pitchFamily="34" charset="0"/>
            </a:rPr>
            <a:t>Αλιείας και προσέγγιση ψαράδων για  μίσθωση σκαφών </a:t>
          </a:r>
          <a:endParaRPr lang="el-GR" sz="1000" kern="1200" dirty="0">
            <a:solidFill>
              <a:srgbClr val="FFFF00"/>
            </a:solidFill>
            <a:latin typeface="Tahoma" pitchFamily="34" charset="0"/>
            <a:ea typeface="Tahoma" pitchFamily="34" charset="0"/>
            <a:cs typeface="Tahoma" pitchFamily="34" charset="0"/>
          </a:endParaRPr>
        </a:p>
      </dsp:txBody>
      <dsp:txXfrm>
        <a:off x="4748170" y="3905100"/>
        <a:ext cx="2244789" cy="1064791"/>
      </dsp:txXfrm>
    </dsp:sp>
    <dsp:sp modelId="{C35C0B14-740A-4182-8D94-5947FA26CD0C}">
      <dsp:nvSpPr>
        <dsp:cNvPr id="0" name=""/>
        <dsp:cNvSpPr/>
      </dsp:nvSpPr>
      <dsp:spPr>
        <a:xfrm>
          <a:off x="2190872" y="3847497"/>
          <a:ext cx="2359995" cy="117999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solidFill>
                <a:srgbClr val="FFFF00"/>
              </a:solidFill>
              <a:latin typeface="Tahoma" pitchFamily="34" charset="0"/>
              <a:ea typeface="Tahoma" pitchFamily="34" charset="0"/>
              <a:cs typeface="Tahoma" pitchFamily="34" charset="0"/>
            </a:rPr>
            <a:t>Καταγραφή  (εν πλω) των περιστατικών τυχαίας παγίδευσης σε αλιευτικά (επαγγελματικά και ερασιτεχνικά σκάφη)</a:t>
          </a:r>
          <a:endParaRPr lang="el-GR" sz="1000" kern="1200" dirty="0">
            <a:solidFill>
              <a:srgbClr val="FFFF00"/>
            </a:solidFill>
            <a:latin typeface="Tahoma" pitchFamily="34" charset="0"/>
            <a:ea typeface="Tahoma" pitchFamily="34" charset="0"/>
            <a:cs typeface="Tahoma" pitchFamily="34" charset="0"/>
          </a:endParaRPr>
        </a:p>
      </dsp:txBody>
      <dsp:txXfrm>
        <a:off x="2248475" y="3905100"/>
        <a:ext cx="2244789" cy="1064791"/>
      </dsp:txXfrm>
    </dsp:sp>
    <dsp:sp modelId="{8EA58B3C-3211-4AEC-8144-5C86064238C8}">
      <dsp:nvSpPr>
        <dsp:cNvPr id="0" name=""/>
        <dsp:cNvSpPr/>
      </dsp:nvSpPr>
      <dsp:spPr>
        <a:xfrm>
          <a:off x="1418424" y="1470146"/>
          <a:ext cx="2359995" cy="1179997"/>
        </a:xfrm>
        <a:prstGeom prst="roundRect">
          <a:avLst/>
        </a:prstGeom>
        <a:solidFill>
          <a:srgbClr val="0F6FC6">
            <a:hueOff val="0"/>
            <a:satOff val="0"/>
            <a:lumOff val="0"/>
            <a:alphaOff val="0"/>
          </a:srgbClr>
        </a:solidFill>
        <a:ln w="381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l-GR" sz="1000" kern="1200" dirty="0" smtClean="0">
              <a:solidFill>
                <a:srgbClr val="FFFF00"/>
              </a:solidFill>
              <a:latin typeface="Tahoma" pitchFamily="34" charset="0"/>
              <a:ea typeface="Tahoma" pitchFamily="34" charset="0"/>
              <a:cs typeface="Tahoma" pitchFamily="34" charset="0"/>
            </a:rPr>
            <a:t>Συμπλήρωση της γνώσης για την εκτίμηση της απειλής του </a:t>
          </a:r>
          <a:r>
            <a:rPr lang="en-US" sz="1000" kern="1200" dirty="0" smtClean="0">
              <a:solidFill>
                <a:srgbClr val="FFFF00"/>
              </a:solidFill>
              <a:latin typeface="Tahoma" pitchFamily="34" charset="0"/>
              <a:ea typeface="Tahoma" pitchFamily="34" charset="0"/>
              <a:cs typeface="Tahoma" pitchFamily="34" charset="0"/>
            </a:rPr>
            <a:t>By-catch </a:t>
          </a:r>
          <a:r>
            <a:rPr lang="el-GR" sz="1000" kern="1200" dirty="0" smtClean="0">
              <a:solidFill>
                <a:srgbClr val="FFFF00"/>
              </a:solidFill>
              <a:latin typeface="Tahoma" pitchFamily="34" charset="0"/>
              <a:ea typeface="Tahoma" pitchFamily="34" charset="0"/>
              <a:cs typeface="Tahoma" pitchFamily="34" charset="0"/>
            </a:rPr>
            <a:t>μέσω της χρήσης κοινού ερωτηματολογίου σε Αιγαίο και Ιόνιο με αποδέκτες τους ψαράδες και συσχέτιση τους με πληθυσμιακά δεδομένα συγκεκριμένων αποικιών </a:t>
          </a:r>
          <a:endParaRPr lang="el-GR" sz="1000" kern="1200" dirty="0">
            <a:solidFill>
              <a:srgbClr val="FFFF00"/>
            </a:solidFill>
            <a:latin typeface="Tahoma" pitchFamily="34" charset="0"/>
            <a:ea typeface="Tahoma" pitchFamily="34" charset="0"/>
            <a:cs typeface="Tahoma" pitchFamily="34" charset="0"/>
          </a:endParaRPr>
        </a:p>
      </dsp:txBody>
      <dsp:txXfrm>
        <a:off x="1476027" y="1527749"/>
        <a:ext cx="2244789" cy="10647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67B18-FFA4-4942-B20E-F010C426FBEF}">
      <dsp:nvSpPr>
        <dsp:cNvPr id="0" name=""/>
        <dsp:cNvSpPr/>
      </dsp:nvSpPr>
      <dsp:spPr>
        <a:xfrm>
          <a:off x="3006084" y="1974"/>
          <a:ext cx="1456997" cy="145699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l-GR" sz="900" kern="1200" dirty="0" smtClean="0">
              <a:latin typeface="Tahoma" panose="020B0604030504040204" pitchFamily="34" charset="0"/>
              <a:ea typeface="Tahoma" panose="020B0604030504040204" pitchFamily="34" charset="0"/>
              <a:cs typeface="Tahoma" panose="020B0604030504040204" pitchFamily="34" charset="0"/>
            </a:rPr>
            <a:t>Νοέμβρης Δεκέμβρης</a:t>
          </a:r>
        </a:p>
        <a:p>
          <a:pPr lvl="0" algn="ctr" defTabSz="400050">
            <a:lnSpc>
              <a:spcPct val="90000"/>
            </a:lnSpc>
            <a:spcBef>
              <a:spcPct val="0"/>
            </a:spcBef>
            <a:spcAft>
              <a:spcPct val="35000"/>
            </a:spcAft>
          </a:pPr>
          <a:r>
            <a:rPr lang="el-GR" sz="900" kern="1200" dirty="0" smtClean="0">
              <a:solidFill>
                <a:srgbClr val="FFFF00"/>
              </a:solidFill>
              <a:latin typeface="Tahoma" panose="020B0604030504040204" pitchFamily="34" charset="0"/>
              <a:ea typeface="Tahoma" panose="020B0604030504040204" pitchFamily="34" charset="0"/>
              <a:cs typeface="Tahoma" panose="020B0604030504040204" pitchFamily="34" charset="0"/>
            </a:rPr>
            <a:t>Ζευγάρωμα – Πιστότητα &amp; Φιλοπατρία – Κατασκευή φώλιάς</a:t>
          </a:r>
        </a:p>
        <a:p>
          <a:pPr lvl="0" algn="ctr" defTabSz="400050">
            <a:lnSpc>
              <a:spcPct val="90000"/>
            </a:lnSpc>
            <a:spcBef>
              <a:spcPct val="0"/>
            </a:spcBef>
            <a:spcAft>
              <a:spcPct val="35000"/>
            </a:spcAft>
          </a:pPr>
          <a:endParaRPr lang="el-GR" sz="900" kern="1200" dirty="0">
            <a:latin typeface="Arial"/>
            <a:ea typeface="+mn-ea"/>
            <a:cs typeface="Arial"/>
          </a:endParaRPr>
        </a:p>
      </dsp:txBody>
      <dsp:txXfrm>
        <a:off x="3219456" y="215346"/>
        <a:ext cx="1030253" cy="1030253"/>
      </dsp:txXfrm>
    </dsp:sp>
    <dsp:sp modelId="{9435BADC-3A74-44B9-9407-155F71ACDD5B}">
      <dsp:nvSpPr>
        <dsp:cNvPr id="0" name=""/>
        <dsp:cNvSpPr/>
      </dsp:nvSpPr>
      <dsp:spPr>
        <a:xfrm rot="2160000">
          <a:off x="4416789" y="1120589"/>
          <a:ext cx="386300" cy="4917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l-GR" sz="700" kern="1200">
            <a:solidFill>
              <a:srgbClr val="FFFFFF"/>
            </a:solidFill>
            <a:latin typeface="Arial"/>
            <a:ea typeface="+mn-ea"/>
            <a:cs typeface="Arial"/>
          </a:endParaRPr>
        </a:p>
      </dsp:txBody>
      <dsp:txXfrm>
        <a:off x="4427856" y="1184877"/>
        <a:ext cx="270410" cy="295042"/>
      </dsp:txXfrm>
    </dsp:sp>
    <dsp:sp modelId="{25C80875-C1F4-4AAB-AC02-1D6479BC6BB8}">
      <dsp:nvSpPr>
        <dsp:cNvPr id="0" name=""/>
        <dsp:cNvSpPr/>
      </dsp:nvSpPr>
      <dsp:spPr>
        <a:xfrm>
          <a:off x="4774487" y="1286794"/>
          <a:ext cx="1456997" cy="145699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l-GR" sz="900" kern="1200" dirty="0" smtClean="0">
              <a:latin typeface="Tahoma" panose="020B0604030504040204" pitchFamily="34" charset="0"/>
              <a:ea typeface="Tahoma" panose="020B0604030504040204" pitchFamily="34" charset="0"/>
              <a:cs typeface="Tahoma" panose="020B0604030504040204" pitchFamily="34" charset="0"/>
            </a:rPr>
            <a:t>Ιανουάριος-Ιούνιος </a:t>
          </a:r>
          <a:r>
            <a:rPr lang="el-GR" sz="900" kern="1200" dirty="0" smtClean="0">
              <a:solidFill>
                <a:srgbClr val="FFFF00"/>
              </a:solidFill>
              <a:latin typeface="Tahoma" panose="020B0604030504040204" pitchFamily="34" charset="0"/>
              <a:ea typeface="Tahoma" panose="020B0604030504040204" pitchFamily="34" charset="0"/>
              <a:cs typeface="Tahoma" panose="020B0604030504040204" pitchFamily="34" charset="0"/>
            </a:rPr>
            <a:t>Ασύγχρονη αναπαραγωγή (1-5 αυγά)</a:t>
          </a:r>
          <a:endParaRPr lang="el-GR" sz="900" kern="1200" dirty="0">
            <a:latin typeface="Tahoma" panose="020B0604030504040204" pitchFamily="34" charset="0"/>
            <a:ea typeface="Tahoma" panose="020B0604030504040204" pitchFamily="34" charset="0"/>
            <a:cs typeface="Tahoma" panose="020B0604030504040204" pitchFamily="34" charset="0"/>
          </a:endParaRPr>
        </a:p>
      </dsp:txBody>
      <dsp:txXfrm>
        <a:off x="4987859" y="1500166"/>
        <a:ext cx="1030253" cy="1030253"/>
      </dsp:txXfrm>
    </dsp:sp>
    <dsp:sp modelId="{C986AEC2-A357-43C5-A940-E2C324034100}">
      <dsp:nvSpPr>
        <dsp:cNvPr id="0" name=""/>
        <dsp:cNvSpPr/>
      </dsp:nvSpPr>
      <dsp:spPr>
        <a:xfrm rot="6480000">
          <a:off x="4975479" y="2798468"/>
          <a:ext cx="386300" cy="4917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l-GR" sz="700" kern="1200">
            <a:solidFill>
              <a:srgbClr val="FFFFFF"/>
            </a:solidFill>
            <a:latin typeface="Arial"/>
            <a:ea typeface="+mn-ea"/>
            <a:cs typeface="Arial"/>
          </a:endParaRPr>
        </a:p>
      </dsp:txBody>
      <dsp:txXfrm rot="10800000">
        <a:off x="5051330" y="2841706"/>
        <a:ext cx="270410" cy="295042"/>
      </dsp:txXfrm>
    </dsp:sp>
    <dsp:sp modelId="{DD058136-85AF-4A7A-BE23-82F3DC669039}">
      <dsp:nvSpPr>
        <dsp:cNvPr id="0" name=""/>
        <dsp:cNvSpPr/>
      </dsp:nvSpPr>
      <dsp:spPr>
        <a:xfrm>
          <a:off x="4099017" y="3365677"/>
          <a:ext cx="1456997" cy="145699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l-GR" sz="900" kern="1200" dirty="0" smtClean="0">
              <a:latin typeface="Tahoma" panose="020B0604030504040204" pitchFamily="34" charset="0"/>
              <a:ea typeface="Tahoma" panose="020B0604030504040204" pitchFamily="34" charset="0"/>
              <a:cs typeface="Tahoma" panose="020B0604030504040204" pitchFamily="34" charset="0"/>
            </a:rPr>
            <a:t>28-32 ημέρες ωοτοκίας             </a:t>
          </a:r>
          <a:r>
            <a:rPr lang="el-GR" sz="900" kern="1200" dirty="0" smtClean="0">
              <a:solidFill>
                <a:srgbClr val="FFFF00"/>
              </a:solidFill>
              <a:latin typeface="Tahoma" panose="020B0604030504040204" pitchFamily="34" charset="0"/>
              <a:ea typeface="Tahoma" panose="020B0604030504040204" pitchFamily="34" charset="0"/>
              <a:cs typeface="Tahoma" panose="020B0604030504040204" pitchFamily="34" charset="0"/>
            </a:rPr>
            <a:t>Φροντίδα και από τους δύο γονείς</a:t>
          </a:r>
        </a:p>
        <a:p>
          <a:pPr lvl="0" algn="ctr" defTabSz="400050">
            <a:lnSpc>
              <a:spcPct val="90000"/>
            </a:lnSpc>
            <a:spcBef>
              <a:spcPct val="0"/>
            </a:spcBef>
            <a:spcAft>
              <a:spcPct val="35000"/>
            </a:spcAft>
          </a:pPr>
          <a:endParaRPr lang="el-GR" sz="900" kern="1200" dirty="0">
            <a:latin typeface="Arial"/>
            <a:ea typeface="+mn-ea"/>
            <a:cs typeface="Arial"/>
          </a:endParaRPr>
        </a:p>
      </dsp:txBody>
      <dsp:txXfrm>
        <a:off x="4312389" y="3579049"/>
        <a:ext cx="1030253" cy="1030253"/>
      </dsp:txXfrm>
    </dsp:sp>
    <dsp:sp modelId="{C9450A99-A030-4057-8D23-668FC84E09DF}">
      <dsp:nvSpPr>
        <dsp:cNvPr id="0" name=""/>
        <dsp:cNvSpPr/>
      </dsp:nvSpPr>
      <dsp:spPr>
        <a:xfrm rot="10800000">
          <a:off x="3552365" y="3848307"/>
          <a:ext cx="386300" cy="4917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l-GR" sz="700" kern="1200">
            <a:solidFill>
              <a:srgbClr val="FFFFFF"/>
            </a:solidFill>
            <a:latin typeface="Arial"/>
            <a:ea typeface="+mn-ea"/>
            <a:cs typeface="Arial"/>
          </a:endParaRPr>
        </a:p>
      </dsp:txBody>
      <dsp:txXfrm rot="10800000">
        <a:off x="3668255" y="3946654"/>
        <a:ext cx="270410" cy="295042"/>
      </dsp:txXfrm>
    </dsp:sp>
    <dsp:sp modelId="{1303FC84-0C0E-45C4-B38E-FAA8567E32AC}">
      <dsp:nvSpPr>
        <dsp:cNvPr id="0" name=""/>
        <dsp:cNvSpPr/>
      </dsp:nvSpPr>
      <dsp:spPr>
        <a:xfrm>
          <a:off x="1913150" y="3365677"/>
          <a:ext cx="1456997" cy="145699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l-GR" sz="900" kern="1200" dirty="0" smtClean="0">
              <a:latin typeface="Tahoma" panose="020B0604030504040204" pitchFamily="34" charset="0"/>
              <a:ea typeface="Tahoma" panose="020B0604030504040204" pitchFamily="34" charset="0"/>
              <a:cs typeface="Tahoma" panose="020B0604030504040204" pitchFamily="34" charset="0"/>
            </a:rPr>
            <a:t>7 εβδομάδες  </a:t>
          </a:r>
          <a:r>
            <a:rPr lang="el-GR" sz="900" kern="1200" dirty="0" smtClean="0">
              <a:solidFill>
                <a:srgbClr val="FFFF00"/>
              </a:solidFill>
              <a:latin typeface="Tahoma" panose="020B0604030504040204" pitchFamily="34" charset="0"/>
              <a:ea typeface="Tahoma" panose="020B0604030504040204" pitchFamily="34" charset="0"/>
              <a:cs typeface="Tahoma" panose="020B0604030504040204" pitchFamily="34" charset="0"/>
            </a:rPr>
            <a:t>Διασπορά ενήλικων ατόμων –Τα νεαρά άτομα σχηματίζουν μικρές ομάδες</a:t>
          </a:r>
          <a:endParaRPr lang="el-GR" sz="900" kern="1200" dirty="0">
            <a:solidFill>
              <a:srgbClr val="FFFF00"/>
            </a:solidFill>
            <a:latin typeface="Tahoma" panose="020B0604030504040204" pitchFamily="34" charset="0"/>
            <a:ea typeface="Tahoma" panose="020B0604030504040204" pitchFamily="34" charset="0"/>
            <a:cs typeface="Tahoma" panose="020B0604030504040204" pitchFamily="34" charset="0"/>
          </a:endParaRPr>
        </a:p>
      </dsp:txBody>
      <dsp:txXfrm>
        <a:off x="2126522" y="3579049"/>
        <a:ext cx="1030253" cy="1030253"/>
      </dsp:txXfrm>
    </dsp:sp>
    <dsp:sp modelId="{90D689DC-E310-4E96-AEC3-3D8327B55F60}">
      <dsp:nvSpPr>
        <dsp:cNvPr id="0" name=""/>
        <dsp:cNvSpPr/>
      </dsp:nvSpPr>
      <dsp:spPr>
        <a:xfrm rot="15120000">
          <a:off x="2114143" y="2819264"/>
          <a:ext cx="386300" cy="4917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l-GR" sz="700" kern="1200">
            <a:solidFill>
              <a:srgbClr val="FFFFFF"/>
            </a:solidFill>
            <a:latin typeface="Arial"/>
            <a:ea typeface="+mn-ea"/>
            <a:cs typeface="Arial"/>
          </a:endParaRPr>
        </a:p>
      </dsp:txBody>
      <dsp:txXfrm rot="10800000">
        <a:off x="2189994" y="2972720"/>
        <a:ext cx="270410" cy="295042"/>
      </dsp:txXfrm>
    </dsp:sp>
    <dsp:sp modelId="{D56E128E-0517-4BE2-96AC-43C099DAE977}">
      <dsp:nvSpPr>
        <dsp:cNvPr id="0" name=""/>
        <dsp:cNvSpPr/>
      </dsp:nvSpPr>
      <dsp:spPr>
        <a:xfrm>
          <a:off x="1237681" y="1286794"/>
          <a:ext cx="1456997" cy="145699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l-GR" sz="900" kern="1200" dirty="0" smtClean="0">
              <a:latin typeface="Arial"/>
              <a:ea typeface="+mn-ea"/>
              <a:cs typeface="Arial"/>
            </a:rPr>
            <a:t>Αύγουστος </a:t>
          </a:r>
        </a:p>
        <a:p>
          <a:pPr lvl="0" algn="ctr" defTabSz="400050">
            <a:lnSpc>
              <a:spcPct val="90000"/>
            </a:lnSpc>
            <a:spcBef>
              <a:spcPct val="0"/>
            </a:spcBef>
            <a:spcAft>
              <a:spcPct val="35000"/>
            </a:spcAft>
          </a:pPr>
          <a:r>
            <a:rPr lang="el-GR" sz="900" kern="1200" dirty="0" smtClean="0">
              <a:latin typeface="Arial"/>
              <a:ea typeface="+mn-ea"/>
              <a:cs typeface="Arial"/>
            </a:rPr>
            <a:t>Οκτώβρης </a:t>
          </a:r>
          <a:r>
            <a:rPr lang="el-GR" sz="900" kern="1200" dirty="0" smtClean="0">
              <a:solidFill>
                <a:srgbClr val="FFFF00"/>
              </a:solidFill>
              <a:latin typeface="Arial"/>
              <a:ea typeface="+mn-ea"/>
              <a:cs typeface="Arial"/>
            </a:rPr>
            <a:t>Δημιουργία μεγάλων συγκεντρώσεων ατόμων</a:t>
          </a:r>
          <a:endParaRPr lang="el-GR" sz="900" kern="1200" dirty="0">
            <a:solidFill>
              <a:srgbClr val="FFFF00"/>
            </a:solidFill>
            <a:latin typeface="Arial"/>
            <a:ea typeface="+mn-ea"/>
            <a:cs typeface="Arial"/>
          </a:endParaRPr>
        </a:p>
      </dsp:txBody>
      <dsp:txXfrm>
        <a:off x="1451053" y="1500166"/>
        <a:ext cx="1030253" cy="1030253"/>
      </dsp:txXfrm>
    </dsp:sp>
    <dsp:sp modelId="{726AD808-8DA5-4B43-8410-39CDB99EF948}">
      <dsp:nvSpPr>
        <dsp:cNvPr id="0" name=""/>
        <dsp:cNvSpPr/>
      </dsp:nvSpPr>
      <dsp:spPr>
        <a:xfrm rot="19440000">
          <a:off x="2648386" y="1133441"/>
          <a:ext cx="386300" cy="49173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l-GR" sz="700" kern="1200">
            <a:solidFill>
              <a:srgbClr val="FFFFFF"/>
            </a:solidFill>
            <a:latin typeface="Arial"/>
            <a:ea typeface="+mn-ea"/>
            <a:cs typeface="Arial"/>
          </a:endParaRPr>
        </a:p>
      </dsp:txBody>
      <dsp:txXfrm>
        <a:off x="2659453" y="1265847"/>
        <a:ext cx="270410" cy="2950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5428"/>
          </a:xfrm>
          <a:prstGeom prst="rect">
            <a:avLst/>
          </a:prstGeom>
        </p:spPr>
        <p:txBody>
          <a:bodyPr vert="horz" lIns="91870" tIns="45935" rIns="91870" bIns="45935" rtlCol="0"/>
          <a:lstStyle>
            <a:lvl1pPr algn="l">
              <a:defRPr sz="1200"/>
            </a:lvl1pPr>
          </a:lstStyle>
          <a:p>
            <a:endParaRPr lang="fr-FR"/>
          </a:p>
        </p:txBody>
      </p:sp>
      <p:sp>
        <p:nvSpPr>
          <p:cNvPr id="3" name="Espace réservé de la date 2"/>
          <p:cNvSpPr>
            <a:spLocks noGrp="1"/>
          </p:cNvSpPr>
          <p:nvPr>
            <p:ph type="dt" idx="1"/>
          </p:nvPr>
        </p:nvSpPr>
        <p:spPr>
          <a:xfrm>
            <a:off x="3884614" y="0"/>
            <a:ext cx="2971800" cy="495428"/>
          </a:xfrm>
          <a:prstGeom prst="rect">
            <a:avLst/>
          </a:prstGeom>
        </p:spPr>
        <p:txBody>
          <a:bodyPr vert="horz" lIns="91870" tIns="45935" rIns="91870" bIns="45935" rtlCol="0"/>
          <a:lstStyle>
            <a:lvl1pPr algn="r">
              <a:defRPr sz="1200"/>
            </a:lvl1pPr>
          </a:lstStyle>
          <a:p>
            <a:fld id="{CDFA1068-20A4-4A63-AEC4-3FF4AF94FEB8}" type="datetimeFigureOut">
              <a:rPr lang="fr-FR" smtClean="0"/>
              <a:t>12/03/2026</a:t>
            </a:fld>
            <a:endParaRPr lang="fr-FR"/>
          </a:p>
        </p:txBody>
      </p:sp>
      <p:sp>
        <p:nvSpPr>
          <p:cNvPr id="4" name="Espace réservé de l'image des diapositives 3"/>
          <p:cNvSpPr>
            <a:spLocks noGrp="1" noRot="1" noChangeAspect="1"/>
          </p:cNvSpPr>
          <p:nvPr>
            <p:ph type="sldImg" idx="2"/>
          </p:nvPr>
        </p:nvSpPr>
        <p:spPr>
          <a:xfrm>
            <a:off x="466725" y="1235075"/>
            <a:ext cx="5924550" cy="3332163"/>
          </a:xfrm>
          <a:prstGeom prst="rect">
            <a:avLst/>
          </a:prstGeom>
          <a:noFill/>
          <a:ln w="12700">
            <a:solidFill>
              <a:prstClr val="black"/>
            </a:solidFill>
          </a:ln>
        </p:spPr>
        <p:txBody>
          <a:bodyPr vert="horz" lIns="91870" tIns="45935" rIns="91870" bIns="45935" rtlCol="0" anchor="ctr"/>
          <a:lstStyle/>
          <a:p>
            <a:endParaRPr lang="fr-FR"/>
          </a:p>
        </p:txBody>
      </p:sp>
      <p:sp>
        <p:nvSpPr>
          <p:cNvPr id="5" name="Espace réservé des notes 4"/>
          <p:cNvSpPr>
            <a:spLocks noGrp="1"/>
          </p:cNvSpPr>
          <p:nvPr>
            <p:ph type="body" sz="quarter" idx="3"/>
          </p:nvPr>
        </p:nvSpPr>
        <p:spPr>
          <a:xfrm>
            <a:off x="685801" y="4751983"/>
            <a:ext cx="5486400" cy="3887986"/>
          </a:xfrm>
          <a:prstGeom prst="rect">
            <a:avLst/>
          </a:prstGeom>
        </p:spPr>
        <p:txBody>
          <a:bodyPr vert="horz" lIns="91870" tIns="45935" rIns="91870" bIns="45935"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8826"/>
            <a:ext cx="2971800" cy="495427"/>
          </a:xfrm>
          <a:prstGeom prst="rect">
            <a:avLst/>
          </a:prstGeom>
        </p:spPr>
        <p:txBody>
          <a:bodyPr vert="horz" lIns="91870" tIns="45935" rIns="91870" bIns="45935"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4" y="9378826"/>
            <a:ext cx="2971800" cy="495427"/>
          </a:xfrm>
          <a:prstGeom prst="rect">
            <a:avLst/>
          </a:prstGeom>
        </p:spPr>
        <p:txBody>
          <a:bodyPr vert="horz" lIns="91870" tIns="45935" rIns="91870" bIns="45935" rtlCol="0" anchor="b"/>
          <a:lstStyle>
            <a:lvl1pPr algn="r">
              <a:defRPr sz="1200"/>
            </a:lvl1pPr>
          </a:lstStyle>
          <a:p>
            <a:fld id="{716436AE-CBF7-4295-9F31-38D50126AE8B}" type="slidenum">
              <a:rPr lang="fr-FR" smtClean="0"/>
              <a:t>‹#›</a:t>
            </a:fld>
            <a:endParaRPr lang="fr-FR"/>
          </a:p>
        </p:txBody>
      </p:sp>
    </p:spTree>
    <p:extLst>
      <p:ext uri="{BB962C8B-B14F-4D97-AF65-F5344CB8AC3E}">
        <p14:creationId xmlns:p14="http://schemas.microsoft.com/office/powerpoint/2010/main" val="198454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1</a:t>
            </a:fld>
            <a:endParaRPr lang="fr-FR"/>
          </a:p>
        </p:txBody>
      </p:sp>
    </p:spTree>
    <p:extLst>
      <p:ext uri="{BB962C8B-B14F-4D97-AF65-F5344CB8AC3E}">
        <p14:creationId xmlns:p14="http://schemas.microsoft.com/office/powerpoint/2010/main" val="936912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2</a:t>
            </a:fld>
            <a:endParaRPr lang="fr-FR"/>
          </a:p>
        </p:txBody>
      </p:sp>
    </p:spTree>
    <p:extLst>
      <p:ext uri="{BB962C8B-B14F-4D97-AF65-F5344CB8AC3E}">
        <p14:creationId xmlns:p14="http://schemas.microsoft.com/office/powerpoint/2010/main" val="1009970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1693437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4</a:t>
            </a:fld>
            <a:endParaRPr lang="fr-FR"/>
          </a:p>
        </p:txBody>
      </p:sp>
    </p:spTree>
    <p:extLst>
      <p:ext uri="{BB962C8B-B14F-4D97-AF65-F5344CB8AC3E}">
        <p14:creationId xmlns:p14="http://schemas.microsoft.com/office/powerpoint/2010/main" val="3156003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a:t>
            </a:fld>
            <a:endParaRPr lang="fr-FR">
              <a:solidFill>
                <a:prstClr val="black"/>
              </a:solidFill>
            </a:endParaRPr>
          </a:p>
        </p:txBody>
      </p:sp>
    </p:spTree>
    <p:extLst>
      <p:ext uri="{BB962C8B-B14F-4D97-AF65-F5344CB8AC3E}">
        <p14:creationId xmlns:p14="http://schemas.microsoft.com/office/powerpoint/2010/main" val="1314894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2504493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846483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2055063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149962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3018060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583786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12</a:t>
            </a:fld>
            <a:endParaRPr lang="fr-FR">
              <a:solidFill>
                <a:prstClr val="black"/>
              </a:solidFill>
            </a:endParaRPr>
          </a:p>
        </p:txBody>
      </p:sp>
    </p:spTree>
    <p:extLst>
      <p:ext uri="{BB962C8B-B14F-4D97-AF65-F5344CB8AC3E}">
        <p14:creationId xmlns:p14="http://schemas.microsoft.com/office/powerpoint/2010/main" val="814754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13</a:t>
            </a:fld>
            <a:endParaRPr lang="fr-FR">
              <a:solidFill>
                <a:prstClr val="black"/>
              </a:solidFill>
            </a:endParaRPr>
          </a:p>
        </p:txBody>
      </p:sp>
    </p:spTree>
    <p:extLst>
      <p:ext uri="{BB962C8B-B14F-4D97-AF65-F5344CB8AC3E}">
        <p14:creationId xmlns:p14="http://schemas.microsoft.com/office/powerpoint/2010/main" val="25515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14</a:t>
            </a:fld>
            <a:endParaRPr lang="fr-FR">
              <a:solidFill>
                <a:prstClr val="black"/>
              </a:solidFill>
            </a:endParaRPr>
          </a:p>
        </p:txBody>
      </p:sp>
    </p:spTree>
    <p:extLst>
      <p:ext uri="{BB962C8B-B14F-4D97-AF65-F5344CB8AC3E}">
        <p14:creationId xmlns:p14="http://schemas.microsoft.com/office/powerpoint/2010/main" val="3490998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15</a:t>
            </a:fld>
            <a:endParaRPr lang="fr-FR">
              <a:solidFill>
                <a:prstClr val="black"/>
              </a:solidFill>
            </a:endParaRPr>
          </a:p>
        </p:txBody>
      </p:sp>
    </p:spTree>
    <p:extLst>
      <p:ext uri="{BB962C8B-B14F-4D97-AF65-F5344CB8AC3E}">
        <p14:creationId xmlns:p14="http://schemas.microsoft.com/office/powerpoint/2010/main" val="899029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1001482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17</a:t>
            </a:fld>
            <a:endParaRPr lang="fr-FR">
              <a:solidFill>
                <a:prstClr val="black"/>
              </a:solidFill>
            </a:endParaRPr>
          </a:p>
        </p:txBody>
      </p:sp>
    </p:spTree>
    <p:extLst>
      <p:ext uri="{BB962C8B-B14F-4D97-AF65-F5344CB8AC3E}">
        <p14:creationId xmlns:p14="http://schemas.microsoft.com/office/powerpoint/2010/main" val="844453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18</a:t>
            </a:fld>
            <a:endParaRPr lang="fr-FR">
              <a:solidFill>
                <a:prstClr val="black"/>
              </a:solidFill>
            </a:endParaRPr>
          </a:p>
        </p:txBody>
      </p:sp>
    </p:spTree>
    <p:extLst>
      <p:ext uri="{BB962C8B-B14F-4D97-AF65-F5344CB8AC3E}">
        <p14:creationId xmlns:p14="http://schemas.microsoft.com/office/powerpoint/2010/main" val="3006287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19</a:t>
            </a:fld>
            <a:endParaRPr lang="fr-FR">
              <a:solidFill>
                <a:prstClr val="black"/>
              </a:solidFill>
            </a:endParaRPr>
          </a:p>
        </p:txBody>
      </p:sp>
    </p:spTree>
    <p:extLst>
      <p:ext uri="{BB962C8B-B14F-4D97-AF65-F5344CB8AC3E}">
        <p14:creationId xmlns:p14="http://schemas.microsoft.com/office/powerpoint/2010/main" val="3786397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val="2963401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21</a:t>
            </a:fld>
            <a:endParaRPr lang="fr-FR">
              <a:solidFill>
                <a:prstClr val="black"/>
              </a:solidFill>
            </a:endParaRPr>
          </a:p>
        </p:txBody>
      </p:sp>
    </p:spTree>
    <p:extLst>
      <p:ext uri="{BB962C8B-B14F-4D97-AF65-F5344CB8AC3E}">
        <p14:creationId xmlns:p14="http://schemas.microsoft.com/office/powerpoint/2010/main" val="857421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22</a:t>
            </a:fld>
            <a:endParaRPr lang="fr-FR">
              <a:solidFill>
                <a:prstClr val="black"/>
              </a:solidFill>
            </a:endParaRPr>
          </a:p>
        </p:txBody>
      </p:sp>
    </p:spTree>
    <p:extLst>
      <p:ext uri="{BB962C8B-B14F-4D97-AF65-F5344CB8AC3E}">
        <p14:creationId xmlns:p14="http://schemas.microsoft.com/office/powerpoint/2010/main" val="17790325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23</a:t>
            </a:fld>
            <a:endParaRPr lang="fr-FR">
              <a:solidFill>
                <a:prstClr val="black"/>
              </a:solidFill>
            </a:endParaRPr>
          </a:p>
        </p:txBody>
      </p:sp>
    </p:spTree>
    <p:extLst>
      <p:ext uri="{BB962C8B-B14F-4D97-AF65-F5344CB8AC3E}">
        <p14:creationId xmlns:p14="http://schemas.microsoft.com/office/powerpoint/2010/main" val="33143393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24</a:t>
            </a:fld>
            <a:endParaRPr lang="fr-FR"/>
          </a:p>
        </p:txBody>
      </p:sp>
    </p:spTree>
    <p:extLst>
      <p:ext uri="{BB962C8B-B14F-4D97-AF65-F5344CB8AC3E}">
        <p14:creationId xmlns:p14="http://schemas.microsoft.com/office/powerpoint/2010/main" val="3121234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25</a:t>
            </a:fld>
            <a:endParaRPr lang="fr-FR">
              <a:solidFill>
                <a:prstClr val="black"/>
              </a:solidFill>
            </a:endParaRPr>
          </a:p>
        </p:txBody>
      </p:sp>
    </p:spTree>
    <p:extLst>
      <p:ext uri="{BB962C8B-B14F-4D97-AF65-F5344CB8AC3E}">
        <p14:creationId xmlns:p14="http://schemas.microsoft.com/office/powerpoint/2010/main" val="39613691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26</a:t>
            </a:fld>
            <a:endParaRPr lang="fr-FR">
              <a:solidFill>
                <a:prstClr val="black"/>
              </a:solidFill>
            </a:endParaRPr>
          </a:p>
        </p:txBody>
      </p:sp>
    </p:spTree>
    <p:extLst>
      <p:ext uri="{BB962C8B-B14F-4D97-AF65-F5344CB8AC3E}">
        <p14:creationId xmlns:p14="http://schemas.microsoft.com/office/powerpoint/2010/main" val="2926930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27</a:t>
            </a:fld>
            <a:endParaRPr lang="fr-FR">
              <a:solidFill>
                <a:prstClr val="black"/>
              </a:solidFill>
            </a:endParaRPr>
          </a:p>
        </p:txBody>
      </p:sp>
    </p:spTree>
    <p:extLst>
      <p:ext uri="{BB962C8B-B14F-4D97-AF65-F5344CB8AC3E}">
        <p14:creationId xmlns:p14="http://schemas.microsoft.com/office/powerpoint/2010/main" val="2549832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28</a:t>
            </a:fld>
            <a:endParaRPr lang="fr-FR">
              <a:solidFill>
                <a:prstClr val="black"/>
              </a:solidFill>
            </a:endParaRPr>
          </a:p>
        </p:txBody>
      </p:sp>
    </p:spTree>
    <p:extLst>
      <p:ext uri="{BB962C8B-B14F-4D97-AF65-F5344CB8AC3E}">
        <p14:creationId xmlns:p14="http://schemas.microsoft.com/office/powerpoint/2010/main" val="4278385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29</a:t>
            </a:fld>
            <a:endParaRPr lang="fr-FR">
              <a:solidFill>
                <a:prstClr val="black"/>
              </a:solidFill>
            </a:endParaRPr>
          </a:p>
        </p:txBody>
      </p:sp>
    </p:spTree>
    <p:extLst>
      <p:ext uri="{BB962C8B-B14F-4D97-AF65-F5344CB8AC3E}">
        <p14:creationId xmlns:p14="http://schemas.microsoft.com/office/powerpoint/2010/main" val="8397695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30</a:t>
            </a:fld>
            <a:endParaRPr lang="fr-FR">
              <a:solidFill>
                <a:prstClr val="black"/>
              </a:solidFill>
            </a:endParaRPr>
          </a:p>
        </p:txBody>
      </p:sp>
    </p:spTree>
    <p:extLst>
      <p:ext uri="{BB962C8B-B14F-4D97-AF65-F5344CB8AC3E}">
        <p14:creationId xmlns:p14="http://schemas.microsoft.com/office/powerpoint/2010/main" val="829210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31</a:t>
            </a:fld>
            <a:endParaRPr lang="fr-FR">
              <a:solidFill>
                <a:prstClr val="black"/>
              </a:solidFill>
            </a:endParaRPr>
          </a:p>
        </p:txBody>
      </p:sp>
    </p:spTree>
    <p:extLst>
      <p:ext uri="{BB962C8B-B14F-4D97-AF65-F5344CB8AC3E}">
        <p14:creationId xmlns:p14="http://schemas.microsoft.com/office/powerpoint/2010/main" val="931497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32</a:t>
            </a:fld>
            <a:endParaRPr lang="fr-FR">
              <a:solidFill>
                <a:prstClr val="black"/>
              </a:solidFill>
            </a:endParaRPr>
          </a:p>
        </p:txBody>
      </p:sp>
    </p:spTree>
    <p:extLst>
      <p:ext uri="{BB962C8B-B14F-4D97-AF65-F5344CB8AC3E}">
        <p14:creationId xmlns:p14="http://schemas.microsoft.com/office/powerpoint/2010/main" val="1027799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33</a:t>
            </a:fld>
            <a:endParaRPr lang="fr-FR">
              <a:solidFill>
                <a:prstClr val="black"/>
              </a:solidFill>
            </a:endParaRPr>
          </a:p>
        </p:txBody>
      </p:sp>
    </p:spTree>
    <p:extLst>
      <p:ext uri="{BB962C8B-B14F-4D97-AF65-F5344CB8AC3E}">
        <p14:creationId xmlns:p14="http://schemas.microsoft.com/office/powerpoint/2010/main" val="1502059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34</a:t>
            </a:fld>
            <a:endParaRPr lang="fr-FR">
              <a:solidFill>
                <a:prstClr val="black"/>
              </a:solidFill>
            </a:endParaRPr>
          </a:p>
        </p:txBody>
      </p:sp>
    </p:spTree>
    <p:extLst>
      <p:ext uri="{BB962C8B-B14F-4D97-AF65-F5344CB8AC3E}">
        <p14:creationId xmlns:p14="http://schemas.microsoft.com/office/powerpoint/2010/main" val="22070102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35</a:t>
            </a:fld>
            <a:endParaRPr lang="fr-FR">
              <a:solidFill>
                <a:prstClr val="black"/>
              </a:solidFill>
            </a:endParaRPr>
          </a:p>
        </p:txBody>
      </p:sp>
    </p:spTree>
    <p:extLst>
      <p:ext uri="{BB962C8B-B14F-4D97-AF65-F5344CB8AC3E}">
        <p14:creationId xmlns:p14="http://schemas.microsoft.com/office/powerpoint/2010/main" val="4055831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36</a:t>
            </a:fld>
            <a:endParaRPr lang="fr-FR">
              <a:solidFill>
                <a:prstClr val="black"/>
              </a:solidFill>
            </a:endParaRPr>
          </a:p>
        </p:txBody>
      </p:sp>
    </p:spTree>
    <p:extLst>
      <p:ext uri="{BB962C8B-B14F-4D97-AF65-F5344CB8AC3E}">
        <p14:creationId xmlns:p14="http://schemas.microsoft.com/office/powerpoint/2010/main" val="16618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37</a:t>
            </a:fld>
            <a:endParaRPr lang="fr-FR">
              <a:solidFill>
                <a:prstClr val="black"/>
              </a:solidFill>
            </a:endParaRPr>
          </a:p>
        </p:txBody>
      </p:sp>
    </p:spTree>
    <p:extLst>
      <p:ext uri="{BB962C8B-B14F-4D97-AF65-F5344CB8AC3E}">
        <p14:creationId xmlns:p14="http://schemas.microsoft.com/office/powerpoint/2010/main" val="794976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38</a:t>
            </a:fld>
            <a:endParaRPr lang="fr-FR">
              <a:solidFill>
                <a:prstClr val="black"/>
              </a:solidFill>
            </a:endParaRPr>
          </a:p>
        </p:txBody>
      </p:sp>
    </p:spTree>
    <p:extLst>
      <p:ext uri="{BB962C8B-B14F-4D97-AF65-F5344CB8AC3E}">
        <p14:creationId xmlns:p14="http://schemas.microsoft.com/office/powerpoint/2010/main" val="24025657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39</a:t>
            </a:fld>
            <a:endParaRPr lang="fr-FR">
              <a:solidFill>
                <a:prstClr val="black"/>
              </a:solidFill>
            </a:endParaRPr>
          </a:p>
        </p:txBody>
      </p:sp>
    </p:spTree>
    <p:extLst>
      <p:ext uri="{BB962C8B-B14F-4D97-AF65-F5344CB8AC3E}">
        <p14:creationId xmlns:p14="http://schemas.microsoft.com/office/powerpoint/2010/main" val="25589815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40</a:t>
            </a:fld>
            <a:endParaRPr lang="fr-FR">
              <a:solidFill>
                <a:prstClr val="black"/>
              </a:solidFill>
            </a:endParaRPr>
          </a:p>
        </p:txBody>
      </p:sp>
    </p:spTree>
    <p:extLst>
      <p:ext uri="{BB962C8B-B14F-4D97-AF65-F5344CB8AC3E}">
        <p14:creationId xmlns:p14="http://schemas.microsoft.com/office/powerpoint/2010/main" val="11141441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41</a:t>
            </a:fld>
            <a:endParaRPr lang="fr-FR">
              <a:solidFill>
                <a:prstClr val="black"/>
              </a:solidFill>
            </a:endParaRPr>
          </a:p>
        </p:txBody>
      </p:sp>
    </p:spTree>
    <p:extLst>
      <p:ext uri="{BB962C8B-B14F-4D97-AF65-F5344CB8AC3E}">
        <p14:creationId xmlns:p14="http://schemas.microsoft.com/office/powerpoint/2010/main" val="4921291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42</a:t>
            </a:fld>
            <a:endParaRPr lang="fr-FR">
              <a:solidFill>
                <a:prstClr val="black"/>
              </a:solidFill>
            </a:endParaRPr>
          </a:p>
        </p:txBody>
      </p:sp>
    </p:spTree>
    <p:extLst>
      <p:ext uri="{BB962C8B-B14F-4D97-AF65-F5344CB8AC3E}">
        <p14:creationId xmlns:p14="http://schemas.microsoft.com/office/powerpoint/2010/main" val="31827093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43</a:t>
            </a:fld>
            <a:endParaRPr lang="fr-FR">
              <a:solidFill>
                <a:prstClr val="black"/>
              </a:solidFill>
            </a:endParaRPr>
          </a:p>
        </p:txBody>
      </p:sp>
    </p:spTree>
    <p:extLst>
      <p:ext uri="{BB962C8B-B14F-4D97-AF65-F5344CB8AC3E}">
        <p14:creationId xmlns:p14="http://schemas.microsoft.com/office/powerpoint/2010/main" val="33739021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44</a:t>
            </a:fld>
            <a:endParaRPr lang="fr-FR">
              <a:solidFill>
                <a:prstClr val="black"/>
              </a:solidFill>
            </a:endParaRPr>
          </a:p>
        </p:txBody>
      </p:sp>
    </p:spTree>
    <p:extLst>
      <p:ext uri="{BB962C8B-B14F-4D97-AF65-F5344CB8AC3E}">
        <p14:creationId xmlns:p14="http://schemas.microsoft.com/office/powerpoint/2010/main" val="25768914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45</a:t>
            </a:fld>
            <a:endParaRPr lang="fr-FR">
              <a:solidFill>
                <a:prstClr val="black"/>
              </a:solidFill>
            </a:endParaRPr>
          </a:p>
        </p:txBody>
      </p:sp>
    </p:spTree>
    <p:extLst>
      <p:ext uri="{BB962C8B-B14F-4D97-AF65-F5344CB8AC3E}">
        <p14:creationId xmlns:p14="http://schemas.microsoft.com/office/powerpoint/2010/main" val="32050425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46</a:t>
            </a:fld>
            <a:endParaRPr lang="fr-FR">
              <a:solidFill>
                <a:prstClr val="black"/>
              </a:solidFill>
            </a:endParaRPr>
          </a:p>
        </p:txBody>
      </p:sp>
    </p:spTree>
    <p:extLst>
      <p:ext uri="{BB962C8B-B14F-4D97-AF65-F5344CB8AC3E}">
        <p14:creationId xmlns:p14="http://schemas.microsoft.com/office/powerpoint/2010/main" val="21444158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47</a:t>
            </a:fld>
            <a:endParaRPr lang="fr-FR"/>
          </a:p>
        </p:txBody>
      </p:sp>
    </p:spTree>
    <p:extLst>
      <p:ext uri="{BB962C8B-B14F-4D97-AF65-F5344CB8AC3E}">
        <p14:creationId xmlns:p14="http://schemas.microsoft.com/office/powerpoint/2010/main" val="4587928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48</a:t>
            </a:fld>
            <a:endParaRPr lang="fr-FR">
              <a:solidFill>
                <a:prstClr val="black"/>
              </a:solidFill>
            </a:endParaRPr>
          </a:p>
        </p:txBody>
      </p:sp>
    </p:spTree>
    <p:extLst>
      <p:ext uri="{BB962C8B-B14F-4D97-AF65-F5344CB8AC3E}">
        <p14:creationId xmlns:p14="http://schemas.microsoft.com/office/powerpoint/2010/main" val="24936921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49</a:t>
            </a:fld>
            <a:endParaRPr lang="fr-FR">
              <a:solidFill>
                <a:prstClr val="black"/>
              </a:solidFill>
            </a:endParaRPr>
          </a:p>
        </p:txBody>
      </p:sp>
    </p:spTree>
    <p:extLst>
      <p:ext uri="{BB962C8B-B14F-4D97-AF65-F5344CB8AC3E}">
        <p14:creationId xmlns:p14="http://schemas.microsoft.com/office/powerpoint/2010/main" val="1287673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50</a:t>
            </a:fld>
            <a:endParaRPr lang="fr-FR">
              <a:solidFill>
                <a:prstClr val="black"/>
              </a:solidFill>
            </a:endParaRPr>
          </a:p>
        </p:txBody>
      </p:sp>
    </p:spTree>
    <p:extLst>
      <p:ext uri="{BB962C8B-B14F-4D97-AF65-F5344CB8AC3E}">
        <p14:creationId xmlns:p14="http://schemas.microsoft.com/office/powerpoint/2010/main" val="3524103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51</a:t>
            </a:fld>
            <a:endParaRPr lang="fr-FR">
              <a:solidFill>
                <a:prstClr val="black"/>
              </a:solidFill>
            </a:endParaRPr>
          </a:p>
        </p:txBody>
      </p:sp>
    </p:spTree>
    <p:extLst>
      <p:ext uri="{BB962C8B-B14F-4D97-AF65-F5344CB8AC3E}">
        <p14:creationId xmlns:p14="http://schemas.microsoft.com/office/powerpoint/2010/main" val="35416102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52</a:t>
            </a:fld>
            <a:endParaRPr lang="fr-FR">
              <a:solidFill>
                <a:prstClr val="black"/>
              </a:solidFill>
            </a:endParaRPr>
          </a:p>
        </p:txBody>
      </p:sp>
    </p:spTree>
    <p:extLst>
      <p:ext uri="{BB962C8B-B14F-4D97-AF65-F5344CB8AC3E}">
        <p14:creationId xmlns:p14="http://schemas.microsoft.com/office/powerpoint/2010/main" val="16249281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53</a:t>
            </a:fld>
            <a:endParaRPr lang="fr-FR">
              <a:solidFill>
                <a:prstClr val="black"/>
              </a:solidFill>
            </a:endParaRPr>
          </a:p>
        </p:txBody>
      </p:sp>
    </p:spTree>
    <p:extLst>
      <p:ext uri="{BB962C8B-B14F-4D97-AF65-F5344CB8AC3E}">
        <p14:creationId xmlns:p14="http://schemas.microsoft.com/office/powerpoint/2010/main" val="42043857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54</a:t>
            </a:fld>
            <a:endParaRPr lang="fr-FR">
              <a:solidFill>
                <a:prstClr val="black"/>
              </a:solidFill>
            </a:endParaRPr>
          </a:p>
        </p:txBody>
      </p:sp>
    </p:spTree>
    <p:extLst>
      <p:ext uri="{BB962C8B-B14F-4D97-AF65-F5344CB8AC3E}">
        <p14:creationId xmlns:p14="http://schemas.microsoft.com/office/powerpoint/2010/main" val="24993445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55</a:t>
            </a:fld>
            <a:endParaRPr lang="fr-FR">
              <a:solidFill>
                <a:prstClr val="black"/>
              </a:solidFill>
            </a:endParaRPr>
          </a:p>
        </p:txBody>
      </p:sp>
    </p:spTree>
    <p:extLst>
      <p:ext uri="{BB962C8B-B14F-4D97-AF65-F5344CB8AC3E}">
        <p14:creationId xmlns:p14="http://schemas.microsoft.com/office/powerpoint/2010/main" val="32392082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56</a:t>
            </a:fld>
            <a:endParaRPr lang="fr-FR">
              <a:solidFill>
                <a:prstClr val="black"/>
              </a:solidFill>
            </a:endParaRPr>
          </a:p>
        </p:txBody>
      </p:sp>
    </p:spTree>
    <p:extLst>
      <p:ext uri="{BB962C8B-B14F-4D97-AF65-F5344CB8AC3E}">
        <p14:creationId xmlns:p14="http://schemas.microsoft.com/office/powerpoint/2010/main" val="11308830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57</a:t>
            </a:fld>
            <a:endParaRPr lang="fr-FR">
              <a:solidFill>
                <a:prstClr val="black"/>
              </a:solidFill>
            </a:endParaRPr>
          </a:p>
        </p:txBody>
      </p:sp>
    </p:spTree>
    <p:extLst>
      <p:ext uri="{BB962C8B-B14F-4D97-AF65-F5344CB8AC3E}">
        <p14:creationId xmlns:p14="http://schemas.microsoft.com/office/powerpoint/2010/main" val="36336023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58</a:t>
            </a:fld>
            <a:endParaRPr lang="fr-FR">
              <a:solidFill>
                <a:prstClr val="black"/>
              </a:solidFill>
            </a:endParaRPr>
          </a:p>
        </p:txBody>
      </p:sp>
    </p:spTree>
    <p:extLst>
      <p:ext uri="{BB962C8B-B14F-4D97-AF65-F5344CB8AC3E}">
        <p14:creationId xmlns:p14="http://schemas.microsoft.com/office/powerpoint/2010/main" val="18891069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59</a:t>
            </a:fld>
            <a:endParaRPr lang="fr-FR">
              <a:solidFill>
                <a:prstClr val="black"/>
              </a:solidFill>
            </a:endParaRPr>
          </a:p>
        </p:txBody>
      </p:sp>
    </p:spTree>
    <p:extLst>
      <p:ext uri="{BB962C8B-B14F-4D97-AF65-F5344CB8AC3E}">
        <p14:creationId xmlns:p14="http://schemas.microsoft.com/office/powerpoint/2010/main" val="51318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60</a:t>
            </a:fld>
            <a:endParaRPr lang="fr-FR">
              <a:solidFill>
                <a:prstClr val="black"/>
              </a:solidFill>
            </a:endParaRPr>
          </a:p>
        </p:txBody>
      </p:sp>
    </p:spTree>
    <p:extLst>
      <p:ext uri="{BB962C8B-B14F-4D97-AF65-F5344CB8AC3E}">
        <p14:creationId xmlns:p14="http://schemas.microsoft.com/office/powerpoint/2010/main" val="10538864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61</a:t>
            </a:fld>
            <a:endParaRPr lang="fr-FR">
              <a:solidFill>
                <a:prstClr val="black"/>
              </a:solidFill>
            </a:endParaRPr>
          </a:p>
        </p:txBody>
      </p:sp>
    </p:spTree>
    <p:extLst>
      <p:ext uri="{BB962C8B-B14F-4D97-AF65-F5344CB8AC3E}">
        <p14:creationId xmlns:p14="http://schemas.microsoft.com/office/powerpoint/2010/main" val="7131561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62</a:t>
            </a:fld>
            <a:endParaRPr lang="fr-FR">
              <a:solidFill>
                <a:prstClr val="black"/>
              </a:solidFill>
            </a:endParaRPr>
          </a:p>
        </p:txBody>
      </p:sp>
    </p:spTree>
    <p:extLst>
      <p:ext uri="{BB962C8B-B14F-4D97-AF65-F5344CB8AC3E}">
        <p14:creationId xmlns:p14="http://schemas.microsoft.com/office/powerpoint/2010/main" val="28170110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63</a:t>
            </a:fld>
            <a:endParaRPr lang="fr-FR">
              <a:solidFill>
                <a:prstClr val="black"/>
              </a:solidFill>
            </a:endParaRPr>
          </a:p>
        </p:txBody>
      </p:sp>
    </p:spTree>
    <p:extLst>
      <p:ext uri="{BB962C8B-B14F-4D97-AF65-F5344CB8AC3E}">
        <p14:creationId xmlns:p14="http://schemas.microsoft.com/office/powerpoint/2010/main" val="16826198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64</a:t>
            </a:fld>
            <a:endParaRPr lang="fr-FR">
              <a:solidFill>
                <a:prstClr val="black"/>
              </a:solidFill>
            </a:endParaRPr>
          </a:p>
        </p:txBody>
      </p:sp>
    </p:spTree>
    <p:extLst>
      <p:ext uri="{BB962C8B-B14F-4D97-AF65-F5344CB8AC3E}">
        <p14:creationId xmlns:p14="http://schemas.microsoft.com/office/powerpoint/2010/main" val="14540573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65</a:t>
            </a:fld>
            <a:endParaRPr lang="fr-FR">
              <a:solidFill>
                <a:prstClr val="black"/>
              </a:solidFill>
            </a:endParaRPr>
          </a:p>
        </p:txBody>
      </p:sp>
    </p:spTree>
    <p:extLst>
      <p:ext uri="{BB962C8B-B14F-4D97-AF65-F5344CB8AC3E}">
        <p14:creationId xmlns:p14="http://schemas.microsoft.com/office/powerpoint/2010/main" val="18505883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66</a:t>
            </a:fld>
            <a:endParaRPr lang="fr-FR">
              <a:solidFill>
                <a:prstClr val="black"/>
              </a:solidFill>
            </a:endParaRPr>
          </a:p>
        </p:txBody>
      </p:sp>
    </p:spTree>
    <p:extLst>
      <p:ext uri="{BB962C8B-B14F-4D97-AF65-F5344CB8AC3E}">
        <p14:creationId xmlns:p14="http://schemas.microsoft.com/office/powerpoint/2010/main" val="32942858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67</a:t>
            </a:fld>
            <a:endParaRPr lang="fr-FR">
              <a:solidFill>
                <a:prstClr val="black"/>
              </a:solidFill>
            </a:endParaRPr>
          </a:p>
        </p:txBody>
      </p:sp>
    </p:spTree>
    <p:extLst>
      <p:ext uri="{BB962C8B-B14F-4D97-AF65-F5344CB8AC3E}">
        <p14:creationId xmlns:p14="http://schemas.microsoft.com/office/powerpoint/2010/main" val="9912610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68</a:t>
            </a:fld>
            <a:endParaRPr lang="fr-FR">
              <a:solidFill>
                <a:prstClr val="black"/>
              </a:solidFill>
            </a:endParaRPr>
          </a:p>
        </p:txBody>
      </p:sp>
    </p:spTree>
    <p:extLst>
      <p:ext uri="{BB962C8B-B14F-4D97-AF65-F5344CB8AC3E}">
        <p14:creationId xmlns:p14="http://schemas.microsoft.com/office/powerpoint/2010/main" val="4792531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69</a:t>
            </a:fld>
            <a:endParaRPr lang="fr-FR">
              <a:solidFill>
                <a:prstClr val="black"/>
              </a:solidFill>
            </a:endParaRPr>
          </a:p>
        </p:txBody>
      </p:sp>
    </p:spTree>
    <p:extLst>
      <p:ext uri="{BB962C8B-B14F-4D97-AF65-F5344CB8AC3E}">
        <p14:creationId xmlns:p14="http://schemas.microsoft.com/office/powerpoint/2010/main" val="32346715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70</a:t>
            </a:fld>
            <a:endParaRPr lang="fr-FR">
              <a:solidFill>
                <a:prstClr val="black"/>
              </a:solidFill>
            </a:endParaRPr>
          </a:p>
        </p:txBody>
      </p:sp>
    </p:spTree>
    <p:extLst>
      <p:ext uri="{BB962C8B-B14F-4D97-AF65-F5344CB8AC3E}">
        <p14:creationId xmlns:p14="http://schemas.microsoft.com/office/powerpoint/2010/main" val="15693281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71</a:t>
            </a:fld>
            <a:endParaRPr lang="fr-FR">
              <a:solidFill>
                <a:prstClr val="black"/>
              </a:solidFill>
            </a:endParaRPr>
          </a:p>
        </p:txBody>
      </p:sp>
    </p:spTree>
    <p:extLst>
      <p:ext uri="{BB962C8B-B14F-4D97-AF65-F5344CB8AC3E}">
        <p14:creationId xmlns:p14="http://schemas.microsoft.com/office/powerpoint/2010/main" val="4968496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72</a:t>
            </a:fld>
            <a:endParaRPr lang="fr-FR">
              <a:solidFill>
                <a:prstClr val="black"/>
              </a:solidFill>
            </a:endParaRPr>
          </a:p>
        </p:txBody>
      </p:sp>
    </p:spTree>
    <p:extLst>
      <p:ext uri="{BB962C8B-B14F-4D97-AF65-F5344CB8AC3E}">
        <p14:creationId xmlns:p14="http://schemas.microsoft.com/office/powerpoint/2010/main" val="21798706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73</a:t>
            </a:fld>
            <a:endParaRPr lang="fr-FR">
              <a:solidFill>
                <a:prstClr val="black"/>
              </a:solidFill>
            </a:endParaRPr>
          </a:p>
        </p:txBody>
      </p:sp>
    </p:spTree>
    <p:extLst>
      <p:ext uri="{BB962C8B-B14F-4D97-AF65-F5344CB8AC3E}">
        <p14:creationId xmlns:p14="http://schemas.microsoft.com/office/powerpoint/2010/main" val="37098175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74</a:t>
            </a:fld>
            <a:endParaRPr lang="fr-FR">
              <a:solidFill>
                <a:prstClr val="black"/>
              </a:solidFill>
            </a:endParaRPr>
          </a:p>
        </p:txBody>
      </p:sp>
    </p:spTree>
    <p:extLst>
      <p:ext uri="{BB962C8B-B14F-4D97-AF65-F5344CB8AC3E}">
        <p14:creationId xmlns:p14="http://schemas.microsoft.com/office/powerpoint/2010/main" val="17041470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75</a:t>
            </a:fld>
            <a:endParaRPr lang="fr-FR">
              <a:solidFill>
                <a:prstClr val="black"/>
              </a:solidFill>
            </a:endParaRPr>
          </a:p>
        </p:txBody>
      </p:sp>
    </p:spTree>
    <p:extLst>
      <p:ext uri="{BB962C8B-B14F-4D97-AF65-F5344CB8AC3E}">
        <p14:creationId xmlns:p14="http://schemas.microsoft.com/office/powerpoint/2010/main" val="4241294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76</a:t>
            </a:fld>
            <a:endParaRPr lang="fr-FR">
              <a:solidFill>
                <a:prstClr val="black"/>
              </a:solidFill>
            </a:endParaRPr>
          </a:p>
        </p:txBody>
      </p:sp>
    </p:spTree>
    <p:extLst>
      <p:ext uri="{BB962C8B-B14F-4D97-AF65-F5344CB8AC3E}">
        <p14:creationId xmlns:p14="http://schemas.microsoft.com/office/powerpoint/2010/main" val="21048983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77</a:t>
            </a:fld>
            <a:endParaRPr lang="fr-FR">
              <a:solidFill>
                <a:prstClr val="black"/>
              </a:solidFill>
            </a:endParaRPr>
          </a:p>
        </p:txBody>
      </p:sp>
    </p:spTree>
    <p:extLst>
      <p:ext uri="{BB962C8B-B14F-4D97-AF65-F5344CB8AC3E}">
        <p14:creationId xmlns:p14="http://schemas.microsoft.com/office/powerpoint/2010/main" val="33194593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78</a:t>
            </a:fld>
            <a:endParaRPr lang="fr-FR">
              <a:solidFill>
                <a:prstClr val="black"/>
              </a:solidFill>
            </a:endParaRPr>
          </a:p>
        </p:txBody>
      </p:sp>
    </p:spTree>
    <p:extLst>
      <p:ext uri="{BB962C8B-B14F-4D97-AF65-F5344CB8AC3E}">
        <p14:creationId xmlns:p14="http://schemas.microsoft.com/office/powerpoint/2010/main" val="24494850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79</a:t>
            </a:fld>
            <a:endParaRPr lang="fr-FR">
              <a:solidFill>
                <a:prstClr val="black"/>
              </a:solidFill>
            </a:endParaRPr>
          </a:p>
        </p:txBody>
      </p:sp>
    </p:spTree>
    <p:extLst>
      <p:ext uri="{BB962C8B-B14F-4D97-AF65-F5344CB8AC3E}">
        <p14:creationId xmlns:p14="http://schemas.microsoft.com/office/powerpoint/2010/main" val="4993675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80</a:t>
            </a:fld>
            <a:endParaRPr lang="fr-FR">
              <a:solidFill>
                <a:prstClr val="black"/>
              </a:solidFill>
            </a:endParaRPr>
          </a:p>
        </p:txBody>
      </p:sp>
    </p:spTree>
    <p:extLst>
      <p:ext uri="{BB962C8B-B14F-4D97-AF65-F5344CB8AC3E}">
        <p14:creationId xmlns:p14="http://schemas.microsoft.com/office/powerpoint/2010/main" val="21169048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81</a:t>
            </a:fld>
            <a:endParaRPr lang="fr-FR">
              <a:solidFill>
                <a:prstClr val="black"/>
              </a:solidFill>
            </a:endParaRPr>
          </a:p>
        </p:txBody>
      </p:sp>
    </p:spTree>
    <p:extLst>
      <p:ext uri="{BB962C8B-B14F-4D97-AF65-F5344CB8AC3E}">
        <p14:creationId xmlns:p14="http://schemas.microsoft.com/office/powerpoint/2010/main" val="36372404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82</a:t>
            </a:fld>
            <a:endParaRPr lang="fr-FR">
              <a:solidFill>
                <a:prstClr val="black"/>
              </a:solidFill>
            </a:endParaRPr>
          </a:p>
        </p:txBody>
      </p:sp>
    </p:spTree>
    <p:extLst>
      <p:ext uri="{BB962C8B-B14F-4D97-AF65-F5344CB8AC3E}">
        <p14:creationId xmlns:p14="http://schemas.microsoft.com/office/powerpoint/2010/main" val="16788425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83</a:t>
            </a:fld>
            <a:endParaRPr lang="fr-FR"/>
          </a:p>
        </p:txBody>
      </p:sp>
    </p:spTree>
    <p:extLst>
      <p:ext uri="{BB962C8B-B14F-4D97-AF65-F5344CB8AC3E}">
        <p14:creationId xmlns:p14="http://schemas.microsoft.com/office/powerpoint/2010/main" val="1308890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66183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060225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96607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12D6B452-E86F-466B-9EFF-133C6E174501}" type="datetimeFigureOut">
              <a:rPr lang="el-GR" smtClean="0"/>
              <a:t>12/3/2026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165678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12D6B452-E86F-466B-9EFF-133C6E174501}" type="datetimeFigureOut">
              <a:rPr lang="el-GR" smtClean="0"/>
              <a:t>12/3/2026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396487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12D6B452-E86F-466B-9EFF-133C6E174501}" type="datetimeFigureOut">
              <a:rPr lang="el-GR" smtClean="0"/>
              <a:t>12/3/2026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250469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D6B452-E86F-466B-9EFF-133C6E174501}" type="datetimeFigureOut">
              <a:rPr lang="el-GR" smtClean="0"/>
              <a:t>12/3/2026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527219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6B452-E86F-466B-9EFF-133C6E174501}" type="datetimeFigureOut">
              <a:rPr lang="el-GR" smtClean="0"/>
              <a:t>12/3/2026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1937194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6B452-E86F-466B-9EFF-133C6E174501}" type="datetimeFigureOut">
              <a:rPr lang="el-GR" smtClean="0"/>
              <a:t>12/3/2026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78964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950313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053850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6"/>
            <a:ext cx="103632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CBF470DA-17A7-4C7D-9988-E873A3FFEEDF}" type="datetimeFigureOut">
              <a:rPr lang="el-GR">
                <a:solidFill>
                  <a:prstClr val="black">
                    <a:tint val="75000"/>
                  </a:prstClr>
                </a:solidFill>
              </a:rPr>
              <a:pPr>
                <a:defRPr/>
              </a:pPr>
              <a:t>12/3/2026</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pPr>
              <a:defRPr/>
            </a:pPr>
            <a:fld id="{BC7A60E5-0835-4E1F-8012-36FC64762A87}"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3026048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5EEA2584-5CA7-4E60-97DB-1919AD0BF8CB}" type="datetimeFigureOut">
              <a:rPr lang="el-GR">
                <a:solidFill>
                  <a:prstClr val="black">
                    <a:tint val="75000"/>
                  </a:prstClr>
                </a:solidFill>
              </a:rPr>
              <a:pPr>
                <a:defRPr/>
              </a:pPr>
              <a:t>12/3/2026</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pPr>
              <a:defRPr/>
            </a:pPr>
            <a:fld id="{2E2AF032-1BD2-409A-B910-745BE37AA0BF}"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3280939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5E1C1A6-4C4F-49A7-AAD1-480DF4089FF2}" type="datetimeFigureOut">
              <a:rPr lang="el-GR">
                <a:solidFill>
                  <a:prstClr val="black">
                    <a:tint val="75000"/>
                  </a:prstClr>
                </a:solidFill>
              </a:rPr>
              <a:pPr>
                <a:defRPr/>
              </a:pPr>
              <a:t>12/3/2026</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pPr>
              <a:defRPr/>
            </a:pPr>
            <a:fld id="{ED4B802B-6734-4284-90F2-75EA1D382D9F}"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27078136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F295FF0D-2FC0-42B0-8730-8AC84C021EC3}" type="datetimeFigureOut">
              <a:rPr lang="el-GR">
                <a:solidFill>
                  <a:prstClr val="black">
                    <a:tint val="75000"/>
                  </a:prstClr>
                </a:solidFill>
              </a:rPr>
              <a:pPr>
                <a:defRPr/>
              </a:pPr>
              <a:t>12/3/2026</a:t>
            </a:fld>
            <a:endParaRPr lang="el-GR">
              <a:solidFill>
                <a:prstClr val="black">
                  <a:tint val="75000"/>
                </a:prstClr>
              </a:solidFill>
            </a:endParaRPr>
          </a:p>
        </p:txBody>
      </p:sp>
      <p:sp>
        <p:nvSpPr>
          <p:cNvPr id="6"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7" name="5 - Θέση αριθμού διαφάνειας"/>
          <p:cNvSpPr>
            <a:spLocks noGrp="1"/>
          </p:cNvSpPr>
          <p:nvPr>
            <p:ph type="sldNum" sz="quarter" idx="12"/>
          </p:nvPr>
        </p:nvSpPr>
        <p:spPr/>
        <p:txBody>
          <a:bodyPr/>
          <a:lstStyle>
            <a:lvl1pPr>
              <a:defRPr/>
            </a:lvl1pPr>
          </a:lstStyle>
          <a:p>
            <a:pPr>
              <a:defRPr/>
            </a:pPr>
            <a:fld id="{C70A451F-6906-4ECB-AD2D-9E8FAA78DD9B}"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2606435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067E5128-1613-4B4F-BA74-6CE254464150}" type="datetimeFigureOut">
              <a:rPr lang="el-GR">
                <a:solidFill>
                  <a:prstClr val="black">
                    <a:tint val="75000"/>
                  </a:prstClr>
                </a:solidFill>
              </a:rPr>
              <a:pPr>
                <a:defRPr/>
              </a:pPr>
              <a:t>12/3/2026</a:t>
            </a:fld>
            <a:endParaRPr lang="el-GR">
              <a:solidFill>
                <a:prstClr val="black">
                  <a:tint val="75000"/>
                </a:prstClr>
              </a:solidFill>
            </a:endParaRPr>
          </a:p>
        </p:txBody>
      </p:sp>
      <p:sp>
        <p:nvSpPr>
          <p:cNvPr id="8"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9" name="5 - Θέση αριθμού διαφάνειας"/>
          <p:cNvSpPr>
            <a:spLocks noGrp="1"/>
          </p:cNvSpPr>
          <p:nvPr>
            <p:ph type="sldNum" sz="quarter" idx="12"/>
          </p:nvPr>
        </p:nvSpPr>
        <p:spPr/>
        <p:txBody>
          <a:bodyPr/>
          <a:lstStyle>
            <a:lvl1pPr>
              <a:defRPr/>
            </a:lvl1pPr>
          </a:lstStyle>
          <a:p>
            <a:pPr>
              <a:defRPr/>
            </a:pPr>
            <a:fld id="{88877B02-9977-4F28-8D44-4A4A01CF6309}"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464810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69E10571-846F-43E9-8D9B-9DF6EE9A8AB5}" type="datetimeFigureOut">
              <a:rPr lang="el-GR">
                <a:solidFill>
                  <a:prstClr val="black">
                    <a:tint val="75000"/>
                  </a:prstClr>
                </a:solidFill>
              </a:rPr>
              <a:pPr>
                <a:defRPr/>
              </a:pPr>
              <a:t>12/3/2026</a:t>
            </a:fld>
            <a:endParaRPr lang="el-GR">
              <a:solidFill>
                <a:prstClr val="black">
                  <a:tint val="75000"/>
                </a:prstClr>
              </a:solidFill>
            </a:endParaRPr>
          </a:p>
        </p:txBody>
      </p:sp>
      <p:sp>
        <p:nvSpPr>
          <p:cNvPr id="4"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5" name="5 - Θέση αριθμού διαφάνειας"/>
          <p:cNvSpPr>
            <a:spLocks noGrp="1"/>
          </p:cNvSpPr>
          <p:nvPr>
            <p:ph type="sldNum" sz="quarter" idx="12"/>
          </p:nvPr>
        </p:nvSpPr>
        <p:spPr/>
        <p:txBody>
          <a:bodyPr/>
          <a:lstStyle>
            <a:lvl1pPr>
              <a:defRPr/>
            </a:lvl1pPr>
          </a:lstStyle>
          <a:p>
            <a:pPr>
              <a:defRPr/>
            </a:pPr>
            <a:fld id="{FBC605D5-7FFB-4838-9BD5-8467E36EF99C}"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585856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CC116AFB-698B-4112-8795-C6D6D8E87046}" type="datetimeFigureOut">
              <a:rPr lang="el-GR">
                <a:solidFill>
                  <a:prstClr val="black">
                    <a:tint val="75000"/>
                  </a:prstClr>
                </a:solidFill>
              </a:rPr>
              <a:pPr>
                <a:defRPr/>
              </a:pPr>
              <a:t>12/3/2026</a:t>
            </a:fld>
            <a:endParaRPr lang="el-GR">
              <a:solidFill>
                <a:prstClr val="black">
                  <a:tint val="75000"/>
                </a:prstClr>
              </a:solidFill>
            </a:endParaRPr>
          </a:p>
        </p:txBody>
      </p:sp>
      <p:sp>
        <p:nvSpPr>
          <p:cNvPr id="3"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4" name="5 - Θέση αριθμού διαφάνειας"/>
          <p:cNvSpPr>
            <a:spLocks noGrp="1"/>
          </p:cNvSpPr>
          <p:nvPr>
            <p:ph type="sldNum" sz="quarter" idx="12"/>
          </p:nvPr>
        </p:nvSpPr>
        <p:spPr/>
        <p:txBody>
          <a:bodyPr/>
          <a:lstStyle>
            <a:lvl1pPr>
              <a:defRPr/>
            </a:lvl1pPr>
          </a:lstStyle>
          <a:p>
            <a:pPr>
              <a:defRPr/>
            </a:pPr>
            <a:fld id="{44FD6101-ABCA-471F-8781-CDCDA3679CB8}"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1167180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1" y="273050"/>
            <a:ext cx="4011084"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B8F7835C-0BEA-49CB-845F-3FCB13ED72E9}" type="datetimeFigureOut">
              <a:rPr lang="el-GR">
                <a:solidFill>
                  <a:prstClr val="black">
                    <a:tint val="75000"/>
                  </a:prstClr>
                </a:solidFill>
              </a:rPr>
              <a:pPr>
                <a:defRPr/>
              </a:pPr>
              <a:t>12/3/2026</a:t>
            </a:fld>
            <a:endParaRPr lang="el-GR">
              <a:solidFill>
                <a:prstClr val="black">
                  <a:tint val="75000"/>
                </a:prstClr>
              </a:solidFill>
            </a:endParaRPr>
          </a:p>
        </p:txBody>
      </p:sp>
      <p:sp>
        <p:nvSpPr>
          <p:cNvPr id="6"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7" name="5 - Θέση αριθμού διαφάνειας"/>
          <p:cNvSpPr>
            <a:spLocks noGrp="1"/>
          </p:cNvSpPr>
          <p:nvPr>
            <p:ph type="sldNum" sz="quarter" idx="12"/>
          </p:nvPr>
        </p:nvSpPr>
        <p:spPr/>
        <p:txBody>
          <a:bodyPr/>
          <a:lstStyle>
            <a:lvl1pPr>
              <a:defRPr/>
            </a:lvl1pPr>
          </a:lstStyle>
          <a:p>
            <a:pPr>
              <a:defRPr/>
            </a:pPr>
            <a:fld id="{7CE1F250-FB49-4491-9908-03BCDEEAC5DF}"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2693424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A5073102-FF45-4526-9042-8D28E664850C}" type="datetimeFigureOut">
              <a:rPr lang="el-GR">
                <a:solidFill>
                  <a:prstClr val="black">
                    <a:tint val="75000"/>
                  </a:prstClr>
                </a:solidFill>
              </a:rPr>
              <a:pPr>
                <a:defRPr/>
              </a:pPr>
              <a:t>12/3/2026</a:t>
            </a:fld>
            <a:endParaRPr lang="el-GR">
              <a:solidFill>
                <a:prstClr val="black">
                  <a:tint val="75000"/>
                </a:prstClr>
              </a:solidFill>
            </a:endParaRPr>
          </a:p>
        </p:txBody>
      </p:sp>
      <p:sp>
        <p:nvSpPr>
          <p:cNvPr id="6"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7" name="5 - Θέση αριθμού διαφάνειας"/>
          <p:cNvSpPr>
            <a:spLocks noGrp="1"/>
          </p:cNvSpPr>
          <p:nvPr>
            <p:ph type="sldNum" sz="quarter" idx="12"/>
          </p:nvPr>
        </p:nvSpPr>
        <p:spPr/>
        <p:txBody>
          <a:bodyPr/>
          <a:lstStyle>
            <a:lvl1pPr>
              <a:defRPr/>
            </a:lvl1pPr>
          </a:lstStyle>
          <a:p>
            <a:pPr>
              <a:defRPr/>
            </a:pPr>
            <a:fld id="{62CA4E27-22A0-4C39-B573-CFC0828B893E}"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492625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47FC946A-17C6-4979-A97D-7DFCACEBDC33}" type="datetimeFigureOut">
              <a:rPr lang="el-GR">
                <a:solidFill>
                  <a:prstClr val="black">
                    <a:tint val="75000"/>
                  </a:prstClr>
                </a:solidFill>
              </a:rPr>
              <a:pPr>
                <a:defRPr/>
              </a:pPr>
              <a:t>12/3/2026</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pPr>
              <a:defRPr/>
            </a:pPr>
            <a:fld id="{69B887E5-9F44-4ED8-8A49-4B543E5C8A2D}"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17264249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39"/>
            <a:ext cx="27432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609600" y="274639"/>
            <a:ext cx="80264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AACA70FB-6AE0-41EC-82A0-B29A6EDA62A5}" type="datetimeFigureOut">
              <a:rPr lang="el-GR">
                <a:solidFill>
                  <a:prstClr val="black">
                    <a:tint val="75000"/>
                  </a:prstClr>
                </a:solidFill>
              </a:rPr>
              <a:pPr>
                <a:defRPr/>
              </a:pPr>
              <a:t>12/3/2026</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lvl1pPr>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lvl1pPr>
              <a:defRPr/>
            </a:lvl1pPr>
          </a:lstStyle>
          <a:p>
            <a:pPr>
              <a:defRPr/>
            </a:pPr>
            <a:fld id="{64BD7FE0-DBA8-4AE3-9804-BDDED090CD39}"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1830338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609600" y="1600201"/>
            <a:ext cx="53848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6197600" y="1600201"/>
            <a:ext cx="53848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609600" y="6245225"/>
            <a:ext cx="2844800" cy="476250"/>
          </a:xfrm>
        </p:spPr>
        <p:txBody>
          <a:bodyPr/>
          <a:lstStyle>
            <a:lvl1pPr>
              <a:defRPr/>
            </a:lvl1pPr>
          </a:lstStyle>
          <a:p>
            <a:pPr>
              <a:defRPr/>
            </a:pPr>
            <a:endParaRPr lang="el-GR">
              <a:solidFill>
                <a:prstClr val="black">
                  <a:tint val="75000"/>
                </a:prstClr>
              </a:solidFill>
            </a:endParaRPr>
          </a:p>
        </p:txBody>
      </p:sp>
      <p:sp>
        <p:nvSpPr>
          <p:cNvPr id="6" name="5 - Θέση υποσέλιδου"/>
          <p:cNvSpPr>
            <a:spLocks noGrp="1"/>
          </p:cNvSpPr>
          <p:nvPr>
            <p:ph type="ftr" sz="quarter" idx="11"/>
          </p:nvPr>
        </p:nvSpPr>
        <p:spPr>
          <a:xfrm>
            <a:off x="4165600" y="6245225"/>
            <a:ext cx="3860800" cy="476250"/>
          </a:xfrm>
        </p:spPr>
        <p:txBody>
          <a:bodyPr/>
          <a:lstStyle>
            <a:lvl1pPr>
              <a:defRPr/>
            </a:lvl1pPr>
          </a:lstStyle>
          <a:p>
            <a:pPr>
              <a:defRPr/>
            </a:pPr>
            <a:endParaRPr lang="el-GR">
              <a:solidFill>
                <a:prstClr val="black">
                  <a:tint val="75000"/>
                </a:prstClr>
              </a:solidFill>
            </a:endParaRPr>
          </a:p>
        </p:txBody>
      </p:sp>
      <p:sp>
        <p:nvSpPr>
          <p:cNvPr id="7" name="6 - Θέση αριθμού διαφάνειας"/>
          <p:cNvSpPr>
            <a:spLocks noGrp="1"/>
          </p:cNvSpPr>
          <p:nvPr>
            <p:ph type="sldNum" sz="quarter" idx="12"/>
          </p:nvPr>
        </p:nvSpPr>
        <p:spPr>
          <a:xfrm>
            <a:off x="8737600" y="6245225"/>
            <a:ext cx="2844800" cy="476250"/>
          </a:xfrm>
        </p:spPr>
        <p:txBody>
          <a:bodyPr/>
          <a:lstStyle>
            <a:lvl1pPr>
              <a:defRPr/>
            </a:lvl1pPr>
          </a:lstStyle>
          <a:p>
            <a:pPr>
              <a:defRPr/>
            </a:pPr>
            <a:fld id="{297F6CBD-2F7C-469C-8003-BDE5B7EC039A}"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2725547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n-US" dirty="0" err="1" smtClean="0"/>
              <a:t>Click to edit Master title style</a:t>
            </a:r>
            <a:endParaRPr lang="el-GR" dirty="0"/>
          </a:p>
        </p:txBody>
      </p:sp>
      <p:sp>
        <p:nvSpPr>
          <p:cNvPr id="3" name="2 - Θέση ημερομηνίας"/>
          <p:cNvSpPr>
            <a:spLocks noGrp="1"/>
          </p:cNvSpPr>
          <p:nvPr>
            <p:ph type="dt" sz="half" idx="10"/>
          </p:nvPr>
        </p:nvSpPr>
        <p:spPr/>
        <p:txBody>
          <a:bodyPr/>
          <a:lstStyle>
            <a:lvl1pPr>
              <a:defRPr/>
            </a:lvl1pPr>
          </a:lstStyle>
          <a:p>
            <a:pPr>
              <a:defRPr/>
            </a:pPr>
            <a:r>
              <a:rPr lang="el-GR">
                <a:solidFill>
                  <a:prstClr val="black">
                    <a:tint val="75000"/>
                  </a:prstClr>
                </a:solidFill>
              </a:rPr>
              <a:t>Πάτρα 9/10/10</a:t>
            </a:r>
            <a:endParaRPr lang="el-GR" dirty="0">
              <a:solidFill>
                <a:prstClr val="black">
                  <a:tint val="75000"/>
                </a:prstClr>
              </a:solidFill>
            </a:endParaRPr>
          </a:p>
        </p:txBody>
      </p:sp>
      <p:sp>
        <p:nvSpPr>
          <p:cNvPr id="4" name="3 - Θέση υποσέλιδου"/>
          <p:cNvSpPr>
            <a:spLocks noGrp="1"/>
          </p:cNvSpPr>
          <p:nvPr>
            <p:ph type="ftr" sz="quarter" idx="11"/>
          </p:nvPr>
        </p:nvSpPr>
        <p:spPr/>
        <p:txBody>
          <a:bodyPr/>
          <a:lstStyle>
            <a:lvl1pPr>
              <a:defRPr/>
            </a:lvl1pPr>
          </a:lstStyle>
          <a:p>
            <a:pPr>
              <a:defRPr/>
            </a:pPr>
            <a:r>
              <a:rPr lang="el-GR">
                <a:solidFill>
                  <a:prstClr val="black">
                    <a:tint val="75000"/>
                  </a:prstClr>
                </a:solidFill>
              </a:rPr>
              <a:t> 5</a:t>
            </a:r>
            <a:r>
              <a:rPr lang="el-GR" baseline="30000">
                <a:solidFill>
                  <a:prstClr val="black">
                    <a:tint val="75000"/>
                  </a:prstClr>
                </a:solidFill>
              </a:rPr>
              <a:t>ο</a:t>
            </a:r>
            <a:r>
              <a:rPr lang="el-GR">
                <a:solidFill>
                  <a:prstClr val="black">
                    <a:tint val="75000"/>
                  </a:prstClr>
                </a:solidFill>
              </a:rPr>
              <a:t> Πανελλήνιο Συνέδριο Οικολογίας</a:t>
            </a:r>
            <a:endParaRPr lang="el-GR" dirty="0">
              <a:solidFill>
                <a:prstClr val="black">
                  <a:tint val="75000"/>
                </a:prstClr>
              </a:solidFill>
            </a:endParaRPr>
          </a:p>
        </p:txBody>
      </p:sp>
      <p:sp>
        <p:nvSpPr>
          <p:cNvPr id="5" name="4 - Θέση αριθμού διαφάνειας"/>
          <p:cNvSpPr>
            <a:spLocks noGrp="1"/>
          </p:cNvSpPr>
          <p:nvPr>
            <p:ph type="sldNum" sz="quarter" idx="12"/>
          </p:nvPr>
        </p:nvSpPr>
        <p:spPr/>
        <p:txBody>
          <a:bodyPr/>
          <a:lstStyle>
            <a:lvl1pPr>
              <a:defRPr/>
            </a:lvl1pPr>
          </a:lstStyle>
          <a:p>
            <a:pPr>
              <a:defRPr/>
            </a:pPr>
            <a:r>
              <a:rPr lang="el-GR">
                <a:solidFill>
                  <a:prstClr val="black">
                    <a:tint val="75000"/>
                  </a:prstClr>
                </a:solidFill>
              </a:rPr>
              <a:t>1</a:t>
            </a:r>
            <a:endParaRPr lang="el-GR" dirty="0">
              <a:solidFill>
                <a:prstClr val="black">
                  <a:tint val="75000"/>
                </a:prstClr>
              </a:solidFill>
            </a:endParaRPr>
          </a:p>
        </p:txBody>
      </p:sp>
    </p:spTree>
    <p:extLst>
      <p:ext uri="{BB962C8B-B14F-4D97-AF65-F5344CB8AC3E}">
        <p14:creationId xmlns:p14="http://schemas.microsoft.com/office/powerpoint/2010/main" val="631680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6B452-E86F-466B-9EFF-133C6E174501}" type="datetimeFigureOut">
              <a:rPr lang="el-GR" smtClean="0"/>
              <a:t>12/3/2026</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F64A5-1130-4DFF-992F-A2258ED06F74}" type="slidenum">
              <a:rPr lang="el-GR" smtClean="0"/>
              <a:t>‹#›</a:t>
            </a:fld>
            <a:endParaRPr lang="el-GR"/>
          </a:p>
        </p:txBody>
      </p:sp>
    </p:spTree>
    <p:extLst>
      <p:ext uri="{BB962C8B-B14F-4D97-AF65-F5344CB8AC3E}">
        <p14:creationId xmlns:p14="http://schemas.microsoft.com/office/powerpoint/2010/main" val="2049907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1 - Θέση τίτλου"/>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3075" name="2 - Θέση κειμένου"/>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4C63191-2B03-41A9-A69A-8F9B2917F118}" type="datetimeFigureOut">
              <a:rPr lang="el-GR">
                <a:solidFill>
                  <a:prstClr val="black">
                    <a:tint val="75000"/>
                  </a:prstClr>
                </a:solidFill>
              </a:rPr>
              <a:pPr>
                <a:defRPr/>
              </a:pPr>
              <a:t>12/3/2026</a:t>
            </a:fld>
            <a:endParaRPr lang="el-GR">
              <a:solidFill>
                <a:prstClr val="black">
                  <a:tint val="75000"/>
                </a:prstClr>
              </a:solidFill>
            </a:endParaRPr>
          </a:p>
        </p:txBody>
      </p:sp>
      <p:sp>
        <p:nvSpPr>
          <p:cNvPr id="5" name="4 - Θέση υποσέλιδου"/>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solidFill>
                <a:prstClr val="black">
                  <a:tint val="75000"/>
                </a:prstClr>
              </a:solidFill>
            </a:endParaRPr>
          </a:p>
        </p:txBody>
      </p:sp>
      <p:sp>
        <p:nvSpPr>
          <p:cNvPr id="6" name="5 - Θέση αριθμού διαφάνειας"/>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8C88541-9C78-4186-A3BB-07950A336BB4}" type="slidenum">
              <a:rPr lang="el-GR">
                <a:solidFill>
                  <a:prstClr val="black">
                    <a:tint val="75000"/>
                  </a:prstClr>
                </a:solidFill>
              </a:rPr>
              <a:pPr>
                <a:defRPr/>
              </a:pPr>
              <a:t>‹#›</a:t>
            </a:fld>
            <a:endParaRPr lang="el-GR">
              <a:solidFill>
                <a:prstClr val="black">
                  <a:tint val="75000"/>
                </a:prstClr>
              </a:solidFill>
            </a:endParaRPr>
          </a:p>
        </p:txBody>
      </p:sp>
    </p:spTree>
    <p:extLst>
      <p:ext uri="{BB962C8B-B14F-4D97-AF65-F5344CB8AC3E}">
        <p14:creationId xmlns:p14="http://schemas.microsoft.com/office/powerpoint/2010/main" val="303884267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5.jp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2.emf"/><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5.jp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8.emf"/><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5.jpg"/><Relationship Id="rId7"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6.jpeg"/><Relationship Id="rId9"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jpg"/><Relationship Id="rId7" Type="http://schemas.openxmlformats.org/officeDocument/2006/relationships/diagramQuickStyle" Target="../diagrams/quickStyle1.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jpeg"/><Relationship Id="rId9" Type="http://schemas.microsoft.com/office/2007/relationships/diagramDrawing" Target="../diagrams/drawing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59.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jpg"/><Relationship Id="rId7"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1.emf"/><Relationship Id="rId5" Type="http://schemas.openxmlformats.org/officeDocument/2006/relationships/image" Target="../media/image60.png"/><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notesSlide" Target="../notesSlides/notesSlide31.xml"/><Relationship Id="rId7" Type="http://schemas.openxmlformats.org/officeDocument/2006/relationships/image" Target="../media/image64.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image" Target="../media/image6.jpeg"/><Relationship Id="rId10" Type="http://schemas.openxmlformats.org/officeDocument/2006/relationships/image" Target="../media/image67.png"/><Relationship Id="rId4" Type="http://schemas.openxmlformats.org/officeDocument/2006/relationships/image" Target="../media/image5.jpg"/><Relationship Id="rId9"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jpeg"/></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6.jpe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jpg"/><Relationship Id="rId7" Type="http://schemas.openxmlformats.org/officeDocument/2006/relationships/diagramQuickStyle" Target="../diagrams/quickStyle2.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jpeg"/><Relationship Id="rId9" Type="http://schemas.microsoft.com/office/2007/relationships/diagramDrawing" Target="../diagrams/drawing2.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74.png"/><Relationship Id="rId4" Type="http://schemas.openxmlformats.org/officeDocument/2006/relationships/image" Target="../media/image6.jpeg"/></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6.jpeg"/></Relationships>
</file>

<file path=ppt/slides/_rels/slide4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6.jpeg"/></Relationships>
</file>

<file path=ppt/slides/_rels/slide4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6.jpeg"/></Relationships>
</file>

<file path=ppt/slides/_rels/slide4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6.jpeg"/></Relationships>
</file>

<file path=ppt/slides/_rels/slide4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6.jpeg"/></Relationships>
</file>

<file path=ppt/slides/_rels/slide4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85.jpeg"/><Relationship Id="rId4" Type="http://schemas.openxmlformats.org/officeDocument/2006/relationships/image" Target="../media/image6.jpeg"/></Relationships>
</file>

<file path=ppt/slides/_rels/slide4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86.jpeg"/><Relationship Id="rId4" Type="http://schemas.openxmlformats.org/officeDocument/2006/relationships/image" Target="../media/image6.jpeg"/></Relationships>
</file>

<file path=ppt/slides/_rels/slide48.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7.jpe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89.emf"/><Relationship Id="rId5" Type="http://schemas.openxmlformats.org/officeDocument/2006/relationships/image" Target="../media/image88.png"/><Relationship Id="rId4" Type="http://schemas.openxmlformats.org/officeDocument/2006/relationships/image" Target="../media/image6.jpeg"/></Relationships>
</file>

<file path=ppt/slides/_rels/slide5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6.jpeg"/></Relationships>
</file>

<file path=ppt/slides/_rels/slide5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5.jpg"/><Relationship Id="rId7" Type="http://schemas.openxmlformats.org/officeDocument/2006/relationships/image" Target="../media/image94.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6.jpeg"/></Relationships>
</file>

<file path=ppt/slides/_rels/slide5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96.png"/><Relationship Id="rId4" Type="http://schemas.openxmlformats.org/officeDocument/2006/relationships/image" Target="../media/image6.jpeg"/></Relationships>
</file>

<file path=ppt/slides/_rels/slide5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97.jpeg"/><Relationship Id="rId4" Type="http://schemas.openxmlformats.org/officeDocument/2006/relationships/image" Target="../media/image6.jpeg"/></Relationships>
</file>

<file path=ppt/slides/_rels/slide5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6.jpeg"/></Relationships>
</file>

<file path=ppt/slides/_rels/slide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100.jpg"/><Relationship Id="rId4" Type="http://schemas.openxmlformats.org/officeDocument/2006/relationships/image" Target="../media/image6.jpeg"/></Relationships>
</file>

<file path=ppt/slides/_rels/slide5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6.jpeg"/></Relationships>
</file>

<file path=ppt/slides/_rels/slide5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103.png"/><Relationship Id="rId4" Type="http://schemas.openxmlformats.org/officeDocument/2006/relationships/image" Target="../media/image6.jpeg"/></Relationships>
</file>

<file path=ppt/slides/_rels/slide5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104.emf"/><Relationship Id="rId4" Type="http://schemas.openxmlformats.org/officeDocument/2006/relationships/image" Target="../media/image6.jpeg"/></Relationships>
</file>

<file path=ppt/slides/_rels/slide5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106.jpeg"/><Relationship Id="rId5" Type="http://schemas.openxmlformats.org/officeDocument/2006/relationships/image" Target="../media/image105.png"/><Relationship Id="rId4" Type="http://schemas.openxmlformats.org/officeDocument/2006/relationships/image" Target="../media/image6.jpeg"/></Relationships>
</file>

<file path=ppt/slides/_rels/slide6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107.jpeg"/><Relationship Id="rId4" Type="http://schemas.openxmlformats.org/officeDocument/2006/relationships/image" Target="../media/image6.jpeg"/></Relationships>
</file>

<file path=ppt/slides/_rels/slide6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5.jpg"/><Relationship Id="rId7" Type="http://schemas.openxmlformats.org/officeDocument/2006/relationships/diagramData" Target="../diagrams/data3.xml"/><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109.jpg"/><Relationship Id="rId11" Type="http://schemas.microsoft.com/office/2007/relationships/diagramDrawing" Target="../diagrams/drawing3.xml"/><Relationship Id="rId5" Type="http://schemas.openxmlformats.org/officeDocument/2006/relationships/image" Target="../media/image108.jpeg"/><Relationship Id="rId10" Type="http://schemas.openxmlformats.org/officeDocument/2006/relationships/diagramColors" Target="../diagrams/colors3.xml"/><Relationship Id="rId4" Type="http://schemas.openxmlformats.org/officeDocument/2006/relationships/image" Target="../media/image6.jpeg"/><Relationship Id="rId9" Type="http://schemas.openxmlformats.org/officeDocument/2006/relationships/diagramQuickStyle" Target="../diagrams/quickStyle3.xml"/></Relationships>
</file>

<file path=ppt/slides/_rels/slide6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12.jp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6.jpeg"/></Relationships>
</file>

<file path=ppt/slides/_rels/slide6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6.jpeg"/></Relationships>
</file>

<file path=ppt/slides/_rels/slide6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115.jpeg"/><Relationship Id="rId4" Type="http://schemas.openxmlformats.org/officeDocument/2006/relationships/image" Target="../media/image6.jpeg"/></Relationships>
</file>

<file path=ppt/slides/_rels/slide6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116.jpeg"/><Relationship Id="rId4" Type="http://schemas.openxmlformats.org/officeDocument/2006/relationships/image" Target="../media/image6.jpeg"/></Relationships>
</file>

<file path=ppt/slides/_rels/slide6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6.jpeg"/></Relationships>
</file>

<file path=ppt/slides/_rels/slide6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6.jpeg"/></Relationships>
</file>

<file path=ppt/slides/_rels/slide6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122.jpeg"/><Relationship Id="rId5" Type="http://schemas.openxmlformats.org/officeDocument/2006/relationships/image" Target="../media/image121.jpg"/><Relationship Id="rId4" Type="http://schemas.openxmlformats.org/officeDocument/2006/relationships/image" Target="../media/image6.jpeg"/></Relationships>
</file>

<file path=ppt/slides/_rels/slide6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6.jpeg"/></Relationships>
</file>

<file path=ppt/slides/_rels/slide7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124.jpeg"/><Relationship Id="rId5" Type="http://schemas.openxmlformats.org/officeDocument/2006/relationships/image" Target="../media/image123.png"/><Relationship Id="rId4" Type="http://schemas.openxmlformats.org/officeDocument/2006/relationships/image" Target="../media/image6.jpeg"/></Relationships>
</file>

<file path=ppt/slides/_rels/slide7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2.xml"/><Relationship Id="rId1" Type="http://schemas.openxmlformats.org/officeDocument/2006/relationships/slideLayout" Target="../slideLayouts/slideLayout1.xml"/><Relationship Id="rId5" Type="http://schemas.openxmlformats.org/officeDocument/2006/relationships/image" Target="../media/image125.jpeg"/><Relationship Id="rId4" Type="http://schemas.openxmlformats.org/officeDocument/2006/relationships/image" Target="../media/image6.jpeg"/></Relationships>
</file>

<file path=ppt/slides/_rels/slide7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6.jpeg"/></Relationships>
</file>

<file path=ppt/slides/_rels/slide7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media/image96.png"/><Relationship Id="rId4" Type="http://schemas.openxmlformats.org/officeDocument/2006/relationships/image" Target="../media/image6.jpeg"/></Relationships>
</file>

<file path=ppt/slides/_rels/slide7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image" Target="../media/image129.png"/><Relationship Id="rId5" Type="http://schemas.openxmlformats.org/officeDocument/2006/relationships/image" Target="../media/image128.jpeg"/><Relationship Id="rId4" Type="http://schemas.openxmlformats.org/officeDocument/2006/relationships/image" Target="../media/image6.jpeg"/></Relationships>
</file>

<file path=ppt/slides/_rels/slide7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32.jpeg"/><Relationship Id="rId2" Type="http://schemas.openxmlformats.org/officeDocument/2006/relationships/notesSlide" Target="../notesSlides/notesSlide76.xml"/><Relationship Id="rId1" Type="http://schemas.openxmlformats.org/officeDocument/2006/relationships/slideLayout" Target="../slideLayouts/slideLayout1.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6.jpeg"/></Relationships>
</file>

<file path=ppt/slides/_rels/slide77.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35.png"/><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6.jpeg"/></Relationships>
</file>

<file path=ppt/slides/_rels/slide78.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38.jpeg"/><Relationship Id="rId2" Type="http://schemas.openxmlformats.org/officeDocument/2006/relationships/notesSlide" Target="../notesSlides/notesSlide78.xml"/><Relationship Id="rId1" Type="http://schemas.openxmlformats.org/officeDocument/2006/relationships/slideLayout" Target="../slideLayouts/slideLayout1.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6.jpeg"/></Relationships>
</file>

<file path=ppt/slides/_rels/slide7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6.jpeg"/></Relationships>
</file>

<file path=ppt/slides/_rels/slide8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129.png"/><Relationship Id="rId4" Type="http://schemas.openxmlformats.org/officeDocument/2006/relationships/image" Target="../media/image6.jpeg"/></Relationships>
</file>

<file path=ppt/slides/_rels/slide8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1.xml"/><Relationship Id="rId1" Type="http://schemas.openxmlformats.org/officeDocument/2006/relationships/slideLayout" Target="../slideLayouts/slideLayout1.xml"/><Relationship Id="rId5" Type="http://schemas.openxmlformats.org/officeDocument/2006/relationships/image" Target="../media/image141.jpeg"/><Relationship Id="rId4" Type="http://schemas.openxmlformats.org/officeDocument/2006/relationships/image" Target="../media/image6.jpeg"/></Relationships>
</file>

<file path=ppt/slides/_rels/slide8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2.xml"/><Relationship Id="rId1" Type="http://schemas.openxmlformats.org/officeDocument/2006/relationships/slideLayout" Target="../slideLayouts/slideLayout1.xml"/><Relationship Id="rId5" Type="http://schemas.openxmlformats.org/officeDocument/2006/relationships/image" Target="../media/image142.jpeg"/><Relationship Id="rId4" Type="http://schemas.openxmlformats.org/officeDocument/2006/relationships/image" Target="../media/image6.jpeg"/></Relationships>
</file>

<file path=ppt/slides/_rels/slide83.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6854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45FEC341-5754-B0B4-CA3C-CFF7491ACF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961" y="4155463"/>
            <a:ext cx="2184400" cy="1117047"/>
          </a:xfrm>
          <a:prstGeom prst="rect">
            <a:avLst/>
          </a:prstGeom>
        </p:spPr>
      </p:pic>
      <p:sp>
        <p:nvSpPr>
          <p:cNvPr id="8" name="Google Shape;89;p2">
            <a:extLst>
              <a:ext uri="{FF2B5EF4-FFF2-40B4-BE49-F238E27FC236}">
                <a16:creationId xmlns="" xmlns:a16="http://schemas.microsoft.com/office/drawing/2014/main" id="{32E65017-0846-0F59-68A2-1FCA9EA130EF}"/>
              </a:ext>
            </a:extLst>
          </p:cNvPr>
          <p:cNvSpPr/>
          <p:nvPr/>
        </p:nvSpPr>
        <p:spPr>
          <a:xfrm>
            <a:off x="1844955" y="3014453"/>
            <a:ext cx="10506269" cy="1415732"/>
          </a:xfrm>
          <a:prstGeom prst="rect">
            <a:avLst/>
          </a:prstGeom>
          <a:noFill/>
          <a:ln>
            <a:noFill/>
          </a:ln>
        </p:spPr>
        <p:txBody>
          <a:bodyPr spcFirstLastPara="1" wrap="square" lIns="91425" tIns="45700" rIns="91425" bIns="45700" anchor="t" anchorCtr="0">
            <a:spAutoFit/>
          </a:bodyPr>
          <a:lstStyle/>
          <a:p>
            <a:pPr algn="ctr"/>
            <a:r>
              <a:rPr lang="el-GR" sz="2200" b="1" dirty="0">
                <a:solidFill>
                  <a:srgbClr val="393185"/>
                </a:solidFill>
                <a:latin typeface="Open Sans Light"/>
                <a:ea typeface="Open Sans Light"/>
                <a:cs typeface="Open Sans Light"/>
              </a:rPr>
              <a:t>Τίτλος ενότητας</a:t>
            </a:r>
            <a:endParaRPr lang="en-US" sz="2200" b="1" dirty="0">
              <a:solidFill>
                <a:srgbClr val="393185"/>
              </a:solidFill>
              <a:latin typeface="Open Sans Light"/>
              <a:ea typeface="Open Sans Light"/>
              <a:cs typeface="Open Sans Light"/>
            </a:endParaRPr>
          </a:p>
          <a:p>
            <a:pPr lvl="0" algn="ctr"/>
            <a:r>
              <a:rPr lang="el-GR" sz="2200" b="1" dirty="0" smtClean="0">
                <a:solidFill>
                  <a:srgbClr val="393185"/>
                </a:solidFill>
                <a:latin typeface="Open Sans Light"/>
                <a:ea typeface="Open Sans Light"/>
                <a:cs typeface="Open Sans Light"/>
                <a:sym typeface="Open Sans"/>
              </a:rPr>
              <a:t>Τα </a:t>
            </a:r>
            <a:r>
              <a:rPr lang="el-GR" sz="2200" b="1" dirty="0">
                <a:solidFill>
                  <a:srgbClr val="393185"/>
                </a:solidFill>
                <a:latin typeface="Open Sans Light"/>
                <a:ea typeface="Open Sans Light"/>
                <a:cs typeface="Open Sans Light"/>
                <a:sym typeface="Open Sans"/>
              </a:rPr>
              <a:t>είδη </a:t>
            </a:r>
            <a:r>
              <a:rPr lang="el-GR" sz="2200" b="1" i="1" dirty="0" smtClean="0">
                <a:solidFill>
                  <a:srgbClr val="393185"/>
                </a:solidFill>
                <a:latin typeface="Open Sans Light"/>
                <a:ea typeface="Open Sans Light"/>
                <a:cs typeface="Open Sans Light"/>
                <a:sym typeface="Open Sans"/>
              </a:rPr>
              <a:t>Calonectris </a:t>
            </a:r>
            <a:r>
              <a:rPr lang="el-GR" sz="2200" b="1" i="1" dirty="0">
                <a:solidFill>
                  <a:srgbClr val="393185"/>
                </a:solidFill>
                <a:latin typeface="Open Sans Light"/>
                <a:ea typeface="Open Sans Light"/>
                <a:cs typeface="Open Sans Light"/>
                <a:sym typeface="Open Sans"/>
              </a:rPr>
              <a:t>diomedea </a:t>
            </a:r>
            <a:r>
              <a:rPr lang="el-GR" sz="2200" b="1" dirty="0">
                <a:solidFill>
                  <a:srgbClr val="393185"/>
                </a:solidFill>
                <a:latin typeface="Open Sans Light"/>
                <a:ea typeface="Open Sans Light"/>
                <a:cs typeface="Open Sans Light"/>
                <a:sym typeface="Open Sans"/>
              </a:rPr>
              <a:t>&amp; </a:t>
            </a:r>
            <a:r>
              <a:rPr lang="el-GR" sz="2200" b="1" i="1" dirty="0">
                <a:solidFill>
                  <a:srgbClr val="393185"/>
                </a:solidFill>
                <a:latin typeface="Open Sans Light"/>
                <a:ea typeface="Open Sans Light"/>
                <a:cs typeface="Open Sans Light"/>
                <a:sym typeface="Open Sans"/>
              </a:rPr>
              <a:t>Gulosus </a:t>
            </a:r>
            <a:r>
              <a:rPr lang="el-GR" sz="2200" b="1" i="1" dirty="0" smtClean="0">
                <a:solidFill>
                  <a:srgbClr val="393185"/>
                </a:solidFill>
                <a:latin typeface="Open Sans Light"/>
                <a:ea typeface="Open Sans Light"/>
                <a:cs typeface="Open Sans Light"/>
                <a:sym typeface="Open Sans"/>
              </a:rPr>
              <a:t>aristotelis</a:t>
            </a:r>
            <a:r>
              <a:rPr lang="el-GR" sz="2200" b="1" dirty="0" smtClean="0">
                <a:solidFill>
                  <a:srgbClr val="393185"/>
                </a:solidFill>
                <a:latin typeface="Open Sans Light"/>
                <a:ea typeface="Open Sans Light"/>
                <a:cs typeface="Open Sans Light"/>
                <a:sym typeface="Open Sans"/>
              </a:rPr>
              <a:t>                                       Βιολογία, οικολογία, απειλές </a:t>
            </a:r>
            <a:r>
              <a:rPr lang="el-GR" sz="2200" b="1" dirty="0">
                <a:solidFill>
                  <a:srgbClr val="393185"/>
                </a:solidFill>
                <a:latin typeface="Open Sans Light"/>
                <a:ea typeface="Open Sans Light"/>
                <a:cs typeface="Open Sans Light"/>
                <a:sym typeface="Open Sans"/>
              </a:rPr>
              <a:t>και κατανομή στην </a:t>
            </a:r>
            <a:r>
              <a:rPr lang="el-GR" sz="2200" b="1" dirty="0" smtClean="0">
                <a:solidFill>
                  <a:srgbClr val="393185"/>
                </a:solidFill>
                <a:latin typeface="Open Sans Light"/>
                <a:ea typeface="Open Sans Light"/>
                <a:cs typeface="Open Sans Light"/>
                <a:sym typeface="Open Sans"/>
              </a:rPr>
              <a:t>Ελλάδα</a:t>
            </a:r>
            <a:endParaRPr lang="el-GR" sz="2200" b="1" dirty="0">
              <a:solidFill>
                <a:srgbClr val="393185"/>
              </a:solidFill>
              <a:latin typeface="Open Sans Light"/>
              <a:ea typeface="Open Sans Light"/>
              <a:cs typeface="Open Sans Light"/>
              <a:sym typeface="Open Sans"/>
            </a:endParaRPr>
          </a:p>
          <a:p>
            <a:pPr marL="0" marR="0" lvl="0" indent="0" algn="l" rtl="0">
              <a:spcBef>
                <a:spcPts val="0"/>
              </a:spcBef>
              <a:spcAft>
                <a:spcPts val="0"/>
              </a:spcAft>
              <a:buNone/>
            </a:pPr>
            <a:endParaRPr lang="el-GR" sz="2000" b="1" dirty="0">
              <a:solidFill>
                <a:srgbClr val="393185"/>
              </a:solidFill>
              <a:latin typeface="Open Sans Light"/>
              <a:ea typeface="Open Sans Light"/>
              <a:cs typeface="Open Sans Light"/>
              <a:sym typeface="Open Sans"/>
            </a:endParaRPr>
          </a:p>
        </p:txBody>
      </p:sp>
      <p:sp>
        <p:nvSpPr>
          <p:cNvPr id="9" name="9 - Ορθογώνιο">
            <a:extLst>
              <a:ext uri="{FF2B5EF4-FFF2-40B4-BE49-F238E27FC236}">
                <a16:creationId xmlns="" xmlns:a16="http://schemas.microsoft.com/office/drawing/2014/main" id="{5B498C9C-4486-6049-B8F5-78C3DB677FC0}"/>
              </a:ext>
            </a:extLst>
          </p:cNvPr>
          <p:cNvSpPr/>
          <p:nvPr/>
        </p:nvSpPr>
        <p:spPr>
          <a:xfrm>
            <a:off x="3183351" y="4713986"/>
            <a:ext cx="7221038" cy="615553"/>
          </a:xfrm>
          <a:prstGeom prst="rect">
            <a:avLst/>
          </a:prstGeom>
        </p:spPr>
        <p:txBody>
          <a:bodyPr wrap="square">
            <a:spAutoFit/>
          </a:bodyPr>
          <a:lstStyle/>
          <a:p>
            <a:r>
              <a:rPr lang="en-GB" sz="1700" b="1" dirty="0" err="1">
                <a:solidFill>
                  <a:srgbClr val="EC691F"/>
                </a:solidFill>
                <a:latin typeface="Open Sans Light" pitchFamily="34" charset="0"/>
                <a:ea typeface="Open Sans Light" pitchFamily="34" charset="0"/>
                <a:cs typeface="Open Sans Light" pitchFamily="34" charset="0"/>
              </a:rPr>
              <a:t>Ό</a:t>
            </a:r>
            <a:r>
              <a:rPr lang="el-GR" sz="1700" b="1" dirty="0">
                <a:solidFill>
                  <a:srgbClr val="EC691F"/>
                </a:solidFill>
                <a:latin typeface="Open Sans Light" pitchFamily="34" charset="0"/>
                <a:ea typeface="Open Sans Light" pitchFamily="34" charset="0"/>
                <a:cs typeface="Open Sans Light" pitchFamily="34" charset="0"/>
              </a:rPr>
              <a:t>νομα </a:t>
            </a:r>
            <a:r>
              <a:rPr lang="el-GR" sz="1700" b="1" dirty="0" smtClean="0">
                <a:solidFill>
                  <a:srgbClr val="EC691F"/>
                </a:solidFill>
                <a:latin typeface="Open Sans Light" pitchFamily="34" charset="0"/>
                <a:ea typeface="Open Sans Light" pitchFamily="34" charset="0"/>
                <a:cs typeface="Open Sans Light" pitchFamily="34" charset="0"/>
              </a:rPr>
              <a:t>εισηγητή: Γεώργιος Καρρής (Αναπληρωτής Καθηγητής, Τμήμα Περιβάλλοντος, Σχολή Περιβάλλοντος, Ιόνιο Πανεπιστήμιο)</a:t>
            </a:r>
            <a:endParaRPr lang="el-GR" sz="1700" b="1" i="1" dirty="0">
              <a:solidFill>
                <a:srgbClr val="EC691F"/>
              </a:solidFill>
              <a:latin typeface="Open Sans Light" pitchFamily="34" charset="0"/>
              <a:ea typeface="Open Sans Light" pitchFamily="34" charset="0"/>
              <a:cs typeface="Open Sans Light" pitchFamily="34" charset="0"/>
            </a:endParaRPr>
          </a:p>
        </p:txBody>
      </p:sp>
      <p:sp>
        <p:nvSpPr>
          <p:cNvPr id="5" name="Google Shape;88;p2">
            <a:extLst>
              <a:ext uri="{FF2B5EF4-FFF2-40B4-BE49-F238E27FC236}">
                <a16:creationId xmlns="" xmlns:a16="http://schemas.microsoft.com/office/drawing/2014/main" id="{76136235-A70B-775B-FEEE-83F439509449}"/>
              </a:ext>
            </a:extLst>
          </p:cNvPr>
          <p:cNvSpPr/>
          <p:nvPr/>
        </p:nvSpPr>
        <p:spPr>
          <a:xfrm>
            <a:off x="3183350" y="1314921"/>
            <a:ext cx="8483717" cy="73862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rgbClr val="393185"/>
                </a:solidFill>
                <a:latin typeface="Open Sans Light"/>
                <a:ea typeface="Open Sans Light"/>
                <a:cs typeface="Open Sans Light"/>
                <a:sym typeface="Open Sans Light"/>
              </a:rPr>
              <a:t>4</a:t>
            </a:r>
            <a:r>
              <a:rPr lang="el-GR" sz="1800" b="1" baseline="30000" dirty="0">
                <a:solidFill>
                  <a:srgbClr val="393185"/>
                </a:solidFill>
                <a:latin typeface="Open Sans Light"/>
                <a:ea typeface="Open Sans Light"/>
                <a:cs typeface="Open Sans Light"/>
                <a:sym typeface="Open Sans Light"/>
              </a:rPr>
              <a:t>ο</a:t>
            </a:r>
            <a:r>
              <a:rPr lang="el-GR" sz="1800" b="1" dirty="0">
                <a:solidFill>
                  <a:srgbClr val="393185"/>
                </a:solidFill>
                <a:latin typeface="Open Sans Light"/>
                <a:ea typeface="Open Sans Light"/>
                <a:cs typeface="Open Sans Light"/>
                <a:sym typeface="Open Sans Light"/>
              </a:rPr>
              <a:t> Σεμινάριο Κατάρτισης</a:t>
            </a:r>
          </a:p>
          <a:p>
            <a:pPr marL="0" marR="0" lvl="0" indent="0" algn="ctr" rtl="0">
              <a:spcBef>
                <a:spcPts val="0"/>
              </a:spcBef>
              <a:spcAft>
                <a:spcPts val="0"/>
              </a:spcAft>
              <a:buNone/>
            </a:pPr>
            <a:endParaRPr lang="el-GR" sz="600" b="1" dirty="0">
              <a:solidFill>
                <a:srgbClr val="393185"/>
              </a:solidFill>
              <a:latin typeface="Open Sans Light"/>
              <a:ea typeface="Open Sans Light"/>
              <a:cs typeface="Open Sans Light"/>
              <a:sym typeface="Open Sans Light"/>
            </a:endParaRPr>
          </a:p>
          <a:p>
            <a:r>
              <a:rPr lang="el-GR" b="1" dirty="0">
                <a:solidFill>
                  <a:srgbClr val="393185"/>
                </a:solidFill>
                <a:latin typeface="Open Sans Light"/>
                <a:ea typeface="Open Sans Light"/>
                <a:cs typeface="Open Sans Light"/>
                <a:sym typeface="Open Sans Light"/>
              </a:rPr>
              <a:t>«</a:t>
            </a:r>
            <a:r>
              <a:rPr lang="el-GR" b="1" dirty="0">
                <a:solidFill>
                  <a:srgbClr val="393185"/>
                </a:solidFill>
                <a:latin typeface="Open Sans Light"/>
                <a:ea typeface="Open Sans Light"/>
                <a:cs typeface="Open Sans Light"/>
              </a:rPr>
              <a:t>Διαχείριση και προστασία των ειδών </a:t>
            </a:r>
            <a:r>
              <a:rPr lang="en-GB" b="1" i="1" dirty="0">
                <a:solidFill>
                  <a:srgbClr val="393185"/>
                </a:solidFill>
                <a:latin typeface="Open Sans Light"/>
                <a:ea typeface="Open Sans Light"/>
                <a:cs typeface="Open Sans Light"/>
              </a:rPr>
              <a:t>Larus </a:t>
            </a:r>
            <a:r>
              <a:rPr lang="en-GB" b="1" i="1" dirty="0" err="1">
                <a:solidFill>
                  <a:srgbClr val="393185"/>
                </a:solidFill>
                <a:latin typeface="Open Sans Light"/>
                <a:ea typeface="Open Sans Light"/>
                <a:cs typeface="Open Sans Light"/>
              </a:rPr>
              <a:t>audouinii</a:t>
            </a:r>
            <a:r>
              <a:rPr lang="en-GB" b="1" i="1" dirty="0">
                <a:solidFill>
                  <a:srgbClr val="393185"/>
                </a:solidFill>
                <a:latin typeface="Open Sans Light"/>
                <a:ea typeface="Open Sans Light"/>
                <a:cs typeface="Open Sans Light"/>
              </a:rPr>
              <a:t> &amp; </a:t>
            </a:r>
            <a:r>
              <a:rPr lang="en-GB" b="1" i="1" dirty="0" err="1">
                <a:solidFill>
                  <a:srgbClr val="393185"/>
                </a:solidFill>
                <a:latin typeface="Open Sans Light"/>
                <a:ea typeface="Open Sans Light"/>
                <a:cs typeface="Open Sans Light"/>
              </a:rPr>
              <a:t>Puffinus</a:t>
            </a:r>
            <a:r>
              <a:rPr lang="en-GB" b="1" i="1" dirty="0">
                <a:solidFill>
                  <a:srgbClr val="393185"/>
                </a:solidFill>
                <a:latin typeface="Open Sans Light"/>
                <a:ea typeface="Open Sans Light"/>
                <a:cs typeface="Open Sans Light"/>
              </a:rPr>
              <a:t> </a:t>
            </a:r>
            <a:r>
              <a:rPr lang="en-GB" b="1" i="1" dirty="0" err="1">
                <a:solidFill>
                  <a:srgbClr val="393185"/>
                </a:solidFill>
                <a:latin typeface="Open Sans Light"/>
                <a:ea typeface="Open Sans Light"/>
                <a:cs typeface="Open Sans Light"/>
              </a:rPr>
              <a:t>yelkouan</a:t>
            </a:r>
            <a:r>
              <a:rPr lang="en-GB" b="1" dirty="0">
                <a:solidFill>
                  <a:srgbClr val="393185"/>
                </a:solidFill>
                <a:latin typeface="Open Sans Light"/>
                <a:ea typeface="Open Sans Light"/>
                <a:cs typeface="Open Sans Light"/>
              </a:rPr>
              <a:t>»</a:t>
            </a:r>
          </a:p>
        </p:txBody>
      </p:sp>
      <p:pic>
        <p:nvPicPr>
          <p:cNvPr id="10" name="Picture 2" descr="Ιόνιο Πανεπιστήμιο: ΠΜΣ ''Ιστορική Έρευνα, Διδακτική και Νέες Τεχνολογίες''  - Το site των φοιτητών"/>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9920" y="221715"/>
            <a:ext cx="1526018" cy="901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911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5" name="Rectangle 6"/>
          <p:cNvSpPr>
            <a:spLocks noRot="1" noChangeArrowheads="1"/>
          </p:cNvSpPr>
          <p:nvPr/>
        </p:nvSpPr>
        <p:spPr bwMode="auto">
          <a:xfrm>
            <a:off x="2676144" y="189771"/>
            <a:ext cx="9144000" cy="936625"/>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rnd" cmpd="sng" algn="ctr">
            <a:solidFill>
              <a:srgbClr val="4F81BD">
                <a:shade val="95000"/>
                <a:satMod val="105000"/>
              </a:srgbClr>
            </a:solidFill>
            <a:prstDash val="solid"/>
            <a:headEnd/>
            <a:tailEnd/>
          </a:ln>
          <a:effectLst>
            <a:outerShdw blurRad="45000" dist="25000" dir="5400000" rotWithShape="0">
              <a:srgbClr val="000000">
                <a:alpha val="38000"/>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l-GR" sz="3200" b="0" i="0" u="none" strike="noStrike" kern="0" cap="none" spc="0" normalizeH="0" baseline="0" noProof="0" dirty="0">
                <a:ln>
                  <a:noFill/>
                </a:ln>
                <a:solidFill>
                  <a:srgbClr val="1F497D">
                    <a:lumMod val="60000"/>
                    <a:lumOff val="40000"/>
                  </a:srgbClr>
                </a:solidFill>
                <a:effectLst>
                  <a:outerShdw blurRad="38100" dist="38100" dir="2700000" algn="tl">
                    <a:srgbClr val="000000"/>
                  </a:outerShdw>
                </a:effectLst>
                <a:uLnTx/>
                <a:uFillTx/>
                <a:latin typeface="Arial" pitchFamily="34" charset="0"/>
                <a:ea typeface="+mn-ea"/>
                <a:cs typeface="+mn-cs"/>
              </a:rPr>
              <a:t>Κοινότητα θαλασσοπουλιών</a:t>
            </a:r>
          </a:p>
        </p:txBody>
      </p:sp>
      <p:grpSp>
        <p:nvGrpSpPr>
          <p:cNvPr id="7" name="Group 9"/>
          <p:cNvGrpSpPr>
            <a:grpSpLocks/>
          </p:cNvGrpSpPr>
          <p:nvPr/>
        </p:nvGrpSpPr>
        <p:grpSpPr bwMode="auto">
          <a:xfrm>
            <a:off x="2676144" y="1413733"/>
            <a:ext cx="9144000" cy="4278312"/>
            <a:chOff x="0" y="1207"/>
            <a:chExt cx="5760" cy="2695"/>
          </a:xfrm>
        </p:grpSpPr>
        <p:pic>
          <p:nvPicPr>
            <p:cNvPr id="8" name="Picture 4" descr="ThalassopouliaIMG0001"/>
            <p:cNvPicPr>
              <a:picLocks noChangeAspect="1" noChangeArrowheads="1"/>
            </p:cNvPicPr>
            <p:nvPr/>
          </p:nvPicPr>
          <p:blipFill>
            <a:blip r:embed="rId5" cstate="print">
              <a:lum contrast="12000"/>
            </a:blip>
            <a:srcRect l="1970" b="4288"/>
            <a:stretch>
              <a:fillRect/>
            </a:stretch>
          </p:blipFill>
          <p:spPr bwMode="auto">
            <a:xfrm>
              <a:off x="0" y="1207"/>
              <a:ext cx="5760" cy="2695"/>
            </a:xfrm>
            <a:prstGeom prst="rect">
              <a:avLst/>
            </a:prstGeom>
            <a:noFill/>
            <a:ln w="9525">
              <a:noFill/>
              <a:miter lim="800000"/>
              <a:headEnd/>
              <a:tailEnd/>
            </a:ln>
          </p:spPr>
        </p:pic>
        <p:sp>
          <p:nvSpPr>
            <p:cNvPr id="9" name="Rectangle 8"/>
            <p:cNvSpPr>
              <a:spLocks noRot="1" noChangeArrowheads="1"/>
            </p:cNvSpPr>
            <p:nvPr/>
          </p:nvSpPr>
          <p:spPr bwMode="auto">
            <a:xfrm>
              <a:off x="0" y="3702"/>
              <a:ext cx="1315" cy="181"/>
            </a:xfrm>
            <a:prstGeom prst="rect">
              <a:avLst/>
            </a:prstGeom>
            <a:noFill/>
            <a:ln w="9525">
              <a:noFill/>
              <a:miter lim="800000"/>
              <a:headEnd/>
              <a:tailEnd/>
            </a:ln>
          </p:spPr>
          <p:txBody>
            <a:bodyPr anchor="ctr"/>
            <a:lstStyle/>
            <a:p>
              <a:pPr fontAlgn="base">
                <a:spcBef>
                  <a:spcPct val="0"/>
                </a:spcBef>
                <a:spcAft>
                  <a:spcPct val="0"/>
                </a:spcAft>
              </a:pPr>
              <a:r>
                <a:rPr lang="en-US" sz="1100" dirty="0">
                  <a:solidFill>
                    <a:srgbClr val="000000"/>
                  </a:solidFill>
                  <a:latin typeface="Arial" charset="0"/>
                  <a:cs typeface="Arial" charset="0"/>
                </a:rPr>
                <a:t>© </a:t>
              </a:r>
              <a:r>
                <a:rPr lang="el-GR" sz="1100" dirty="0">
                  <a:solidFill>
                    <a:srgbClr val="000000"/>
                  </a:solidFill>
                  <a:latin typeface="Arial" charset="0"/>
                  <a:cs typeface="Arial" charset="0"/>
                </a:rPr>
                <a:t>Γ. </a:t>
              </a:r>
              <a:r>
                <a:rPr lang="el-GR" sz="1100" dirty="0" err="1">
                  <a:solidFill>
                    <a:srgbClr val="000000"/>
                  </a:solidFill>
                  <a:latin typeface="Arial" charset="0"/>
                  <a:cs typeface="Arial" charset="0"/>
                </a:rPr>
                <a:t>Κατσαδωράκης</a:t>
              </a:r>
              <a:r>
                <a:rPr lang="el-GR" sz="1100" dirty="0">
                  <a:solidFill>
                    <a:srgbClr val="000000"/>
                  </a:solidFill>
                  <a:latin typeface="Arial" charset="0"/>
                  <a:cs typeface="Arial" charset="0"/>
                </a:rPr>
                <a:t> </a:t>
              </a:r>
              <a:endParaRPr lang="en-US" sz="1100" dirty="0">
                <a:solidFill>
                  <a:srgbClr val="000000"/>
                </a:solidFill>
                <a:latin typeface="Arial" charset="0"/>
                <a:cs typeface="Arial" charset="0"/>
              </a:endParaRPr>
            </a:p>
          </p:txBody>
        </p:sp>
      </p:grpSp>
      <p:pic>
        <p:nvPicPr>
          <p:cNvPr id="3074" name="Picture 2" descr="Seabirds: The New Identification Guide | NHBS Field Guides &amp; Natural Histo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921" y="1659636"/>
            <a:ext cx="2299834" cy="3487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0119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5" name="ZoneTexte 4">
            <a:extLst>
              <a:ext uri="{FF2B5EF4-FFF2-40B4-BE49-F238E27FC236}">
                <a16:creationId xmlns="" xmlns:a16="http://schemas.microsoft.com/office/drawing/2014/main" id="{84988EF2-1B81-2455-BE97-BD685752C011}"/>
              </a:ext>
            </a:extLst>
          </p:cNvPr>
          <p:cNvSpPr txBox="1"/>
          <p:nvPr/>
        </p:nvSpPr>
        <p:spPr>
          <a:xfrm>
            <a:off x="2830368" y="555068"/>
            <a:ext cx="8096711" cy="461665"/>
          </a:xfrm>
          <a:prstGeom prst="rect">
            <a:avLst/>
          </a:prstGeom>
          <a:noFill/>
        </p:spPr>
        <p:txBody>
          <a:bodyPr wrap="square">
            <a:spAutoFit/>
          </a:bodyPr>
          <a:lstStyle/>
          <a:p>
            <a:pPr algn="ctr">
              <a:buNone/>
            </a:pPr>
            <a:r>
              <a:rPr lang="el-GR" sz="2400" b="1" dirty="0" smtClean="0">
                <a:solidFill>
                  <a:srgbClr val="393185"/>
                </a:solidFill>
                <a:latin typeface="Open Sans Light"/>
                <a:ea typeface="Open Sans Light"/>
                <a:cs typeface="Open Sans Light"/>
              </a:rPr>
              <a:t>Ενότητες παρουσίασης Αρτέμη &amp; Θαλασσοκόρακα</a:t>
            </a:r>
            <a:endParaRPr lang="fr-FR" sz="2400" b="1" dirty="0">
              <a:solidFill>
                <a:srgbClr val="393185"/>
              </a:solidFill>
              <a:latin typeface="Open Sans Light"/>
              <a:ea typeface="Open Sans Light"/>
              <a:cs typeface="Open Sans Light"/>
            </a:endParaRPr>
          </a:p>
        </p:txBody>
      </p:sp>
      <p:sp>
        <p:nvSpPr>
          <p:cNvPr id="3" name="TextBox 2"/>
          <p:cNvSpPr txBox="1"/>
          <p:nvPr/>
        </p:nvSpPr>
        <p:spPr>
          <a:xfrm>
            <a:off x="3760780" y="2157537"/>
            <a:ext cx="4624268" cy="1754326"/>
          </a:xfrm>
          <a:prstGeom prst="rect">
            <a:avLst/>
          </a:prstGeom>
          <a:solidFill>
            <a:schemeClr val="accent1">
              <a:lumMod val="20000"/>
              <a:lumOff val="80000"/>
            </a:schemeClr>
          </a:solidFill>
        </p:spPr>
        <p:txBody>
          <a:bodyPr wrap="square" rtlCol="0">
            <a:spAutoFit/>
          </a:bodyPr>
          <a:lstStyle/>
          <a:p>
            <a:pPr marL="285750" indent="-285750">
              <a:buFont typeface="Wingdings" panose="05000000000000000000" pitchFamily="2" charset="2"/>
              <a:buChar char="ü"/>
            </a:pPr>
            <a:r>
              <a:rPr lang="el-GR" dirty="0" smtClean="0"/>
              <a:t>Γενικά στοιχεία Βιολογίας/Οικολογίας</a:t>
            </a:r>
          </a:p>
          <a:p>
            <a:pPr marL="285750" indent="-285750">
              <a:buFont typeface="Wingdings" panose="05000000000000000000" pitchFamily="2" charset="2"/>
              <a:buChar char="ü"/>
            </a:pPr>
            <a:r>
              <a:rPr lang="el-GR" dirty="0" smtClean="0"/>
              <a:t>Ταξινόμηση είδος &amp; Καθεστώς Προστασίας</a:t>
            </a:r>
          </a:p>
          <a:p>
            <a:pPr marL="285750" indent="-285750">
              <a:buFont typeface="Wingdings" panose="05000000000000000000" pitchFamily="2" charset="2"/>
              <a:buChar char="ü"/>
            </a:pPr>
            <a:r>
              <a:rPr lang="el-GR" dirty="0" smtClean="0"/>
              <a:t>Εξάπλωση – Κατανομή  </a:t>
            </a:r>
          </a:p>
          <a:p>
            <a:pPr marL="285750" indent="-285750">
              <a:buFont typeface="Wingdings" panose="05000000000000000000" pitchFamily="2" charset="2"/>
              <a:buChar char="ü"/>
            </a:pPr>
            <a:r>
              <a:rPr lang="el-GR" dirty="0" smtClean="0"/>
              <a:t>Αναπαραγωγή</a:t>
            </a:r>
          </a:p>
          <a:p>
            <a:pPr marL="285750" indent="-285750">
              <a:buFont typeface="Wingdings" panose="05000000000000000000" pitchFamily="2" charset="2"/>
              <a:buChar char="ü"/>
            </a:pPr>
            <a:r>
              <a:rPr lang="el-GR" dirty="0" smtClean="0"/>
              <a:t>Τροφοληψία - Δίαιτα</a:t>
            </a:r>
          </a:p>
          <a:p>
            <a:pPr marL="285750" indent="-285750">
              <a:buFont typeface="Wingdings" panose="05000000000000000000" pitchFamily="2" charset="2"/>
              <a:buChar char="ü"/>
            </a:pPr>
            <a:r>
              <a:rPr lang="el-GR" dirty="0" smtClean="0"/>
              <a:t>Πιέσεις-Απειλές</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5048" y="1802046"/>
            <a:ext cx="3681984" cy="2761488"/>
          </a:xfrm>
          <a:prstGeom prst="rect">
            <a:avLst/>
          </a:prstGeom>
        </p:spPr>
      </p:pic>
      <p:pic>
        <p:nvPicPr>
          <p:cNvPr id="1028" name="Picture 4" descr="OLYMPUS DIGITAL CAMERA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008" y="1802046"/>
            <a:ext cx="3696772" cy="2772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835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48657" y="289892"/>
            <a:ext cx="6098058" cy="1200329"/>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B</a:t>
            </a:r>
            <a:r>
              <a:rPr lang="el-GR" sz="2400" b="1" dirty="0">
                <a:solidFill>
                  <a:srgbClr val="393185"/>
                </a:solidFill>
                <a:latin typeface="Open Sans Light"/>
                <a:ea typeface="Open Sans Light"/>
                <a:cs typeface="Open Sans Light"/>
              </a:rPr>
              <a:t>ιολογία/Οικολογία </a:t>
            </a:r>
          </a:p>
          <a:p>
            <a:pPr algn="ctr"/>
            <a:r>
              <a:rPr lang="el-GR" sz="2400" b="1" dirty="0">
                <a:solidFill>
                  <a:srgbClr val="393185"/>
                </a:solidFill>
                <a:latin typeface="Open Sans Light"/>
                <a:ea typeface="Open Sans Light"/>
                <a:cs typeface="Open Sans Light"/>
              </a:rPr>
              <a:t>Αρτέμη (</a:t>
            </a:r>
            <a:r>
              <a:rPr lang="en-US" sz="2400" b="1" i="1" dirty="0" err="1">
                <a:solidFill>
                  <a:srgbClr val="393185"/>
                </a:solidFill>
                <a:latin typeface="Open Sans Light"/>
                <a:ea typeface="Open Sans Light"/>
                <a:cs typeface="Open Sans Light"/>
              </a:rPr>
              <a:t>Calonectris</a:t>
            </a:r>
            <a:r>
              <a:rPr lang="en-US" sz="2400" b="1" i="1" dirty="0">
                <a:solidFill>
                  <a:srgbClr val="393185"/>
                </a:solidFill>
                <a:latin typeface="Open Sans Light"/>
                <a:ea typeface="Open Sans Light"/>
                <a:cs typeface="Open Sans Light"/>
              </a:rPr>
              <a:t> </a:t>
            </a:r>
            <a:r>
              <a:rPr lang="en-US" sz="2400" b="1" i="1" dirty="0" err="1">
                <a:solidFill>
                  <a:srgbClr val="393185"/>
                </a:solidFill>
                <a:latin typeface="Open Sans Light"/>
                <a:ea typeface="Open Sans Light"/>
                <a:cs typeface="Open Sans Light"/>
              </a:rPr>
              <a:t>diomedea</a:t>
            </a:r>
            <a:r>
              <a:rPr lang="en-US" sz="2400" b="1" dirty="0">
                <a:solidFill>
                  <a:srgbClr val="393185"/>
                </a:solidFill>
                <a:latin typeface="Open Sans Light"/>
                <a:ea typeface="Open Sans Light"/>
                <a:cs typeface="Open Sans Light"/>
              </a:rPr>
              <a:t>)</a:t>
            </a:r>
          </a:p>
          <a:p>
            <a:pPr algn="ctr"/>
            <a:endParaRPr lang="fr-FR" sz="2400" b="1" dirty="0">
              <a:solidFill>
                <a:srgbClr val="393185"/>
              </a:solidFill>
              <a:latin typeface="Open Sans Light"/>
              <a:ea typeface="Open Sans Light"/>
              <a:cs typeface="Open Sans Light"/>
            </a:endParaRPr>
          </a:p>
        </p:txBody>
      </p:sp>
      <p:sp>
        <p:nvSpPr>
          <p:cNvPr id="5" name="2 - Θέση κειμένου"/>
          <p:cNvSpPr txBox="1">
            <a:spLocks/>
          </p:cNvSpPr>
          <p:nvPr/>
        </p:nvSpPr>
        <p:spPr bwMode="auto">
          <a:xfrm>
            <a:off x="4596448" y="1371018"/>
            <a:ext cx="7239007" cy="4352449"/>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rnd" cmpd="sng" algn="ctr">
            <a:solidFill>
              <a:srgbClr val="4F81BD">
                <a:shade val="95000"/>
                <a:satMod val="105000"/>
              </a:srgbClr>
            </a:solidFill>
            <a:prstDash val="solid"/>
            <a:headEnd/>
            <a:tailEnd/>
          </a:ln>
          <a:effectLst>
            <a:outerShdw blurRad="45000" dist="25000" dir="5400000" rotWithShape="0">
              <a:srgbClr val="000000">
                <a:alpha val="38000"/>
              </a:srgbClr>
            </a:outerShdw>
          </a:effectLst>
        </p:spPr>
        <p:txBody>
          <a:bodyPr/>
          <a:lstStyle/>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Ανήκει στα Ρινοτρυπόμορφα είδη (</a:t>
            </a:r>
            <a:r>
              <a:rPr kumimoji="0" lang="en-US" sz="2000" b="0" i="0" u="none" strike="noStrike" kern="0" cap="none" spc="0" normalizeH="0" baseline="0" noProof="0" dirty="0" err="1" smtClean="0">
                <a:ln>
                  <a:noFill/>
                </a:ln>
                <a:solidFill>
                  <a:srgbClr val="0070C0"/>
                </a:solidFill>
                <a:effectLst/>
                <a:uLnTx/>
                <a:uFillTx/>
                <a:latin typeface="Tahoma" pitchFamily="34" charset="0"/>
                <a:ea typeface="+mn-ea"/>
                <a:cs typeface="Tahoma" pitchFamily="34" charset="0"/>
              </a:rPr>
              <a:t>Procellariiform</a:t>
            </a:r>
            <a:r>
              <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 species</a:t>
            </a: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a:t>
            </a:r>
          </a:p>
          <a:p>
            <a:pPr marL="438150" lvl="0" indent="-319088" fontAlgn="base">
              <a:spcBef>
                <a:spcPct val="0"/>
              </a:spcBef>
              <a:spcAft>
                <a:spcPct val="0"/>
              </a:spcAft>
              <a:buClr>
                <a:srgbClr val="4F81BD"/>
              </a:buClr>
              <a:buSzPct val="80000"/>
              <a:buFont typeface="Arial" charset="0"/>
              <a:buChar char="•"/>
              <a:defRPr/>
            </a:pPr>
            <a:r>
              <a:rPr lang="el-GR" sz="2000" kern="0" dirty="0">
                <a:solidFill>
                  <a:srgbClr val="0070C0"/>
                </a:solidFill>
                <a:latin typeface="Tahoma" pitchFamily="34" charset="0"/>
                <a:cs typeface="Tahoma" pitchFamily="34" charset="0"/>
              </a:rPr>
              <a:t>Μέγεθος σώματος </a:t>
            </a:r>
            <a:r>
              <a:rPr lang="el-GR" sz="2000" kern="0" dirty="0" smtClean="0">
                <a:solidFill>
                  <a:srgbClr val="0070C0"/>
                </a:solidFill>
                <a:latin typeface="Tahoma" pitchFamily="34" charset="0"/>
                <a:cs typeface="Tahoma" pitchFamily="34" charset="0"/>
              </a:rPr>
              <a:t>45-52 </a:t>
            </a:r>
            <a:r>
              <a:rPr lang="el-GR" sz="2000" kern="0" dirty="0">
                <a:solidFill>
                  <a:srgbClr val="0070C0"/>
                </a:solidFill>
                <a:latin typeface="Tahoma" pitchFamily="34" charset="0"/>
                <a:cs typeface="Tahoma" pitchFamily="34" charset="0"/>
              </a:rPr>
              <a:t>εκ. και άνοιγμα φτερούγων </a:t>
            </a:r>
            <a:r>
              <a:rPr lang="el-GR" sz="2000" kern="0" dirty="0" smtClean="0">
                <a:solidFill>
                  <a:srgbClr val="0070C0"/>
                </a:solidFill>
                <a:latin typeface="Tahoma" pitchFamily="34" charset="0"/>
                <a:cs typeface="Tahoma" pitchFamily="34" charset="0"/>
              </a:rPr>
              <a:t>112-122 </a:t>
            </a:r>
            <a:r>
              <a:rPr lang="el-GR" sz="2000" kern="0" dirty="0">
                <a:solidFill>
                  <a:srgbClr val="0070C0"/>
                </a:solidFill>
                <a:latin typeface="Tahoma" pitchFamily="34" charset="0"/>
                <a:cs typeface="Tahoma" pitchFamily="34" charset="0"/>
              </a:rPr>
              <a:t>εκ</a:t>
            </a:r>
            <a:r>
              <a:rPr lang="el-GR" sz="2000" kern="0" dirty="0" smtClean="0">
                <a:solidFill>
                  <a:srgbClr val="0070C0"/>
                </a:solidFill>
                <a:latin typeface="Tahoma" pitchFamily="34" charset="0"/>
                <a:cs typeface="Tahoma" pitchFamily="34" charset="0"/>
              </a:rPr>
              <a:t>.</a:t>
            </a:r>
            <a:endPar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Ενδημικό είδος της Μεσογείου</a:t>
            </a:r>
            <a:endPar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Μεταναστευτικό</a:t>
            </a:r>
            <a:endPar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Πελαγικό</a:t>
            </a:r>
            <a:endPar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Μακρόβιο (έως 30</a:t>
            </a:r>
            <a:r>
              <a:rPr kumimoji="0" lang="el-GR" sz="2000" b="0" i="0" u="none" strike="noStrike" kern="0" cap="none" spc="0" normalizeH="0" noProof="0" dirty="0" smtClean="0">
                <a:ln>
                  <a:noFill/>
                </a:ln>
                <a:solidFill>
                  <a:srgbClr val="0070C0"/>
                </a:solidFill>
                <a:effectLst/>
                <a:uLnTx/>
                <a:uFillTx/>
                <a:latin typeface="Tahoma" pitchFamily="34" charset="0"/>
                <a:ea typeface="+mn-ea"/>
                <a:cs typeface="Tahoma" pitchFamily="34" charset="0"/>
              </a:rPr>
              <a:t> έτη)</a:t>
            </a:r>
            <a:endPar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Καθυστερημένη αναπαραγωγική ωρίμανση</a:t>
            </a:r>
            <a:endPar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Φιλοπατρία</a:t>
            </a:r>
            <a:endPar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Πιστότητα </a:t>
            </a:r>
            <a:endParaRPr kumimoji="0" lang="en-US"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Νυχτόβια συμπεριφορά στις αποικίες</a:t>
            </a: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2000" kern="0" dirty="0" smtClean="0">
                <a:solidFill>
                  <a:srgbClr val="0070C0"/>
                </a:solidFill>
                <a:latin typeface="Tahoma" pitchFamily="34" charset="0"/>
                <a:cs typeface="Tahoma" pitchFamily="34" charset="0"/>
              </a:rPr>
              <a:t>Φυλετικός διμορφισμός (σε επίπεδο καλέσματος, βάρους και μορφοεμτρικών χαρακτηριστικών)</a:t>
            </a:r>
            <a:endPar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kumimoji="0" lang="el-GR" sz="2000" b="0" i="0" u="none" strike="noStrike" kern="0" cap="none" spc="0" normalizeH="0" baseline="0" noProof="0" dirty="0" smtClean="0">
                <a:ln>
                  <a:noFill/>
                </a:ln>
                <a:solidFill>
                  <a:srgbClr val="0070C0"/>
                </a:solidFill>
                <a:effectLst/>
                <a:uLnTx/>
                <a:uFillTx/>
                <a:latin typeface="Tahoma" pitchFamily="34" charset="0"/>
                <a:ea typeface="+mn-ea"/>
                <a:cs typeface="Tahoma" pitchFamily="34" charset="0"/>
              </a:rPr>
              <a:t>Όσφρηση: Αλάνθαστο σύστημα πλοήγησης</a:t>
            </a:r>
            <a:endParaRPr kumimoji="0" lang="en-US" sz="3200" b="0" i="0" u="none" strike="noStrike" kern="0" cap="none" spc="0" normalizeH="0" baseline="0" noProof="0" dirty="0" smtClean="0">
              <a:ln>
                <a:noFill/>
              </a:ln>
              <a:solidFill>
                <a:prstClr val="black"/>
              </a:solidFill>
              <a:effectLst/>
              <a:uLnTx/>
              <a:uFillTx/>
              <a:latin typeface="Tahoma" pitchFamily="34" charset="0"/>
              <a:ea typeface="+mn-ea"/>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endParaRPr kumimoji="0" lang="el-GR" sz="3200" b="0" i="0" u="none" strike="noStrike" kern="0" cap="none" spc="0" normalizeH="0" baseline="0" noProof="0" dirty="0" smtClean="0">
              <a:ln>
                <a:noFill/>
              </a:ln>
              <a:solidFill>
                <a:prstClr val="black"/>
              </a:solidFill>
              <a:effectLst/>
              <a:uLnTx/>
              <a:uFillTx/>
              <a:latin typeface="Tahoma" pitchFamily="34" charset="0"/>
              <a:ea typeface="+mn-ea"/>
              <a:cs typeface="Tahoma" pitchFamily="34" charset="0"/>
            </a:endParaRPr>
          </a:p>
        </p:txBody>
      </p:sp>
      <p:pic>
        <p:nvPicPr>
          <p:cNvPr id="7" name="Picture 5" descr="24"/>
          <p:cNvPicPr>
            <a:picLocks noChangeAspect="1" noChangeArrowheads="1"/>
          </p:cNvPicPr>
          <p:nvPr/>
        </p:nvPicPr>
        <p:blipFill>
          <a:blip r:embed="rId5" cstate="print"/>
          <a:srcRect t="10535" b="10535"/>
          <a:stretch>
            <a:fillRect/>
          </a:stretch>
        </p:blipFill>
        <p:spPr bwMode="auto">
          <a:xfrm>
            <a:off x="52049" y="1396170"/>
            <a:ext cx="4352448" cy="4352448"/>
          </a:xfrm>
          <a:prstGeom prst="rect">
            <a:avLst/>
          </a:prstGeom>
          <a:noFill/>
          <a:ln w="9525">
            <a:noFill/>
            <a:miter lim="800000"/>
            <a:headEnd/>
            <a:tailEnd/>
          </a:ln>
        </p:spPr>
      </p:pic>
    </p:spTree>
    <p:extLst>
      <p:ext uri="{BB962C8B-B14F-4D97-AF65-F5344CB8AC3E}">
        <p14:creationId xmlns:p14="http://schemas.microsoft.com/office/powerpoint/2010/main" val="32285665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464755" y="188326"/>
            <a:ext cx="9024512"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Μυθοπλασία και Αρτέμης – Άρπυιες και πλωτές νήσοι</a:t>
            </a:r>
            <a:endParaRPr lang="fr-FR" sz="2400" b="1" dirty="0">
              <a:solidFill>
                <a:srgbClr val="393185"/>
              </a:solidFill>
              <a:latin typeface="Open Sans Light"/>
              <a:ea typeface="Open Sans Light"/>
              <a:cs typeface="Open Sans Light"/>
            </a:endParaRPr>
          </a:p>
        </p:txBody>
      </p:sp>
      <p:pic>
        <p:nvPicPr>
          <p:cNvPr id="5" name="Picture 2"/>
          <p:cNvPicPr>
            <a:picLocks noChangeAspect="1" noChangeArrowheads="1"/>
          </p:cNvPicPr>
          <p:nvPr/>
        </p:nvPicPr>
        <p:blipFill>
          <a:blip r:embed="rId5" cstate="print"/>
          <a:srcRect/>
          <a:stretch>
            <a:fillRect/>
          </a:stretch>
        </p:blipFill>
        <p:spPr bwMode="auto">
          <a:xfrm>
            <a:off x="-59545" y="1278467"/>
            <a:ext cx="2912729" cy="3716241"/>
          </a:xfrm>
          <a:prstGeom prst="rect">
            <a:avLst/>
          </a:prstGeom>
          <a:noFill/>
          <a:ln w="9525">
            <a:noFill/>
            <a:miter lim="800000"/>
            <a:headEnd/>
            <a:tailEnd/>
          </a:ln>
        </p:spPr>
      </p:pic>
      <p:sp>
        <p:nvSpPr>
          <p:cNvPr id="7" name="4 - TextBox"/>
          <p:cNvSpPr txBox="1"/>
          <p:nvPr/>
        </p:nvSpPr>
        <p:spPr>
          <a:xfrm>
            <a:off x="196717" y="4994708"/>
            <a:ext cx="2400203" cy="600164"/>
          </a:xfrm>
          <a:prstGeom prst="rect">
            <a:avLst/>
          </a:prstGeom>
          <a:noFill/>
        </p:spPr>
        <p:txBody>
          <a:bodyPr wrap="square" rtlCol="0">
            <a:spAutoFit/>
          </a:bodyPr>
          <a:lstStyle/>
          <a:p>
            <a:pPr fontAlgn="base">
              <a:spcBef>
                <a:spcPct val="0"/>
              </a:spcBef>
              <a:spcAft>
                <a:spcPct val="0"/>
              </a:spcAft>
            </a:pPr>
            <a:r>
              <a:rPr lang="el-GR" sz="1100" dirty="0" smtClean="0">
                <a:solidFill>
                  <a:prstClr val="black"/>
                </a:solidFill>
                <a:latin typeface="Tahoma" pitchFamily="34" charset="0"/>
                <a:ea typeface="Tahoma" pitchFamily="34" charset="0"/>
                <a:cs typeface="Tahoma" pitchFamily="34" charset="0"/>
              </a:rPr>
              <a:t>Αναπαράσταση </a:t>
            </a:r>
            <a:r>
              <a:rPr lang="el-GR" sz="1100" b="1" dirty="0" err="1" smtClean="0">
                <a:solidFill>
                  <a:prstClr val="black"/>
                </a:solidFill>
                <a:latin typeface="Tahoma" pitchFamily="34" charset="0"/>
                <a:ea typeface="Tahoma" pitchFamily="34" charset="0"/>
                <a:cs typeface="Tahoma" pitchFamily="34" charset="0"/>
              </a:rPr>
              <a:t>Άρπυιας</a:t>
            </a:r>
            <a:r>
              <a:rPr lang="el-GR" sz="1100" dirty="0" smtClean="0">
                <a:solidFill>
                  <a:prstClr val="black"/>
                </a:solidFill>
                <a:latin typeface="Tahoma" pitchFamily="34" charset="0"/>
                <a:ea typeface="Tahoma" pitchFamily="34" charset="0"/>
                <a:cs typeface="Tahoma" pitchFamily="34" charset="0"/>
              </a:rPr>
              <a:t> κατά την αρπαγή ανθρώπου. Μελανόμορφη υδρία 530-500 </a:t>
            </a:r>
            <a:r>
              <a:rPr lang="el-GR" sz="1100" dirty="0" err="1" smtClean="0">
                <a:solidFill>
                  <a:prstClr val="black"/>
                </a:solidFill>
                <a:latin typeface="Tahoma" pitchFamily="34" charset="0"/>
                <a:ea typeface="Tahoma" pitchFamily="34" charset="0"/>
                <a:cs typeface="Tahoma" pitchFamily="34" charset="0"/>
              </a:rPr>
              <a:t>π.Χ.</a:t>
            </a:r>
            <a:r>
              <a:rPr lang="el-GR" sz="1100" dirty="0" smtClean="0">
                <a:solidFill>
                  <a:prstClr val="black"/>
                </a:solidFill>
                <a:latin typeface="Tahoma" pitchFamily="34" charset="0"/>
                <a:ea typeface="Tahoma" pitchFamily="34" charset="0"/>
                <a:cs typeface="Tahoma" pitchFamily="34" charset="0"/>
              </a:rPr>
              <a:t>, Α</a:t>
            </a:r>
            <a:r>
              <a:rPr lang="en-US" sz="1100" dirty="0" err="1" smtClean="0">
                <a:solidFill>
                  <a:prstClr val="black"/>
                </a:solidFill>
                <a:latin typeface="Tahoma" pitchFamily="34" charset="0"/>
                <a:ea typeface="Tahoma" pitchFamily="34" charset="0"/>
                <a:cs typeface="Tahoma" pitchFamily="34" charset="0"/>
              </a:rPr>
              <a:t>tles</a:t>
            </a:r>
            <a:r>
              <a:rPr lang="en-US" sz="1100" dirty="0" smtClean="0">
                <a:solidFill>
                  <a:prstClr val="black"/>
                </a:solidFill>
                <a:latin typeface="Tahoma" pitchFamily="34" charset="0"/>
                <a:ea typeface="Tahoma" pitchFamily="34" charset="0"/>
                <a:cs typeface="Tahoma" pitchFamily="34" charset="0"/>
              </a:rPr>
              <a:t> Museum</a:t>
            </a:r>
            <a:endParaRPr lang="el-GR" sz="1100" dirty="0">
              <a:solidFill>
                <a:prstClr val="black"/>
              </a:solidFill>
              <a:latin typeface="Tahoma" pitchFamily="34" charset="0"/>
              <a:ea typeface="Tahoma" pitchFamily="34" charset="0"/>
              <a:cs typeface="Tahoma" pitchFamily="34" charset="0"/>
            </a:endParaRPr>
          </a:p>
        </p:txBody>
      </p:sp>
      <p:pic>
        <p:nvPicPr>
          <p:cNvPr id="8" name="Picture 4" descr="E:\Karris\Ionian University\Private works\Book fauna of Greece\Aκριώτης\Photos\ΕΙΔΗ-Reserve\9. Calonectris diomedea\P5172439.JPG"/>
          <p:cNvPicPr>
            <a:picLocks noChangeAspect="1" noChangeArrowheads="1"/>
          </p:cNvPicPr>
          <p:nvPr/>
        </p:nvPicPr>
        <p:blipFill>
          <a:blip r:embed="rId6" cstate="print"/>
          <a:srcRect/>
          <a:stretch>
            <a:fillRect/>
          </a:stretch>
        </p:blipFill>
        <p:spPr bwMode="auto">
          <a:xfrm>
            <a:off x="3109446" y="941668"/>
            <a:ext cx="2453863" cy="1840397"/>
          </a:xfrm>
          <a:prstGeom prst="rect">
            <a:avLst/>
          </a:prstGeom>
          <a:noFill/>
        </p:spPr>
      </p:pic>
      <p:pic>
        <p:nvPicPr>
          <p:cNvPr id="9" name="Picture 5" descr="E:\Karris\Ionian University\Private works\Book fauna of Greece\Aκριώτης\Photos\ΕΙΔΗ-Reserve\9. Calonectris diomedea\Calonectris diomedea- Apostolos Christopoulos1.JPG"/>
          <p:cNvPicPr>
            <a:picLocks noChangeAspect="1" noChangeArrowheads="1"/>
          </p:cNvPicPr>
          <p:nvPr/>
        </p:nvPicPr>
        <p:blipFill>
          <a:blip r:embed="rId7" cstate="print"/>
          <a:srcRect/>
          <a:stretch>
            <a:fillRect/>
          </a:stretch>
        </p:blipFill>
        <p:spPr bwMode="auto">
          <a:xfrm>
            <a:off x="3118608" y="3468820"/>
            <a:ext cx="2481213" cy="1860910"/>
          </a:xfrm>
          <a:prstGeom prst="rect">
            <a:avLst/>
          </a:prstGeom>
          <a:noFill/>
        </p:spPr>
      </p:pic>
      <p:sp>
        <p:nvSpPr>
          <p:cNvPr id="10" name="8 - TextBox"/>
          <p:cNvSpPr txBox="1"/>
          <p:nvPr/>
        </p:nvSpPr>
        <p:spPr>
          <a:xfrm>
            <a:off x="3118608" y="5333262"/>
            <a:ext cx="2481213" cy="261610"/>
          </a:xfrm>
          <a:prstGeom prst="rect">
            <a:avLst/>
          </a:prstGeom>
          <a:noFill/>
        </p:spPr>
        <p:txBody>
          <a:bodyPr wrap="square" rtlCol="0">
            <a:spAutoFit/>
          </a:bodyPr>
          <a:lstStyle/>
          <a:p>
            <a:pPr fontAlgn="base">
              <a:spcBef>
                <a:spcPct val="0"/>
              </a:spcBef>
              <a:spcAft>
                <a:spcPct val="0"/>
              </a:spcAft>
            </a:pPr>
            <a:r>
              <a:rPr lang="en-US" sz="1100" dirty="0" smtClean="0">
                <a:solidFill>
                  <a:prstClr val="black"/>
                </a:solidFill>
                <a:latin typeface="Tahoma" pitchFamily="34" charset="0"/>
                <a:ea typeface="Tahoma" pitchFamily="34" charset="0"/>
                <a:cs typeface="Tahoma" pitchFamily="34" charset="0"/>
              </a:rPr>
              <a:t>A</a:t>
            </a:r>
            <a:r>
              <a:rPr lang="el-GR" sz="1100" dirty="0" err="1" smtClean="0">
                <a:solidFill>
                  <a:prstClr val="black"/>
                </a:solidFill>
                <a:latin typeface="Tahoma" pitchFamily="34" charset="0"/>
                <a:ea typeface="Tahoma" pitchFamily="34" charset="0"/>
                <a:cs typeface="Tahoma" pitchFamily="34" charset="0"/>
              </a:rPr>
              <a:t>ρτέμης</a:t>
            </a:r>
            <a:r>
              <a:rPr lang="el-GR" sz="1100" dirty="0" smtClean="0">
                <a:solidFill>
                  <a:prstClr val="black"/>
                </a:solidFill>
                <a:latin typeface="Tahoma" pitchFamily="34" charset="0"/>
                <a:ea typeface="Tahoma" pitchFamily="34" charset="0"/>
                <a:cs typeface="Tahoma" pitchFamily="34" charset="0"/>
              </a:rPr>
              <a:t> (</a:t>
            </a:r>
            <a:r>
              <a:rPr lang="en-US" sz="1100" i="1" dirty="0" err="1" smtClean="0">
                <a:solidFill>
                  <a:prstClr val="black"/>
                </a:solidFill>
                <a:latin typeface="Tahoma" pitchFamily="34" charset="0"/>
                <a:ea typeface="Tahoma" pitchFamily="34" charset="0"/>
                <a:cs typeface="Tahoma" pitchFamily="34" charset="0"/>
              </a:rPr>
              <a:t>Calonectris</a:t>
            </a:r>
            <a:r>
              <a:rPr lang="en-US" sz="1100" i="1" dirty="0" smtClean="0">
                <a:solidFill>
                  <a:prstClr val="black"/>
                </a:solidFill>
                <a:latin typeface="Tahoma" pitchFamily="34" charset="0"/>
                <a:ea typeface="Tahoma" pitchFamily="34" charset="0"/>
                <a:cs typeface="Tahoma" pitchFamily="34" charset="0"/>
              </a:rPr>
              <a:t> </a:t>
            </a:r>
            <a:r>
              <a:rPr lang="en-US" sz="1100" i="1" dirty="0" err="1" smtClean="0">
                <a:solidFill>
                  <a:prstClr val="black"/>
                </a:solidFill>
                <a:latin typeface="Tahoma" pitchFamily="34" charset="0"/>
                <a:ea typeface="Tahoma" pitchFamily="34" charset="0"/>
                <a:cs typeface="Tahoma" pitchFamily="34" charset="0"/>
              </a:rPr>
              <a:t>diomedea</a:t>
            </a:r>
            <a:r>
              <a:rPr lang="en-US" sz="1100" dirty="0" smtClean="0">
                <a:solidFill>
                  <a:prstClr val="black"/>
                </a:solidFill>
                <a:latin typeface="Tahoma" pitchFamily="34" charset="0"/>
                <a:ea typeface="Tahoma" pitchFamily="34" charset="0"/>
                <a:cs typeface="Tahoma" pitchFamily="34" charset="0"/>
              </a:rPr>
              <a:t>)</a:t>
            </a:r>
            <a:endParaRPr lang="el-GR" sz="1100" dirty="0">
              <a:solidFill>
                <a:prstClr val="black"/>
              </a:solidFill>
              <a:latin typeface="Tahoma" pitchFamily="34" charset="0"/>
              <a:ea typeface="Tahoma" pitchFamily="34" charset="0"/>
              <a:cs typeface="Tahoma" pitchFamily="34" charset="0"/>
            </a:endParaRPr>
          </a:p>
        </p:txBody>
      </p:sp>
      <p:sp>
        <p:nvSpPr>
          <p:cNvPr id="3" name="Rectangle 2"/>
          <p:cNvSpPr/>
          <p:nvPr/>
        </p:nvSpPr>
        <p:spPr>
          <a:xfrm>
            <a:off x="5892799" y="1163906"/>
            <a:ext cx="6096000" cy="1107996"/>
          </a:xfrm>
          <a:prstGeom prst="rect">
            <a:avLst/>
          </a:prstGeom>
          <a:solidFill>
            <a:schemeClr val="accent1">
              <a:lumMod val="40000"/>
              <a:lumOff val="60000"/>
            </a:schemeClr>
          </a:solidFill>
        </p:spPr>
        <p:txBody>
          <a:bodyPr>
            <a:spAutoFit/>
          </a:bodyPr>
          <a:lstStyle/>
          <a:p>
            <a:r>
              <a:rPr lang="el-GR" sz="1100" dirty="0">
                <a:latin typeface="Tahoma" panose="020B0604030504040204" pitchFamily="34" charset="0"/>
                <a:ea typeface="Tahoma" panose="020B0604030504040204" pitchFamily="34" charset="0"/>
                <a:cs typeface="Tahoma" panose="020B0604030504040204" pitchFamily="34" charset="0"/>
              </a:rPr>
              <a:t>Οι </a:t>
            </a:r>
            <a:r>
              <a:rPr lang="el-GR" sz="1100" b="1" dirty="0">
                <a:latin typeface="Tahoma" panose="020B0604030504040204" pitchFamily="34" charset="0"/>
                <a:ea typeface="Tahoma" panose="020B0604030504040204" pitchFamily="34" charset="0"/>
                <a:cs typeface="Tahoma" panose="020B0604030504040204" pitchFamily="34" charset="0"/>
              </a:rPr>
              <a:t>Άρπυιες</a:t>
            </a:r>
            <a:r>
              <a:rPr lang="el-GR" sz="1100" dirty="0">
                <a:latin typeface="Tahoma" panose="020B0604030504040204" pitchFamily="34" charset="0"/>
                <a:ea typeface="Tahoma" panose="020B0604030504040204" pitchFamily="34" charset="0"/>
                <a:cs typeface="Tahoma" panose="020B0604030504040204" pitchFamily="34" charset="0"/>
              </a:rPr>
              <a:t> στην ελληνική μυθολογία αποτελούσαν φτερωτές γυναικείες </a:t>
            </a:r>
            <a:r>
              <a:rPr lang="el-GR" sz="1100" dirty="0" smtClean="0">
                <a:latin typeface="Tahoma" panose="020B0604030504040204" pitchFamily="34" charset="0"/>
                <a:ea typeface="Tahoma" panose="020B0604030504040204" pitchFamily="34" charset="0"/>
                <a:cs typeface="Tahoma" panose="020B0604030504040204" pitchFamily="34" charset="0"/>
              </a:rPr>
              <a:t>μορφές </a:t>
            </a:r>
            <a:r>
              <a:rPr lang="el-GR" sz="1100" dirty="0">
                <a:latin typeface="Tahoma" panose="020B0604030504040204" pitchFamily="34" charset="0"/>
                <a:ea typeface="Tahoma" panose="020B0604030504040204" pitchFamily="34" charset="0"/>
                <a:cs typeface="Tahoma" panose="020B0604030504040204" pitchFamily="34" charset="0"/>
              </a:rPr>
              <a:t>που υπηρετούσαν τον Άδη ή/και τον Δία προκαλούσαν το κακό και έσπερναν τον πανικό στους θαλασσοπόρους με τα φρενιασμένα χτυπήματα των φτερούγων τους (</a:t>
            </a:r>
            <a:r>
              <a:rPr lang="el-GR" sz="1100" b="1" dirty="0">
                <a:latin typeface="Tahoma" panose="020B0604030504040204" pitchFamily="34" charset="0"/>
                <a:ea typeface="Tahoma" panose="020B0604030504040204" pitchFamily="34" charset="0"/>
                <a:cs typeface="Tahoma" panose="020B0604030504040204" pitchFamily="34" charset="0"/>
              </a:rPr>
              <a:t>Εικόνα </a:t>
            </a:r>
            <a:r>
              <a:rPr lang="el-GR" sz="1100" b="1" dirty="0" smtClean="0">
                <a:latin typeface="Tahoma" panose="020B0604030504040204" pitchFamily="34" charset="0"/>
                <a:ea typeface="Tahoma" panose="020B0604030504040204" pitchFamily="34" charset="0"/>
                <a:cs typeface="Tahoma" panose="020B0604030504040204" pitchFamily="34" charset="0"/>
              </a:rPr>
              <a:t>αναπράστασης σε μελανόμορφη υδρία)</a:t>
            </a:r>
            <a:r>
              <a:rPr lang="el-GR" sz="1100" dirty="0" smtClean="0">
                <a:latin typeface="Tahoma" panose="020B0604030504040204" pitchFamily="34" charset="0"/>
                <a:ea typeface="Tahoma" panose="020B0604030504040204" pitchFamily="34" charset="0"/>
                <a:cs typeface="Tahoma" panose="020B0604030504040204" pitchFamily="34" charset="0"/>
              </a:rPr>
              <a:t>. </a:t>
            </a:r>
            <a:r>
              <a:rPr lang="el-GR" sz="1100" dirty="0">
                <a:latin typeface="Tahoma" panose="020B0604030504040204" pitchFamily="34" charset="0"/>
                <a:ea typeface="Tahoma" panose="020B0604030504040204" pitchFamily="34" charset="0"/>
                <a:cs typeface="Tahoma" panose="020B0604030504040204" pitchFamily="34" charset="0"/>
              </a:rPr>
              <a:t>Οι μορφές αυτές περιγράφονται επίσης να έχουν την καταστροφική δύναμη των καταιγίδων και των θυελλών καθώς και να έχουν δυνατά και γαμψά νύχια</a:t>
            </a:r>
            <a:r>
              <a:rPr lang="el-GR" sz="1100" dirty="0" smtClean="0">
                <a:latin typeface="Tahoma" panose="020B0604030504040204" pitchFamily="34" charset="0"/>
                <a:ea typeface="Tahoma" panose="020B0604030504040204" pitchFamily="34" charset="0"/>
                <a:cs typeface="Tahoma" panose="020B0604030504040204" pitchFamily="34" charset="0"/>
              </a:rPr>
              <a:t>. Οι Άρπυιες είχαν σαν έδρα τους τις Πλωτές (Στροφάδες Νήσοι)</a:t>
            </a:r>
            <a:endParaRPr lang="el-GR" dirty="0">
              <a:latin typeface="Tahoma" panose="020B0604030504040204" pitchFamily="34" charset="0"/>
              <a:ea typeface="Tahoma" panose="020B0604030504040204" pitchFamily="34" charset="0"/>
              <a:cs typeface="Tahoma" panose="020B0604030504040204" pitchFamily="34" charset="0"/>
            </a:endParaRPr>
          </a:p>
        </p:txBody>
      </p:sp>
      <p:pic>
        <p:nvPicPr>
          <p:cNvPr id="11" name="Picture 10"/>
          <p:cNvPicPr>
            <a:picLocks noChangeAspect="1"/>
          </p:cNvPicPr>
          <p:nvPr/>
        </p:nvPicPr>
        <p:blipFill>
          <a:blip r:embed="rId8"/>
          <a:stretch>
            <a:fillRect/>
          </a:stretch>
        </p:blipFill>
        <p:spPr>
          <a:xfrm>
            <a:off x="6786776" y="2309011"/>
            <a:ext cx="4702491" cy="3285861"/>
          </a:xfrm>
          <a:prstGeom prst="rect">
            <a:avLst/>
          </a:prstGeom>
        </p:spPr>
      </p:pic>
    </p:spTree>
    <p:extLst>
      <p:ext uri="{BB962C8B-B14F-4D97-AF65-F5344CB8AC3E}">
        <p14:creationId xmlns:p14="http://schemas.microsoft.com/office/powerpoint/2010/main" val="40770974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1542787" y="320477"/>
            <a:ext cx="9024512"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Φυλετικός διμορφισμός</a:t>
            </a:r>
            <a:endParaRPr lang="fr-FR" sz="2400" b="1" dirty="0">
              <a:solidFill>
                <a:srgbClr val="393185"/>
              </a:solidFill>
              <a:latin typeface="Open Sans Light"/>
              <a:ea typeface="Open Sans Light"/>
              <a:cs typeface="Open Sans Light"/>
            </a:endParaRPr>
          </a:p>
        </p:txBody>
      </p:sp>
      <p:pic>
        <p:nvPicPr>
          <p:cNvPr id="12" name="Picture 2"/>
          <p:cNvPicPr>
            <a:picLocks noChangeAspect="1" noChangeArrowheads="1"/>
          </p:cNvPicPr>
          <p:nvPr/>
        </p:nvPicPr>
        <p:blipFill>
          <a:blip r:embed="rId5" cstate="print"/>
          <a:srcRect/>
          <a:stretch>
            <a:fillRect/>
          </a:stretch>
        </p:blipFill>
        <p:spPr bwMode="auto">
          <a:xfrm>
            <a:off x="0" y="1364708"/>
            <a:ext cx="5715040" cy="5186889"/>
          </a:xfrm>
          <a:prstGeom prst="rect">
            <a:avLst/>
          </a:prstGeom>
          <a:noFill/>
          <a:ln w="9525">
            <a:noFill/>
            <a:miter lim="800000"/>
            <a:headEnd/>
            <a:tailEnd/>
          </a:ln>
        </p:spPr>
      </p:pic>
      <p:graphicFrame>
        <p:nvGraphicFramePr>
          <p:cNvPr id="13" name="8 - Πίνακας"/>
          <p:cNvGraphicFramePr>
            <a:graphicFrameLocks noGrp="1"/>
          </p:cNvGraphicFramePr>
          <p:nvPr>
            <p:extLst>
              <p:ext uri="{D42A27DB-BD31-4B8C-83A1-F6EECF244321}">
                <p14:modId xmlns:p14="http://schemas.microsoft.com/office/powerpoint/2010/main" val="3206836846"/>
              </p:ext>
            </p:extLst>
          </p:nvPr>
        </p:nvGraphicFramePr>
        <p:xfrm>
          <a:off x="5715040" y="2394313"/>
          <a:ext cx="5451799" cy="3501406"/>
        </p:xfrm>
        <a:graphic>
          <a:graphicData uri="http://schemas.openxmlformats.org/drawingml/2006/table">
            <a:tbl>
              <a:tblPr/>
              <a:tblGrid>
                <a:gridCol w="1194258"/>
                <a:gridCol w="430458"/>
                <a:gridCol w="781502"/>
                <a:gridCol w="781502"/>
                <a:gridCol w="534153"/>
                <a:gridCol w="576642"/>
                <a:gridCol w="576642"/>
                <a:gridCol w="576642"/>
              </a:tblGrid>
              <a:tr h="17836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dirty="0">
                        <a:solidFill>
                          <a:srgbClr val="000000"/>
                        </a:solidFill>
                        <a:latin typeface="Times New Roman"/>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r>
              <a:tr h="41602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dirty="0">
                          <a:solidFill>
                            <a:srgbClr val="000000"/>
                          </a:solidFill>
                          <a:latin typeface="Times New Roman"/>
                          <a:ea typeface="Times New Roman"/>
                          <a:cs typeface="Times New Roman"/>
                        </a:rPr>
                        <a:t>Παράμετρος</a:t>
                      </a:r>
                      <a:endParaRPr lang="el-GR" sz="900" dirty="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dirty="0">
                          <a:solidFill>
                            <a:srgbClr val="000000"/>
                          </a:solidFill>
                          <a:latin typeface="Times New Roman"/>
                          <a:ea typeface="Times New Roman"/>
                          <a:cs typeface="Times New Roman"/>
                        </a:rPr>
                        <a:t>Φύλο</a:t>
                      </a:r>
                      <a:endParaRPr lang="el-GR" sz="900" dirty="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dirty="0">
                          <a:solidFill>
                            <a:srgbClr val="000000"/>
                          </a:solidFill>
                          <a:latin typeface="Times New Roman"/>
                          <a:ea typeface="Times New Roman"/>
                          <a:cs typeface="Times New Roman"/>
                        </a:rPr>
                        <a:t>N</a:t>
                      </a:r>
                      <a:endParaRPr lang="el-GR" sz="900" dirty="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Μέση τιμή</a:t>
                      </a:r>
                      <a:r>
                        <a:rPr lang="en-US" sz="700">
                          <a:solidFill>
                            <a:srgbClr val="000000"/>
                          </a:solidFill>
                          <a:latin typeface="Times New Roman"/>
                          <a:ea typeface="Times New Roman"/>
                          <a:cs typeface="Times New Roman"/>
                        </a:rPr>
                        <a:t> ± SD</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Ελάχιστη τιμή</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dirty="0">
                          <a:solidFill>
                            <a:srgbClr val="000000"/>
                          </a:solidFill>
                          <a:latin typeface="Times New Roman"/>
                          <a:ea typeface="Times New Roman"/>
                          <a:cs typeface="Times New Roman"/>
                        </a:rPr>
                        <a:t>M</a:t>
                      </a:r>
                      <a:r>
                        <a:rPr lang="el-GR" sz="700" dirty="0">
                          <a:solidFill>
                            <a:srgbClr val="000000"/>
                          </a:solidFill>
                          <a:latin typeface="Times New Roman"/>
                          <a:ea typeface="Times New Roman"/>
                          <a:cs typeface="Times New Roman"/>
                        </a:rPr>
                        <a:t>έγιστη τιμή</a:t>
                      </a:r>
                      <a:endParaRPr lang="el-GR" sz="900" dirty="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i="1">
                          <a:solidFill>
                            <a:srgbClr val="000000"/>
                          </a:solidFill>
                          <a:latin typeface="Times New Roman"/>
                          <a:ea typeface="Times New Roman"/>
                          <a:cs typeface="Times New Roman"/>
                        </a:rPr>
                        <a:t>F</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 </a:t>
                      </a:r>
                      <a:r>
                        <a:rPr lang="el-GR" sz="700">
                          <a:solidFill>
                            <a:srgbClr val="000000"/>
                          </a:solidFill>
                          <a:latin typeface="Times New Roman"/>
                          <a:ea typeface="Times New Roman"/>
                          <a:cs typeface="Times New Roman"/>
                        </a:rPr>
                        <a:t>φυλετικός διμορφισμός</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11933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Σωματικό βάρος</a:t>
                      </a:r>
                      <a:r>
                        <a:rPr lang="en-US" sz="700">
                          <a:solidFill>
                            <a:srgbClr val="000000"/>
                          </a:solidFill>
                          <a:latin typeface="Times New Roman"/>
                          <a:ea typeface="Times New Roman"/>
                          <a:cs typeface="Times New Roman"/>
                        </a:rPr>
                        <a:t> (g)</a:t>
                      </a:r>
                      <a:endParaRPr lang="el-GR" sz="900">
                        <a:latin typeface="Calibri"/>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64</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697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91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27</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450</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880</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99 **</a:t>
                      </a:r>
                      <a:endParaRPr lang="el-GR" sz="900">
                        <a:latin typeface="Calibri"/>
                        <a:ea typeface="Times New Roman"/>
                        <a:cs typeface="Times New Roman"/>
                      </a:endParaRPr>
                    </a:p>
                  </a:txBody>
                  <a:tcPr marL="47009" marR="47009"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r>
              <a:tr h="119331">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endParaRPr lang="en-US" sz="700">
                        <a:solidFill>
                          <a:srgbClr val="000000"/>
                        </a:solidFill>
                        <a:latin typeface="Times New Roman"/>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70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764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 ± 98</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490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1000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vMerge="1">
                  <a:txBody>
                    <a:bodyPr/>
                    <a:lstStyle/>
                    <a:p>
                      <a:endParaRPr lang="el-G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134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732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6 ± 100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81</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450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1000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Μήκος ταρσού</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a:t>
                      </a:r>
                      <a:r>
                        <a:rPr lang="el-GR" sz="700">
                          <a:solidFill>
                            <a:srgbClr val="000000"/>
                          </a:solidFill>
                          <a:latin typeface="Times New Roman"/>
                          <a:ea typeface="Times New Roman"/>
                          <a:cs typeface="Times New Roman"/>
                        </a:rPr>
                        <a:t>± 2,</a:t>
                      </a:r>
                      <a:r>
                        <a:rPr lang="en-US" sz="700">
                          <a:solidFill>
                            <a:srgbClr val="000000"/>
                          </a:solidFill>
                          <a:latin typeface="Times New Roman"/>
                          <a:ea typeface="Times New Roman"/>
                          <a:cs typeface="Times New Roman"/>
                        </a:rPr>
                        <a:t>20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46,6</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59,3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38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57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53,6 ± 2,74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41,6</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58,6</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vMerge="1">
                  <a:txBody>
                    <a:bodyPr/>
                    <a:lstStyle/>
                    <a:p>
                      <a:endParaRPr lang="el-G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111</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56</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6</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20801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Ολικό μήκος ράμφους</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01</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27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10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vMerge="1">
                  <a:txBody>
                    <a:bodyPr/>
                    <a:lstStyle/>
                    <a:p>
                      <a:endParaRPr lang="el-G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45</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20801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Μήκος ράμφους έως αλαταδένες  (</a:t>
                      </a:r>
                      <a:r>
                        <a:rPr lang="en-US" sz="700">
                          <a:solidFill>
                            <a:srgbClr val="000000"/>
                          </a:solidFill>
                          <a:latin typeface="Times New Roman"/>
                          <a:ea typeface="Times New Roman"/>
                          <a:cs typeface="Times New Roman"/>
                        </a:rPr>
                        <a:t>mm</a:t>
                      </a:r>
                      <a:r>
                        <a:rPr lang="el-GR" sz="700">
                          <a:solidFill>
                            <a:srgbClr val="000000"/>
                          </a:solidFill>
                          <a:latin typeface="Times New Roman"/>
                          <a:ea typeface="Times New Roman"/>
                          <a:cs typeface="Times New Roman"/>
                        </a:rPr>
                        <a:t>)</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36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81</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32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12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endParaRPr lang="en-US" sz="700">
                        <a:solidFill>
                          <a:srgbClr val="000000"/>
                        </a:solidFill>
                        <a:latin typeface="Times New Roman"/>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39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31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vMerge="1">
                  <a:txBody>
                    <a:bodyPr/>
                    <a:lstStyle/>
                    <a:p>
                      <a:endParaRPr lang="el-G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37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16</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31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42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Πλάτος ράμφους</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28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 ± 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11</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vMerge="1">
                  <a:txBody>
                    <a:bodyPr/>
                    <a:lstStyle/>
                    <a:p>
                      <a:endParaRPr lang="el-G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111</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7 </a:t>
                      </a:r>
                      <a:r>
                        <a:rPr lang="el-GR" sz="700">
                          <a:solidFill>
                            <a:srgbClr val="000000"/>
                          </a:solidFill>
                          <a:latin typeface="Times New Roman"/>
                          <a:ea typeface="Times New Roman"/>
                          <a:cs typeface="Times New Roman"/>
                        </a:rPr>
                        <a:t>± 1,07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10,4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16,5</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20801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Συνολικό μήκος ράμφους - κεφαλής (mm)</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100</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 ± 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94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115</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72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65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n-US"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106</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2 ± 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55</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99</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123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vMerge="1">
                  <a:txBody>
                    <a:bodyPr/>
                    <a:lstStyle/>
                    <a:p>
                      <a:endParaRPr lang="el-G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103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3 ± 5</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18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94</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123</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0</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n-US"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Μήκος κεφαλής</a:t>
                      </a:r>
                      <a:r>
                        <a:rPr lang="en-US" sz="700">
                          <a:solidFill>
                            <a:srgbClr val="000000"/>
                          </a:solidFill>
                          <a:latin typeface="Times New Roman"/>
                          <a:ea typeface="Times New Roman"/>
                          <a:cs typeface="Times New Roman"/>
                        </a:rPr>
                        <a:t> (mm)</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Θ</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54</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  52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4 ± 2</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92</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46,7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63,3</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57</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88 ***</a:t>
                      </a:r>
                      <a:endParaRPr lang="el-GR" sz="900">
                        <a:latin typeface="Calibri"/>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5</a:t>
                      </a:r>
                      <a:r>
                        <a:rPr lang="el-GR" sz="700">
                          <a:solidFill>
                            <a:srgbClr val="000000"/>
                          </a:solidFill>
                          <a:latin typeface="Times New Roman"/>
                          <a:ea typeface="Times New Roman"/>
                          <a:cs typeface="Times New Roman"/>
                        </a:rPr>
                        <a:t>,</a:t>
                      </a:r>
                      <a:r>
                        <a:rPr lang="en-US" sz="700">
                          <a:solidFill>
                            <a:srgbClr val="000000"/>
                          </a:solidFill>
                          <a:latin typeface="Times New Roman"/>
                          <a:ea typeface="Times New Roman"/>
                          <a:cs typeface="Times New Roman"/>
                        </a:rPr>
                        <a:t>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lnSpc>
                          <a:spcPct val="115000"/>
                        </a:lnSpc>
                        <a:spcAft>
                          <a:spcPts val="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p>
                      <a:pPr algn="l">
                        <a:lnSpc>
                          <a:spcPct val="115000"/>
                        </a:lnSpc>
                        <a:spcAft>
                          <a:spcPts val="1000"/>
                        </a:spcAft>
                      </a:pPr>
                      <a:r>
                        <a:rPr lang="el-GR" sz="700">
                          <a:solidFill>
                            <a:srgbClr val="000000"/>
                          </a:solidFill>
                          <a:latin typeface="Times New Roman"/>
                          <a:ea typeface="Times New Roman"/>
                          <a:cs typeface="Times New Roman"/>
                        </a:rPr>
                        <a:t> </a:t>
                      </a:r>
                      <a:endParaRPr lang="el-GR" sz="900">
                        <a:latin typeface="Calibri"/>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Α</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58</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a:solidFill>
                            <a:srgbClr val="000000"/>
                          </a:solidFill>
                          <a:latin typeface="Times New Roman"/>
                          <a:ea typeface="Times New Roman"/>
                          <a:cs typeface="Times New Roman"/>
                        </a:rPr>
                        <a:t>  </a:t>
                      </a:r>
                      <a:r>
                        <a:rPr lang="el-GR" sz="700">
                          <a:solidFill>
                            <a:srgbClr val="000000"/>
                          </a:solidFill>
                          <a:latin typeface="Times New Roman"/>
                          <a:ea typeface="Times New Roman"/>
                          <a:cs typeface="Times New Roman"/>
                        </a:rPr>
                        <a:t>55,5 ± 3,87</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45,9</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72,2</a:t>
                      </a:r>
                      <a:endParaRPr lang="el-GR" sz="900">
                        <a:latin typeface="Calibri"/>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a:no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nchor="ctr">
                    <a:lnL>
                      <a:noFill/>
                    </a:lnL>
                    <a:lnR>
                      <a:noFill/>
                    </a:lnR>
                    <a:lnT>
                      <a:noFill/>
                    </a:lnT>
                    <a:lnB>
                      <a:noFill/>
                    </a:lnB>
                    <a:lnTlToBr w="12700" cmpd="sng">
                      <a:noFill/>
                      <a:prstDash val="solid"/>
                    </a:lnTlToBr>
                    <a:lnBlToTr w="12700" cmpd="sng">
                      <a:noFill/>
                      <a:prstDash val="solid"/>
                    </a:lnBlToTr>
                    <a:solidFill>
                      <a:srgbClr val="FFFFFF"/>
                    </a:solidFill>
                  </a:tcPr>
                </a:tc>
              </a:tr>
              <a:tr h="119331">
                <a:tc vMerge="1">
                  <a:txBody>
                    <a:bodyPr/>
                    <a:lstStyle/>
                    <a:p>
                      <a:endParaRPr lang="el-GR"/>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Σύνολο</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112</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n-US" sz="700" dirty="0">
                          <a:solidFill>
                            <a:srgbClr val="000000"/>
                          </a:solidFill>
                          <a:latin typeface="Times New Roman"/>
                          <a:ea typeface="Times New Roman"/>
                          <a:cs typeface="Times New Roman"/>
                        </a:rPr>
                        <a:t>  </a:t>
                      </a:r>
                      <a:r>
                        <a:rPr lang="el-GR" sz="700" dirty="0">
                          <a:solidFill>
                            <a:srgbClr val="000000"/>
                          </a:solidFill>
                          <a:latin typeface="Times New Roman"/>
                          <a:ea typeface="Times New Roman"/>
                          <a:cs typeface="Times New Roman"/>
                        </a:rPr>
                        <a:t>54,0 ± 3,7</a:t>
                      </a:r>
                      <a:r>
                        <a:rPr lang="en-US" sz="700" dirty="0">
                          <a:solidFill>
                            <a:srgbClr val="000000"/>
                          </a:solidFill>
                          <a:latin typeface="Times New Roman"/>
                          <a:ea typeface="Times New Roman"/>
                          <a:cs typeface="Times New Roman"/>
                        </a:rPr>
                        <a:t>6</a:t>
                      </a:r>
                      <a:endParaRPr lang="el-GR" sz="900" dirty="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45,9</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r>
                        <a:rPr lang="el-GR" sz="700">
                          <a:solidFill>
                            <a:srgbClr val="000000"/>
                          </a:solidFill>
                          <a:latin typeface="Times New Roman"/>
                          <a:ea typeface="Times New Roman"/>
                          <a:cs typeface="Times New Roman"/>
                        </a:rPr>
                        <a:t>72,2</a:t>
                      </a:r>
                      <a:endParaRPr lang="el-GR" sz="900">
                        <a:latin typeface="Calibri"/>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a:solidFill>
                          <a:srgbClr val="000000"/>
                        </a:solidFill>
                        <a:latin typeface="Times New Roman"/>
                        <a:ea typeface="Times New Roman"/>
                        <a:cs typeface="Times New Roman"/>
                      </a:endParaRPr>
                    </a:p>
                  </a:txBody>
                  <a:tcPr marL="47009" marR="47009" marT="0" marB="0">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15000"/>
                        </a:lnSpc>
                        <a:spcAft>
                          <a:spcPts val="0"/>
                        </a:spcAft>
                      </a:pPr>
                      <a:endParaRPr lang="el-GR" sz="700" dirty="0">
                        <a:solidFill>
                          <a:srgbClr val="000000"/>
                        </a:solidFill>
                        <a:latin typeface="Times New Roman"/>
                        <a:ea typeface="Times New Roman"/>
                        <a:cs typeface="Times New Roman"/>
                      </a:endParaRPr>
                    </a:p>
                  </a:txBody>
                  <a:tcPr marL="47009" marR="47009" marT="0" marB="0" anchor="ctr">
                    <a:lnL>
                      <a:noFill/>
                    </a:lnL>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pic>
        <p:nvPicPr>
          <p:cNvPr id="4" name="Picture 3"/>
          <p:cNvPicPr>
            <a:picLocks noChangeAspect="1"/>
          </p:cNvPicPr>
          <p:nvPr/>
        </p:nvPicPr>
        <p:blipFill rotWithShape="1">
          <a:blip r:embed="rId6"/>
          <a:srcRect l="41319" t="25185" r="25903" b="32716"/>
          <a:stretch/>
        </p:blipFill>
        <p:spPr>
          <a:xfrm>
            <a:off x="8830732" y="49635"/>
            <a:ext cx="3217333" cy="2324387"/>
          </a:xfrm>
          <a:prstGeom prst="rect">
            <a:avLst/>
          </a:prstGeom>
        </p:spPr>
      </p:pic>
    </p:spTree>
    <p:extLst>
      <p:ext uri="{BB962C8B-B14F-4D97-AF65-F5344CB8AC3E}">
        <p14:creationId xmlns:p14="http://schemas.microsoft.com/office/powerpoint/2010/main" val="33100205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64236" y="135789"/>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 Όσφρηση Αρτέμη  </a:t>
            </a:r>
            <a:endParaRPr lang="el-GR"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sp>
        <p:nvSpPr>
          <p:cNvPr id="5" name="2 - Θέση περιεχομένου"/>
          <p:cNvSpPr txBox="1">
            <a:spLocks/>
          </p:cNvSpPr>
          <p:nvPr/>
        </p:nvSpPr>
        <p:spPr bwMode="auto">
          <a:xfrm>
            <a:off x="0" y="1268429"/>
            <a:ext cx="4529667" cy="4853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l-GR" sz="1400" dirty="0" smtClean="0">
                <a:latin typeface="Tahoma" pitchFamily="34" charset="0"/>
                <a:ea typeface="Tahoma" pitchFamily="34" charset="0"/>
                <a:cs typeface="Tahoma" pitchFamily="34" charset="0"/>
              </a:rPr>
              <a:t>Η όσφρηση για κάποια είδη πτηνών είναι πολύ σημαντική αίσθηση</a:t>
            </a:r>
          </a:p>
          <a:p>
            <a:pPr>
              <a:buFont typeface="Arial" charset="0"/>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Είδη θαλασσοπουλιών, παπαγάλων και μερικοί αμερικανικοί γύπες έχουν πολύ </a:t>
            </a:r>
            <a:r>
              <a:rPr lang="el-GR" sz="1400" b="1" dirty="0" smtClean="0">
                <a:latin typeface="Tahoma" pitchFamily="34" charset="0"/>
                <a:ea typeface="Tahoma" pitchFamily="34" charset="0"/>
                <a:cs typeface="Tahoma" pitchFamily="34" charset="0"/>
              </a:rPr>
              <a:t>αυξημένη ικανότητα να διακρίνουν οσμές ή να τις αντιλαμβάνονται από μεγάλη απόσταση</a:t>
            </a:r>
          </a:p>
          <a:p>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Τα θαλασσοπούλια βρίσκουν την τροφή τους λόγω της ανατομικά περίπλοκης αίσθησης της όσφρησης που διαθέτουν, και περιλαμβάνει ένα </a:t>
            </a:r>
            <a:r>
              <a:rPr lang="el-GR" sz="1400" b="1" dirty="0" smtClean="0">
                <a:latin typeface="Tahoma" pitchFamily="34" charset="0"/>
                <a:ea typeface="Tahoma" pitchFamily="34" charset="0"/>
                <a:cs typeface="Tahoma" pitchFamily="34" charset="0"/>
              </a:rPr>
              <a:t>πολύπλοκο οσφρητικό επιθήλιο, και μεγάλους οσφρητικούς βολβούς στον εγκέφαλο</a:t>
            </a:r>
            <a:r>
              <a:rPr lang="el-GR" sz="1400" dirty="0" smtClean="0">
                <a:latin typeface="Tahoma" pitchFamily="34" charset="0"/>
                <a:ea typeface="Tahoma" pitchFamily="34" charset="0"/>
                <a:cs typeface="Tahoma" pitchFamily="34" charset="0"/>
              </a:rPr>
              <a:t>, που μεταφέρουν πληροφορίες σε ανώτερα κέντρα</a:t>
            </a:r>
          </a:p>
          <a:p>
            <a:pPr>
              <a:buFont typeface="Arial" charset="0"/>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Πλεονέκτημα: η </a:t>
            </a:r>
            <a:r>
              <a:rPr lang="el-GR" sz="1400" b="1" dirty="0" smtClean="0">
                <a:latin typeface="Tahoma" pitchFamily="34" charset="0"/>
                <a:ea typeface="Tahoma" pitchFamily="34" charset="0"/>
                <a:cs typeface="Tahoma" pitchFamily="34" charset="0"/>
              </a:rPr>
              <a:t>επιτυχής τροφοληπτική συμπεριφορά </a:t>
            </a:r>
            <a:r>
              <a:rPr lang="el-GR" sz="1400" dirty="0" smtClean="0">
                <a:latin typeface="Tahoma" pitchFamily="34" charset="0"/>
                <a:ea typeface="Tahoma" pitchFamily="34" charset="0"/>
                <a:cs typeface="Tahoma" pitchFamily="34" charset="0"/>
              </a:rPr>
              <a:t>καθώς και η </a:t>
            </a:r>
            <a:r>
              <a:rPr lang="el-GR" sz="1400" b="1" dirty="0" smtClean="0">
                <a:latin typeface="Tahoma" pitchFamily="34" charset="0"/>
                <a:ea typeface="Tahoma" pitchFamily="34" charset="0"/>
                <a:cs typeface="Tahoma" pitchFamily="34" charset="0"/>
              </a:rPr>
              <a:t>ανεύρεση της φωλιάς </a:t>
            </a:r>
            <a:r>
              <a:rPr lang="el-GR" sz="1400" dirty="0" smtClean="0">
                <a:latin typeface="Tahoma" pitchFamily="34" charset="0"/>
                <a:ea typeface="Tahoma" pitchFamily="34" charset="0"/>
                <a:cs typeface="Tahoma" pitchFamily="34" charset="0"/>
              </a:rPr>
              <a:t>ακόμα και σε συνθήκες απόλυτου σκότους π.χ. σε περιπτώσεις αποικιακών ειδών θαλασσοπουλιών</a:t>
            </a:r>
            <a:endParaRPr lang="el-GR" sz="1400" dirty="0">
              <a:latin typeface="Tahoma" pitchFamily="34" charset="0"/>
              <a:ea typeface="Tahoma" pitchFamily="34" charset="0"/>
              <a:cs typeface="Tahoma" pitchFamily="34" charset="0"/>
            </a:endParaRPr>
          </a:p>
        </p:txBody>
      </p:sp>
      <p:pic>
        <p:nvPicPr>
          <p:cNvPr id="7" name="Picture 2" descr="E:\Karris\Ionian University\Private works\Book fauna of Greece\Aκριώτης\Photos\15_5_ΤΑΞΙΝΟΜΗΣΗ\Ω06_P7300390 - Karris.JPG"/>
          <p:cNvPicPr>
            <a:picLocks noChangeAspect="1" noChangeArrowheads="1"/>
          </p:cNvPicPr>
          <p:nvPr/>
        </p:nvPicPr>
        <p:blipFill>
          <a:blip r:embed="rId5" cstate="print"/>
          <a:srcRect/>
          <a:stretch>
            <a:fillRect/>
          </a:stretch>
        </p:blipFill>
        <p:spPr bwMode="auto">
          <a:xfrm>
            <a:off x="4553671" y="1348215"/>
            <a:ext cx="4217006" cy="3162754"/>
          </a:xfrm>
          <a:prstGeom prst="rect">
            <a:avLst/>
          </a:prstGeom>
          <a:noFill/>
        </p:spPr>
      </p:pic>
      <p:sp>
        <p:nvSpPr>
          <p:cNvPr id="8" name="8 - TextBox"/>
          <p:cNvSpPr txBox="1"/>
          <p:nvPr/>
        </p:nvSpPr>
        <p:spPr>
          <a:xfrm>
            <a:off x="4529667" y="4590704"/>
            <a:ext cx="4241010" cy="769441"/>
          </a:xfrm>
          <a:prstGeom prst="rect">
            <a:avLst/>
          </a:prstGeom>
          <a:noFill/>
        </p:spPr>
        <p:txBody>
          <a:bodyPr wrap="square" rtlCol="0">
            <a:spAutoFit/>
          </a:bodyPr>
          <a:lstStyle/>
          <a:p>
            <a:pPr algn="ctr" fontAlgn="base">
              <a:spcBef>
                <a:spcPct val="0"/>
              </a:spcBef>
              <a:spcAft>
                <a:spcPct val="0"/>
              </a:spcAft>
            </a:pPr>
            <a:r>
              <a:rPr lang="el-GR" sz="1100" dirty="0">
                <a:solidFill>
                  <a:prstClr val="black"/>
                </a:solidFill>
                <a:latin typeface="Tahoma" pitchFamily="34" charset="0"/>
                <a:ea typeface="Tahoma" pitchFamily="34" charset="0"/>
                <a:cs typeface="Tahoma" pitchFamily="34" charset="0"/>
              </a:rPr>
              <a:t>Ο Αρτέμης ανήκει στα </a:t>
            </a:r>
            <a:r>
              <a:rPr lang="el-GR" sz="1100" dirty="0" err="1">
                <a:solidFill>
                  <a:prstClr val="black"/>
                </a:solidFill>
                <a:latin typeface="Tahoma" pitchFamily="34" charset="0"/>
                <a:ea typeface="Tahoma" pitchFamily="34" charset="0"/>
                <a:cs typeface="Tahoma" pitchFamily="34" charset="0"/>
              </a:rPr>
              <a:t>Ρινοτρυπόμορφα</a:t>
            </a:r>
            <a:r>
              <a:rPr lang="el-GR" sz="1100" dirty="0">
                <a:solidFill>
                  <a:prstClr val="black"/>
                </a:solidFill>
                <a:latin typeface="Tahoma" pitchFamily="34" charset="0"/>
                <a:ea typeface="Tahoma" pitchFamily="34" charset="0"/>
                <a:cs typeface="Tahoma" pitchFamily="34" charset="0"/>
              </a:rPr>
              <a:t> είδη και έχει ιδιαίτερα ανεπτυγμένη την αίσθηση της όσφρησης που τον διευκολύνει στην ανεύρεση της τροφής στο πέλαγος και στην ανεύρεση της φωλιάς του στην αποικία.</a:t>
            </a:r>
          </a:p>
        </p:txBody>
      </p:sp>
      <p:pic>
        <p:nvPicPr>
          <p:cNvPr id="3" name="Picture 2"/>
          <p:cNvPicPr>
            <a:picLocks noChangeAspect="1"/>
          </p:cNvPicPr>
          <p:nvPr/>
        </p:nvPicPr>
        <p:blipFill rotWithShape="1">
          <a:blip r:embed="rId6"/>
          <a:srcRect l="25556" t="15926" r="51597" b="37655"/>
          <a:stretch/>
        </p:blipFill>
        <p:spPr>
          <a:xfrm>
            <a:off x="9059334" y="1407237"/>
            <a:ext cx="2785534" cy="3183467"/>
          </a:xfrm>
          <a:prstGeom prst="rect">
            <a:avLst/>
          </a:prstGeom>
        </p:spPr>
      </p:pic>
    </p:spTree>
    <p:extLst>
      <p:ext uri="{BB962C8B-B14F-4D97-AF65-F5344CB8AC3E}">
        <p14:creationId xmlns:p14="http://schemas.microsoft.com/office/powerpoint/2010/main" val="578142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30368" y="302858"/>
            <a:ext cx="6761687"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Ταξινόμηση </a:t>
            </a:r>
            <a:r>
              <a:rPr lang="el-GR" sz="2400" b="1" dirty="0">
                <a:solidFill>
                  <a:srgbClr val="393185"/>
                </a:solidFill>
                <a:latin typeface="Open Sans Light"/>
                <a:ea typeface="Open Sans Light"/>
                <a:cs typeface="Open Sans Light"/>
              </a:rPr>
              <a:t>&amp; Καθεστώς Π</a:t>
            </a:r>
            <a:r>
              <a:rPr lang="el-GR" sz="2400" b="1" dirty="0" smtClean="0">
                <a:solidFill>
                  <a:srgbClr val="393185"/>
                </a:solidFill>
                <a:latin typeface="Open Sans Light"/>
                <a:ea typeface="Open Sans Light"/>
                <a:cs typeface="Open Sans Light"/>
              </a:rPr>
              <a:t>ροστασίας Αρτέμη</a:t>
            </a:r>
            <a:endParaRPr lang="fr-FR" sz="2400" b="1" dirty="0">
              <a:solidFill>
                <a:srgbClr val="393185"/>
              </a:solidFill>
              <a:latin typeface="Open Sans Light"/>
              <a:ea typeface="Open Sans Light"/>
              <a:cs typeface="Open Sans Light"/>
            </a:endParaRPr>
          </a:p>
        </p:txBody>
      </p:sp>
      <p:graphicFrame>
        <p:nvGraphicFramePr>
          <p:cNvPr id="5" name="2 - Πίνακας"/>
          <p:cNvGraphicFramePr>
            <a:graphicFrameLocks noGrp="1"/>
          </p:cNvGraphicFramePr>
          <p:nvPr>
            <p:extLst>
              <p:ext uri="{D42A27DB-BD31-4B8C-83A1-F6EECF244321}">
                <p14:modId xmlns:p14="http://schemas.microsoft.com/office/powerpoint/2010/main" val="2661128283"/>
              </p:ext>
            </p:extLst>
          </p:nvPr>
        </p:nvGraphicFramePr>
        <p:xfrm>
          <a:off x="4046598" y="1252728"/>
          <a:ext cx="7017641" cy="2404871"/>
        </p:xfrm>
        <a:graphic>
          <a:graphicData uri="http://schemas.openxmlformats.org/drawingml/2006/table">
            <a:tbl>
              <a:tblPr/>
              <a:tblGrid>
                <a:gridCol w="1185202"/>
                <a:gridCol w="1222240"/>
                <a:gridCol w="894748"/>
                <a:gridCol w="2017572"/>
                <a:gridCol w="1697879"/>
              </a:tblGrid>
              <a:tr h="343553">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dirty="0" smtClean="0">
                          <a:ln>
                            <a:noFill/>
                          </a:ln>
                          <a:solidFill>
                            <a:schemeClr val="tx1"/>
                          </a:solidFill>
                          <a:effectLst/>
                          <a:latin typeface="Times New Roman" pitchFamily="18" charset="0"/>
                          <a:cs typeface="Times New Roman" pitchFamily="18" charset="0"/>
                        </a:rPr>
                        <a:t>Λατινικό όνομα</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lnTlToBr>
                      <a:noFill/>
                    </a:lnTlToBr>
                    <a:lnBlToTr>
                      <a:noFill/>
                    </a:lnBlToTr>
                    <a:noFill/>
                  </a:tcPr>
                </a:tc>
                <a:tc hMerge="1">
                  <a:txBody>
                    <a:bodyPr/>
                    <a:lstStyle/>
                    <a:p>
                      <a:endParaRPr lang="el-GR"/>
                    </a:p>
                  </a:txBody>
                  <a:tcPr/>
                </a:tc>
                <a:tc hMerge="1">
                  <a:txBody>
                    <a:bodyPr/>
                    <a:lstStyle/>
                    <a:p>
                      <a:endParaRPr lang="el-GR"/>
                    </a:p>
                  </a:txBody>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dirty="0" smtClean="0">
                          <a:ln>
                            <a:noFill/>
                          </a:ln>
                          <a:solidFill>
                            <a:schemeClr val="tx1"/>
                          </a:solidFill>
                          <a:effectLst/>
                          <a:latin typeface="Times New Roman" pitchFamily="18" charset="0"/>
                          <a:cs typeface="Times New Roman" pitchFamily="18" charset="0"/>
                        </a:rPr>
                        <a:t>Κοινό όνομα (Ελληνικό)</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Κοινό όνομα (Αγγλικό)</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lnTlToBr>
                      <a:noFill/>
                    </a:lnTlToBr>
                    <a:lnBlToTr>
                      <a:noFill/>
                    </a:lnBlToTr>
                    <a:noFill/>
                  </a:tcPr>
                </a:tc>
              </a:tr>
              <a:tr h="687106">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1" u="none" strike="noStrike" cap="none" normalizeH="0" baseline="0" smtClean="0">
                          <a:ln>
                            <a:noFill/>
                          </a:ln>
                          <a:solidFill>
                            <a:srgbClr val="000000"/>
                          </a:solidFill>
                          <a:effectLst/>
                          <a:latin typeface="Times New Roman" pitchFamily="18" charset="0"/>
                          <a:cs typeface="Times New Roman" pitchFamily="18" charset="0"/>
                        </a:rPr>
                        <a:t>Calonectris diomedea </a:t>
                      </a:r>
                      <a:r>
                        <a:rPr kumimoji="0" lang="el-GR" sz="1000" b="1" i="0" u="none" strike="noStrike" cap="none" normalizeH="0" baseline="0" smtClean="0">
                          <a:ln>
                            <a:noFill/>
                          </a:ln>
                          <a:solidFill>
                            <a:srgbClr val="000000"/>
                          </a:solidFill>
                          <a:effectLst/>
                          <a:latin typeface="Times New Roman" pitchFamily="18" charset="0"/>
                          <a:cs typeface="Times New Roman" pitchFamily="18" charset="0"/>
                        </a:rPr>
                        <a:t>(Scopoli, 1769)</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hMerge="1">
                  <a:txBody>
                    <a:bodyPr/>
                    <a:lstStyle/>
                    <a:p>
                      <a:endParaRPr lang="el-GR"/>
                    </a:p>
                  </a:txBody>
                  <a:tcPr/>
                </a:tc>
                <a:tc hMerge="1">
                  <a:txBody>
                    <a:bodyPr/>
                    <a:lstStyle/>
                    <a:p>
                      <a:endParaRPr lang="el-GR"/>
                    </a:p>
                  </a:txBody>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A</a:t>
                      </a: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ρτέμης                                   (Αρτίνα στο Νότιο Ιόνιο)</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000" b="0" i="0" u="none" strike="noStrike" cap="none" normalizeH="0" baseline="0" smtClean="0">
                          <a:ln>
                            <a:noFill/>
                          </a:ln>
                          <a:solidFill>
                            <a:schemeClr val="tx1"/>
                          </a:solidFill>
                          <a:effectLst/>
                          <a:latin typeface="Times New Roman" pitchFamily="18" charset="0"/>
                          <a:cs typeface="Times New Roman" pitchFamily="18" charset="0"/>
                        </a:rPr>
                        <a:t>Scopoli’s Shearwater</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r>
              <a:tr h="687106">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Βασίλειο (Kingdom)</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Φύλο  (Phylum)</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Κλάση (Class)</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Τάξη (Ο</a:t>
                      </a:r>
                      <a:r>
                        <a:rPr kumimoji="0" lang="en-US" sz="1000" b="1" i="0" u="none" strike="noStrike" cap="none" normalizeH="0" baseline="0" smtClean="0">
                          <a:ln>
                            <a:noFill/>
                          </a:ln>
                          <a:solidFill>
                            <a:schemeClr val="tx1"/>
                          </a:solidFill>
                          <a:effectLst/>
                          <a:latin typeface="Times New Roman" pitchFamily="18" charset="0"/>
                          <a:cs typeface="Times New Roman" pitchFamily="18" charset="0"/>
                        </a:rPr>
                        <a:t>rder)</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Οικογένεια (</a:t>
                      </a:r>
                      <a:r>
                        <a:rPr kumimoji="0" lang="en-US" sz="1000" b="1" i="0" u="none" strike="noStrike" cap="none" normalizeH="0" baseline="0" smtClean="0">
                          <a:ln>
                            <a:noFill/>
                          </a:ln>
                          <a:solidFill>
                            <a:schemeClr val="tx1"/>
                          </a:solidFill>
                          <a:effectLst/>
                          <a:latin typeface="Times New Roman" pitchFamily="18" charset="0"/>
                          <a:cs typeface="Times New Roman" pitchFamily="18" charset="0"/>
                        </a:rPr>
                        <a:t>Family)</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687106">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ΖΩΑ (ANIMALIA)</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smtClean="0">
                          <a:ln>
                            <a:noFill/>
                          </a:ln>
                          <a:solidFill>
                            <a:schemeClr val="tx1"/>
                          </a:solidFill>
                          <a:effectLst/>
                          <a:latin typeface="Times New Roman" pitchFamily="18" charset="0"/>
                          <a:cs typeface="Times New Roman" pitchFamily="18" charset="0"/>
                        </a:rPr>
                        <a:t>ΧΟΡΔΩΤΑ (CHORDATA)</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smtClean="0">
                          <a:ln>
                            <a:noFill/>
                          </a:ln>
                          <a:solidFill>
                            <a:schemeClr val="tx1"/>
                          </a:solidFill>
                          <a:effectLst/>
                          <a:latin typeface="Times New Roman" pitchFamily="18" charset="0"/>
                          <a:cs typeface="Times New Roman" pitchFamily="18" charset="0"/>
                        </a:rPr>
                        <a:t>ΠΤΗΝΑ (AVES)</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ΡΙΝΟΤΡΥΠΟΜΟΡΦΑ (PROCELLARIIFORMES)</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(PROCELLARIIDAE)</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r>
            </a:tbl>
          </a:graphicData>
        </a:graphic>
      </p:graphicFrame>
      <p:graphicFrame>
        <p:nvGraphicFramePr>
          <p:cNvPr id="7" name="5 - Πίνακας"/>
          <p:cNvGraphicFramePr>
            <a:graphicFrameLocks noGrp="1"/>
          </p:cNvGraphicFramePr>
          <p:nvPr>
            <p:extLst>
              <p:ext uri="{D42A27DB-BD31-4B8C-83A1-F6EECF244321}">
                <p14:modId xmlns:p14="http://schemas.microsoft.com/office/powerpoint/2010/main" val="4137117929"/>
              </p:ext>
            </p:extLst>
          </p:nvPr>
        </p:nvGraphicFramePr>
        <p:xfrm>
          <a:off x="273969" y="3895344"/>
          <a:ext cx="10790270" cy="1801368"/>
        </p:xfrm>
        <a:graphic>
          <a:graphicData uri="http://schemas.openxmlformats.org/drawingml/2006/table">
            <a:tbl>
              <a:tblPr/>
              <a:tblGrid>
                <a:gridCol w="1417319"/>
                <a:gridCol w="825819"/>
                <a:gridCol w="978473"/>
                <a:gridCol w="997810"/>
                <a:gridCol w="825707"/>
                <a:gridCol w="1262732"/>
                <a:gridCol w="984275"/>
                <a:gridCol w="1260798"/>
                <a:gridCol w="1119635"/>
                <a:gridCol w="1117702"/>
              </a:tblGrid>
              <a:tr h="505321">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endParaRPr kumimoji="0" lang="el-GR" sz="900" b="0" i="0" u="none" strike="noStrike" cap="none" normalizeH="0" baseline="0" dirty="0" smtClean="0">
                        <a:ln>
                          <a:noFill/>
                        </a:ln>
                        <a:solidFill>
                          <a:schemeClr val="tx1"/>
                        </a:solidFill>
                        <a:effectLst/>
                        <a:latin typeface="Calibri" pitchFamily="34" charset="0"/>
                        <a:cs typeface="Times New Roman" pitchFamily="18"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4C0026"/>
                    </a:solidFill>
                  </a:tcPr>
                </a:tc>
                <a:tc hMerge="1">
                  <a:txBody>
                    <a:bodyPr/>
                    <a:lstStyle/>
                    <a:p>
                      <a:endParaRPr lang="el-GR"/>
                    </a:p>
                  </a:txBody>
                  <a:tcPr/>
                </a:tc>
                <a:tc hMerge="1">
                  <a:txBody>
                    <a:bodyPr/>
                    <a:lstStyle/>
                    <a:p>
                      <a:endParaRPr lang="el-GR"/>
                    </a:p>
                  </a:txBody>
                  <a:tcPr/>
                </a:tc>
                <a:tc gridSpan="4">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99"/>
                          </a:solidFill>
                          <a:effectLst/>
                          <a:latin typeface="Tahoma" pitchFamily="34" charset="0"/>
                          <a:cs typeface="Times New Roman" pitchFamily="18" charset="0"/>
                        </a:rPr>
                        <a:t>ΚΑΘΕΣΤΩΣ ΠΡΟΣΤΑΣΙΑΣ</a:t>
                      </a:r>
                      <a:endParaRPr kumimoji="0" lang="el-GR" sz="1000" b="0" i="0" u="none" strike="noStrike" cap="none" normalizeH="0" baseline="0" dirty="0" smtClean="0">
                        <a:ln>
                          <a:noFill/>
                        </a:ln>
                        <a:solidFill>
                          <a:schemeClr val="tx1"/>
                        </a:solidFill>
                        <a:effectLst/>
                        <a:latin typeface="Calibri" pitchFamily="34" charset="0"/>
                        <a:cs typeface="Times New Roman" pitchFamily="18"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4C0026"/>
                    </a:solidFill>
                  </a:tcPr>
                </a:tc>
                <a:tc hMerge="1">
                  <a:txBody>
                    <a:bodyPr/>
                    <a:lstStyle/>
                    <a:p>
                      <a:endParaRPr lang="el-GR"/>
                    </a:p>
                  </a:txBody>
                  <a:tcPr/>
                </a:tc>
                <a:tc hMerge="1">
                  <a:txBody>
                    <a:bodyPr/>
                    <a:lstStyle/>
                    <a:p>
                      <a:endParaRPr lang="el-GR"/>
                    </a:p>
                  </a:txBody>
                  <a:tcPr/>
                </a:tc>
                <a:tc hMerge="1">
                  <a:txBody>
                    <a:bodyPr/>
                    <a:lstStyle/>
                    <a:p>
                      <a:endParaRPr lang="el-GR"/>
                    </a:p>
                  </a:txBody>
                  <a:tcPr/>
                </a:tc>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99"/>
                          </a:solidFill>
                          <a:effectLst/>
                          <a:latin typeface="Tahoma" pitchFamily="34" charset="0"/>
                          <a:cs typeface="Times New Roman" pitchFamily="18" charset="0"/>
                        </a:rPr>
                        <a:t>ΚΑΘΕΣΤΩΣ ΑΠΕΙΛΗΣ</a:t>
                      </a:r>
                      <a:endParaRPr kumimoji="0" lang="el-GR" sz="1000" b="0" i="0" u="none" strike="noStrike" cap="none" normalizeH="0" baseline="0" dirty="0" smtClean="0">
                        <a:ln>
                          <a:noFill/>
                        </a:ln>
                        <a:solidFill>
                          <a:schemeClr val="tx1"/>
                        </a:solidFill>
                        <a:effectLst/>
                        <a:latin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99"/>
                          </a:solidFill>
                          <a:effectLst/>
                          <a:latin typeface="Tahoma" pitchFamily="34" charset="0"/>
                          <a:cs typeface="Times New Roman" pitchFamily="18" charset="0"/>
                        </a:rPr>
                        <a:t>ΣΠΑΝΙΟΤΗΤΑ</a:t>
                      </a:r>
                      <a:endParaRPr kumimoji="0" lang="el-GR" sz="1000" b="0" i="0" u="none" strike="noStrike" cap="none" normalizeH="0" baseline="0" dirty="0" smtClean="0">
                        <a:ln>
                          <a:noFill/>
                        </a:ln>
                        <a:solidFill>
                          <a:schemeClr val="tx1"/>
                        </a:solidFill>
                        <a:effectLst/>
                        <a:latin typeface="Calibri" pitchFamily="34" charset="0"/>
                        <a:cs typeface="Times New Roman" pitchFamily="18"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4C0026"/>
                    </a:solidFill>
                  </a:tcPr>
                </a:tc>
                <a:tc hMerge="1">
                  <a:txBody>
                    <a:bodyPr/>
                    <a:lstStyle/>
                    <a:p>
                      <a:endParaRPr lang="el-GR"/>
                    </a:p>
                  </a:txBody>
                  <a:tcPr/>
                </a:tc>
                <a:tc hMerge="1">
                  <a:txBody>
                    <a:bodyPr/>
                    <a:lstStyle/>
                    <a:p>
                      <a:endParaRPr lang="el-GR"/>
                    </a:p>
                  </a:txBody>
                  <a:tcPr/>
                </a:tc>
              </a:tr>
              <a:tr h="91550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Επιστημονικό όνομα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Ελληνική</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Ονομασία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Παρουσία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Οδηγίες </a:t>
                      </a:r>
                      <a:r>
                        <a:rPr kumimoji="0" lang="en-US" sz="1000" b="1" i="0" u="none" strike="noStrike" cap="none" normalizeH="0" baseline="0" dirty="0" smtClean="0">
                          <a:ln>
                            <a:noFill/>
                          </a:ln>
                          <a:solidFill>
                            <a:srgbClr val="FFFFFF"/>
                          </a:solidFill>
                          <a:effectLst/>
                          <a:latin typeface="Tahoma" pitchFamily="34" charset="0"/>
                          <a:cs typeface="Tahoma" pitchFamily="34" charset="0"/>
                        </a:rPr>
                        <a:t>EEC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79/409</a:t>
                      </a:r>
                      <a:endParaRPr kumimoji="0" lang="el-GR" sz="1000" b="0" i="0" u="none" strike="noStrike" cap="none" normalizeH="0" baseline="0" dirty="0" smtClean="0">
                        <a:ln>
                          <a:noFill/>
                        </a:ln>
                        <a:solidFill>
                          <a:srgbClr val="00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&amp;</a:t>
                      </a:r>
                      <a:endParaRPr kumimoji="0" lang="el-GR" sz="1000" b="0" i="0" u="none" strike="noStrike" cap="none" normalizeH="0" baseline="0" dirty="0" smtClean="0">
                        <a:ln>
                          <a:noFill/>
                        </a:ln>
                        <a:solidFill>
                          <a:srgbClr val="000000"/>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2009/147</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Συνθήκη</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Βέρνης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Συνθήκη</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Βαρκελώνης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Κατηγορία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SPEC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1" i="0" u="none" strike="noStrike" cap="none" normalizeH="0" baseline="0" dirty="0" smtClean="0">
                          <a:ln>
                            <a:noFill/>
                          </a:ln>
                          <a:solidFill>
                            <a:srgbClr val="FFFFFF"/>
                          </a:solidFill>
                          <a:effectLst/>
                          <a:latin typeface="Tahoma" pitchFamily="34" charset="0"/>
                          <a:cs typeface="Tahoma" pitchFamily="34" charset="0"/>
                        </a:rPr>
                        <a:t>E</a:t>
                      </a:r>
                      <a:r>
                        <a:rPr kumimoji="0" lang="el-GR" sz="1000" b="1" i="0" u="none" strike="noStrike" cap="none" normalizeH="0" baseline="0" dirty="0" smtClean="0">
                          <a:ln>
                            <a:noFill/>
                          </a:ln>
                          <a:solidFill>
                            <a:srgbClr val="FFFFFF"/>
                          </a:solidFill>
                          <a:effectLst/>
                          <a:latin typeface="Tahoma" pitchFamily="34" charset="0"/>
                          <a:cs typeface="Tahoma" pitchFamily="34" charset="0"/>
                        </a:rPr>
                        <a:t>λληνικό</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Κόκκινο Βιβλίο 2009</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Καθεστώς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Απειλής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στην Ε.Ε.</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Ι</a:t>
                      </a:r>
                      <a:r>
                        <a:rPr kumimoji="0" lang="en-US" sz="1000" b="1" i="0" u="none" strike="noStrike" cap="none" normalizeH="0" baseline="0" dirty="0" smtClean="0">
                          <a:ln>
                            <a:noFill/>
                          </a:ln>
                          <a:solidFill>
                            <a:srgbClr val="FFFFFF"/>
                          </a:solidFill>
                          <a:effectLst/>
                          <a:latin typeface="Tahoma" pitchFamily="34" charset="0"/>
                          <a:cs typeface="Tahoma" pitchFamily="34" charset="0"/>
                        </a:rPr>
                        <a:t>UCN </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1" i="0" u="none" strike="noStrike" cap="none" normalizeH="0" baseline="0" dirty="0" smtClean="0">
                          <a:ln>
                            <a:noFill/>
                          </a:ln>
                          <a:solidFill>
                            <a:srgbClr val="FFFFFF"/>
                          </a:solidFill>
                          <a:effectLst/>
                          <a:latin typeface="Tahoma" pitchFamily="34" charset="0"/>
                          <a:cs typeface="Tahoma" pitchFamily="34" charset="0"/>
                        </a:rPr>
                        <a:t>K</a:t>
                      </a:r>
                      <a:r>
                        <a:rPr kumimoji="0" lang="el-GR" sz="1000" b="1" i="0" u="none" strike="noStrike" cap="none" normalizeH="0" baseline="0" dirty="0" smtClean="0">
                          <a:ln>
                            <a:noFill/>
                          </a:ln>
                          <a:solidFill>
                            <a:srgbClr val="FFFFFF"/>
                          </a:solidFill>
                          <a:effectLst/>
                          <a:latin typeface="Tahoma" pitchFamily="34" charset="0"/>
                          <a:cs typeface="Tahoma" pitchFamily="34" charset="0"/>
                        </a:rPr>
                        <a:t>όκκινη λίστα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r>
              <a:tr h="380542">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0" i="1" u="none" strike="noStrike" cap="none" normalizeH="0" baseline="0" dirty="0" err="1" smtClean="0">
                          <a:ln>
                            <a:noFill/>
                          </a:ln>
                          <a:solidFill>
                            <a:schemeClr val="tx1"/>
                          </a:solidFill>
                          <a:effectLst/>
                          <a:latin typeface="Tahoma" pitchFamily="34" charset="0"/>
                          <a:cs typeface="Tahoma" pitchFamily="34" charset="0"/>
                        </a:rPr>
                        <a:t>Calonectris</a:t>
                      </a:r>
                      <a:r>
                        <a:rPr kumimoji="0" lang="en-US" sz="1000" b="0" i="1" u="none" strike="noStrike" cap="none" normalizeH="0" baseline="0" dirty="0" smtClean="0">
                          <a:ln>
                            <a:noFill/>
                          </a:ln>
                          <a:solidFill>
                            <a:schemeClr val="tx1"/>
                          </a:solidFill>
                          <a:effectLst/>
                          <a:latin typeface="Tahoma" pitchFamily="34" charset="0"/>
                          <a:cs typeface="Tahoma" pitchFamily="34" charset="0"/>
                        </a:rPr>
                        <a:t> </a:t>
                      </a:r>
                      <a:r>
                        <a:rPr kumimoji="0" lang="en-US" sz="1000" b="0" i="1" u="none" strike="noStrike" cap="none" normalizeH="0" baseline="0" dirty="0" err="1" smtClean="0">
                          <a:ln>
                            <a:noFill/>
                          </a:ln>
                          <a:solidFill>
                            <a:schemeClr val="tx1"/>
                          </a:solidFill>
                          <a:effectLst/>
                          <a:latin typeface="Tahoma" pitchFamily="34" charset="0"/>
                          <a:cs typeface="Tahoma" pitchFamily="34" charset="0"/>
                        </a:rPr>
                        <a:t>diomedea</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Αρτέμης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Β, </a:t>
                      </a:r>
                      <a:r>
                        <a:rPr kumimoji="0" lang="en-US" sz="1000" b="0" i="0" u="none" strike="noStrike" cap="none" normalizeH="0" baseline="0" dirty="0" smtClean="0">
                          <a:ln>
                            <a:noFill/>
                          </a:ln>
                          <a:solidFill>
                            <a:srgbClr val="000000"/>
                          </a:solidFill>
                          <a:effectLst/>
                          <a:latin typeface="Tahoma" pitchFamily="34" charset="0"/>
                          <a:cs typeface="Tahoma" pitchFamily="34" charset="0"/>
                        </a:rPr>
                        <a:t>P</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Ι</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ΙΙ</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ΙΙ</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Tahoma" pitchFamily="34" charset="0"/>
                          <a:cs typeface="Tahoma" pitchFamily="34" charset="0"/>
                        </a:rPr>
                        <a:t>2</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Tahoma" pitchFamily="34" charset="0"/>
                          <a:cs typeface="Tahoma" pitchFamily="34" charset="0"/>
                        </a:rPr>
                        <a:t>LC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Tahoma" pitchFamily="34" charset="0"/>
                          <a:cs typeface="Tahoma" pitchFamily="34" charset="0"/>
                        </a:rPr>
                        <a:t>VU</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 </a:t>
                      </a:r>
                      <a:r>
                        <a:rPr kumimoji="0" lang="en-US" sz="1000" b="0" i="0" u="none" strike="noStrike" cap="none" normalizeH="0" baseline="0" dirty="0" smtClean="0">
                          <a:ln>
                            <a:noFill/>
                          </a:ln>
                          <a:solidFill>
                            <a:srgbClr val="000000"/>
                          </a:solidFill>
                          <a:effectLst/>
                          <a:latin typeface="Tahoma" pitchFamily="34" charset="0"/>
                          <a:cs typeface="Tahoma" pitchFamily="34" charset="0"/>
                        </a:rPr>
                        <a:t>LC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8" name="Εικόνα 13"/>
          <p:cNvPicPr>
            <a:picLocks noChangeAspect="1" noChangeArrowheads="1"/>
          </p:cNvPicPr>
          <p:nvPr/>
        </p:nvPicPr>
        <p:blipFill>
          <a:blip r:embed="rId5" cstate="print"/>
          <a:srcRect/>
          <a:stretch>
            <a:fillRect/>
          </a:stretch>
        </p:blipFill>
        <p:spPr bwMode="auto">
          <a:xfrm>
            <a:off x="273969" y="1252728"/>
            <a:ext cx="3613230" cy="2404871"/>
          </a:xfrm>
          <a:prstGeom prst="rect">
            <a:avLst/>
          </a:prstGeom>
          <a:noFill/>
          <a:ln w="9525">
            <a:noFill/>
            <a:miter lim="800000"/>
            <a:headEnd/>
            <a:tailEnd/>
          </a:ln>
        </p:spPr>
      </p:pic>
    </p:spTree>
    <p:extLst>
      <p:ext uri="{BB962C8B-B14F-4D97-AF65-F5344CB8AC3E}">
        <p14:creationId xmlns:p14="http://schemas.microsoft.com/office/powerpoint/2010/main" val="22328722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30369" y="267732"/>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Παγκόσμια </a:t>
            </a:r>
            <a:r>
              <a:rPr lang="el-GR" sz="2400" b="1" dirty="0">
                <a:solidFill>
                  <a:srgbClr val="393185"/>
                </a:solidFill>
                <a:latin typeface="Open Sans Light"/>
                <a:ea typeface="Open Sans Light"/>
                <a:cs typeface="Open Sans Light"/>
              </a:rPr>
              <a:t>κατανομή </a:t>
            </a:r>
            <a:r>
              <a:rPr lang="el-GR" sz="2400" b="1" dirty="0" smtClean="0">
                <a:solidFill>
                  <a:srgbClr val="393185"/>
                </a:solidFill>
                <a:latin typeface="Open Sans Light"/>
                <a:ea typeface="Open Sans Light"/>
                <a:cs typeface="Open Sans Light"/>
              </a:rPr>
              <a:t>Αρτέμη </a:t>
            </a:r>
            <a:r>
              <a:rPr lang="el-GR" sz="2400" b="1" dirty="0">
                <a:solidFill>
                  <a:srgbClr val="393185"/>
                </a:solidFill>
                <a:latin typeface="Open Sans Light"/>
                <a:ea typeface="Open Sans Light"/>
                <a:cs typeface="Open Sans Light"/>
              </a:rPr>
              <a:t>καθ’ όλη τη διάρκεια του έτους</a:t>
            </a:r>
            <a:endParaRPr lang="fr-FR" sz="2400" b="1" dirty="0">
              <a:solidFill>
                <a:srgbClr val="393185"/>
              </a:solidFill>
              <a:latin typeface="Open Sans Light"/>
              <a:ea typeface="Open Sans Light"/>
              <a:cs typeface="Open Sans Light"/>
            </a:endParaRPr>
          </a:p>
        </p:txBody>
      </p:sp>
      <p:pic>
        <p:nvPicPr>
          <p:cNvPr id="5" name="Picture 2"/>
          <p:cNvPicPr>
            <a:picLocks noChangeAspect="1" noChangeArrowheads="1"/>
          </p:cNvPicPr>
          <p:nvPr/>
        </p:nvPicPr>
        <p:blipFill>
          <a:blip r:embed="rId5" cstate="print"/>
          <a:srcRect l="20247" t="23398" r="23622" b="21597"/>
          <a:stretch>
            <a:fillRect/>
          </a:stretch>
        </p:blipFill>
        <p:spPr bwMode="auto">
          <a:xfrm>
            <a:off x="2262279" y="1171576"/>
            <a:ext cx="7234238" cy="4424363"/>
          </a:xfrm>
          <a:prstGeom prst="rect">
            <a:avLst/>
          </a:prstGeom>
          <a:noFill/>
          <a:ln w="9525">
            <a:noFill/>
            <a:miter lim="800000"/>
            <a:headEnd/>
            <a:tailEnd/>
          </a:ln>
        </p:spPr>
      </p:pic>
    </p:spTree>
    <p:extLst>
      <p:ext uri="{BB962C8B-B14F-4D97-AF65-F5344CB8AC3E}">
        <p14:creationId xmlns:p14="http://schemas.microsoft.com/office/powerpoint/2010/main" val="402337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39513" y="157871"/>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Κατανομή Αρτέμη κατά </a:t>
            </a:r>
            <a:r>
              <a:rPr lang="el-GR" sz="2400" b="1" dirty="0">
                <a:solidFill>
                  <a:srgbClr val="393185"/>
                </a:solidFill>
                <a:latin typeface="Open Sans Light"/>
                <a:ea typeface="Open Sans Light"/>
                <a:cs typeface="Open Sans Light"/>
              </a:rPr>
              <a:t>τη διάρκεια της αναπαραγωγής</a:t>
            </a:r>
            <a:endParaRPr lang="fr-FR" sz="2400" b="1" dirty="0">
              <a:solidFill>
                <a:srgbClr val="393185"/>
              </a:solidFill>
              <a:latin typeface="Open Sans Light"/>
              <a:ea typeface="Open Sans Light"/>
              <a:cs typeface="Open Sans Light"/>
            </a:endParaRPr>
          </a:p>
        </p:txBody>
      </p:sp>
      <p:pic>
        <p:nvPicPr>
          <p:cNvPr id="5" name="4 - Θέση περιεχομένου"/>
          <p:cNvPicPr>
            <a:picLocks/>
          </p:cNvPicPr>
          <p:nvPr/>
        </p:nvPicPr>
        <p:blipFill>
          <a:blip r:embed="rId5" cstate="print"/>
          <a:srcRect/>
          <a:stretch>
            <a:fillRect/>
          </a:stretch>
        </p:blipFill>
        <p:spPr>
          <a:xfrm>
            <a:off x="5821680" y="1203181"/>
            <a:ext cx="5768975" cy="4371975"/>
          </a:xfrm>
          <a:prstGeom prst="rect">
            <a:avLst/>
          </a:prstGeom>
        </p:spPr>
      </p:pic>
      <p:sp>
        <p:nvSpPr>
          <p:cNvPr id="7" name="Rectangle 8"/>
          <p:cNvSpPr>
            <a:spLocks noChangeArrowheads="1"/>
          </p:cNvSpPr>
          <p:nvPr/>
        </p:nvSpPr>
        <p:spPr bwMode="auto">
          <a:xfrm>
            <a:off x="7201216" y="3641581"/>
            <a:ext cx="971550" cy="276225"/>
          </a:xfrm>
          <a:prstGeom prst="rect">
            <a:avLst/>
          </a:prstGeom>
          <a:solidFill>
            <a:srgbClr val="00FF00"/>
          </a:solidFill>
          <a:ln w="9525">
            <a:noFill/>
            <a:miter lim="800000"/>
            <a:headEnd/>
            <a:tailEnd/>
          </a:ln>
        </p:spPr>
        <p:txBody>
          <a:bodyPr wrap="none">
            <a:spAutoFit/>
          </a:bodyPr>
          <a:lstStyle/>
          <a:p>
            <a:pPr fontAlgn="base">
              <a:spcBef>
                <a:spcPct val="0"/>
              </a:spcBef>
              <a:spcAft>
                <a:spcPct val="0"/>
              </a:spcAft>
            </a:pPr>
            <a:r>
              <a:rPr lang="el-GR" sz="1200" b="1" i="1">
                <a:solidFill>
                  <a:prstClr val="black"/>
                </a:solidFill>
                <a:latin typeface="Arial" charset="0"/>
                <a:cs typeface="Arial" charset="0"/>
              </a:rPr>
              <a:t>C. borealis</a:t>
            </a:r>
          </a:p>
        </p:txBody>
      </p:sp>
      <p:sp>
        <p:nvSpPr>
          <p:cNvPr id="8" name="Rectangle 7"/>
          <p:cNvSpPr>
            <a:spLocks noChangeArrowheads="1"/>
          </p:cNvSpPr>
          <p:nvPr/>
        </p:nvSpPr>
        <p:spPr bwMode="auto">
          <a:xfrm>
            <a:off x="10026834" y="1823894"/>
            <a:ext cx="1208087" cy="274637"/>
          </a:xfrm>
          <a:prstGeom prst="rect">
            <a:avLst/>
          </a:prstGeom>
          <a:solidFill>
            <a:srgbClr val="FF0000"/>
          </a:solidFill>
          <a:ln w="9525">
            <a:noFill/>
            <a:miter lim="800000"/>
            <a:headEnd/>
            <a:tailEnd/>
          </a:ln>
        </p:spPr>
        <p:txBody>
          <a:bodyPr wrap="none">
            <a:spAutoFit/>
          </a:bodyPr>
          <a:lstStyle/>
          <a:p>
            <a:pPr fontAlgn="base">
              <a:spcBef>
                <a:spcPct val="0"/>
              </a:spcBef>
              <a:spcAft>
                <a:spcPct val="0"/>
              </a:spcAft>
            </a:pPr>
            <a:r>
              <a:rPr lang="el-GR" sz="1200" b="1" i="1">
                <a:solidFill>
                  <a:prstClr val="black"/>
                </a:solidFill>
                <a:latin typeface="Arial" charset="0"/>
                <a:cs typeface="Arial" charset="0"/>
              </a:rPr>
              <a:t>C. leucomelas</a:t>
            </a:r>
          </a:p>
        </p:txBody>
      </p:sp>
      <p:sp>
        <p:nvSpPr>
          <p:cNvPr id="9" name="Rectangle 7"/>
          <p:cNvSpPr>
            <a:spLocks noChangeArrowheads="1"/>
          </p:cNvSpPr>
          <p:nvPr/>
        </p:nvSpPr>
        <p:spPr bwMode="auto">
          <a:xfrm>
            <a:off x="8701404" y="4498831"/>
            <a:ext cx="1357312" cy="276225"/>
          </a:xfrm>
          <a:prstGeom prst="rect">
            <a:avLst/>
          </a:prstGeom>
          <a:solidFill>
            <a:srgbClr val="00CCFF"/>
          </a:solidFill>
          <a:ln w="9525">
            <a:noFill/>
            <a:miter lim="800000"/>
            <a:headEnd/>
            <a:tailEnd/>
          </a:ln>
        </p:spPr>
        <p:txBody>
          <a:bodyPr>
            <a:spAutoFit/>
          </a:bodyPr>
          <a:lstStyle/>
          <a:p>
            <a:pPr fontAlgn="base">
              <a:spcBef>
                <a:spcPct val="0"/>
              </a:spcBef>
              <a:spcAft>
                <a:spcPct val="0"/>
              </a:spcAft>
            </a:pPr>
            <a:r>
              <a:rPr lang="el-GR" sz="1200" b="1" i="1">
                <a:solidFill>
                  <a:prstClr val="black"/>
                </a:solidFill>
                <a:latin typeface="Arial" charset="0"/>
                <a:cs typeface="Arial" charset="0"/>
              </a:rPr>
              <a:t>C. diomedea</a:t>
            </a:r>
          </a:p>
        </p:txBody>
      </p:sp>
      <p:sp>
        <p:nvSpPr>
          <p:cNvPr id="10" name="Rectangle 9"/>
          <p:cNvSpPr>
            <a:spLocks noChangeArrowheads="1"/>
          </p:cNvSpPr>
          <p:nvPr/>
        </p:nvSpPr>
        <p:spPr bwMode="auto">
          <a:xfrm>
            <a:off x="7031420" y="5013181"/>
            <a:ext cx="1082675" cy="274637"/>
          </a:xfrm>
          <a:prstGeom prst="rect">
            <a:avLst/>
          </a:prstGeom>
          <a:solidFill>
            <a:srgbClr val="FF6600"/>
          </a:solidFill>
          <a:ln w="9525">
            <a:noFill/>
            <a:miter lim="800000"/>
            <a:headEnd/>
            <a:tailEnd/>
          </a:ln>
        </p:spPr>
        <p:txBody>
          <a:bodyPr wrap="none">
            <a:spAutoFit/>
          </a:bodyPr>
          <a:lstStyle/>
          <a:p>
            <a:pPr fontAlgn="base">
              <a:spcBef>
                <a:spcPct val="0"/>
              </a:spcBef>
              <a:spcAft>
                <a:spcPct val="0"/>
              </a:spcAft>
            </a:pPr>
            <a:r>
              <a:rPr lang="el-GR" sz="1200" b="1" i="1" dirty="0">
                <a:solidFill>
                  <a:prstClr val="black"/>
                </a:solidFill>
                <a:latin typeface="Arial" charset="0"/>
                <a:cs typeface="Arial" charset="0"/>
              </a:rPr>
              <a:t>C. </a:t>
            </a:r>
            <a:r>
              <a:rPr lang="el-GR" sz="1200" b="1" i="1" dirty="0" err="1">
                <a:solidFill>
                  <a:prstClr val="black"/>
                </a:solidFill>
                <a:latin typeface="Arial" charset="0"/>
                <a:cs typeface="Arial" charset="0"/>
              </a:rPr>
              <a:t>edwardsii</a:t>
            </a:r>
            <a:endParaRPr lang="el-GR" sz="1200" b="1" i="1" dirty="0">
              <a:solidFill>
                <a:prstClr val="black"/>
              </a:solidFill>
              <a:latin typeface="Arial" charset="0"/>
              <a:cs typeface="Arial" charset="0"/>
            </a:endParaRPr>
          </a:p>
        </p:txBody>
      </p:sp>
      <p:sp>
        <p:nvSpPr>
          <p:cNvPr id="11" name="Oval 11"/>
          <p:cNvSpPr>
            <a:spLocks noChangeArrowheads="1"/>
          </p:cNvSpPr>
          <p:nvPr/>
        </p:nvSpPr>
        <p:spPr bwMode="auto">
          <a:xfrm>
            <a:off x="9772966" y="1498455"/>
            <a:ext cx="762000" cy="304800"/>
          </a:xfrm>
          <a:prstGeom prst="ellipse">
            <a:avLst/>
          </a:prstGeom>
          <a:solidFill>
            <a:srgbClr val="FF0000">
              <a:alpha val="25098"/>
            </a:srgbClr>
          </a:solidFill>
          <a:ln w="19050">
            <a:solidFill>
              <a:srgbClr val="FF0000"/>
            </a:solidFill>
            <a:prstDash val="lgDash"/>
            <a:round/>
            <a:headEnd/>
            <a:tailEnd/>
          </a:ln>
        </p:spPr>
        <p:txBody>
          <a:bodyPr wrap="none" anchor="ctr"/>
          <a:lstStyle/>
          <a:p>
            <a:pPr fontAlgn="base">
              <a:spcBef>
                <a:spcPct val="0"/>
              </a:spcBef>
              <a:spcAft>
                <a:spcPct val="0"/>
              </a:spcAft>
            </a:pPr>
            <a:endParaRPr lang="el-GR">
              <a:solidFill>
                <a:prstClr val="black"/>
              </a:solidFill>
              <a:latin typeface="Arial" charset="0"/>
              <a:cs typeface="Arial" charset="0"/>
            </a:endParaRPr>
          </a:p>
        </p:txBody>
      </p:sp>
      <p:sp>
        <p:nvSpPr>
          <p:cNvPr id="12" name="Oval 13"/>
          <p:cNvSpPr>
            <a:spLocks noChangeArrowheads="1"/>
          </p:cNvSpPr>
          <p:nvPr/>
        </p:nvSpPr>
        <p:spPr bwMode="auto">
          <a:xfrm>
            <a:off x="7629842" y="3927330"/>
            <a:ext cx="900113" cy="757238"/>
          </a:xfrm>
          <a:prstGeom prst="ellipse">
            <a:avLst/>
          </a:prstGeom>
          <a:solidFill>
            <a:srgbClr val="66FF33">
              <a:alpha val="25098"/>
            </a:srgbClr>
          </a:solidFill>
          <a:ln w="19050">
            <a:solidFill>
              <a:srgbClr val="00FF00"/>
            </a:solidFill>
            <a:prstDash val="lgDash"/>
            <a:round/>
            <a:headEnd/>
            <a:tailEnd/>
          </a:ln>
        </p:spPr>
        <p:txBody>
          <a:bodyPr wrap="none" anchor="ctr"/>
          <a:lstStyle/>
          <a:p>
            <a:pPr fontAlgn="base">
              <a:spcBef>
                <a:spcPct val="0"/>
              </a:spcBef>
              <a:spcAft>
                <a:spcPct val="0"/>
              </a:spcAft>
            </a:pPr>
            <a:endParaRPr lang="el-GR">
              <a:solidFill>
                <a:prstClr val="black"/>
              </a:solidFill>
              <a:latin typeface="Arial" charset="0"/>
              <a:cs typeface="Arial" charset="0"/>
            </a:endParaRPr>
          </a:p>
        </p:txBody>
      </p:sp>
      <p:sp>
        <p:nvSpPr>
          <p:cNvPr id="13" name="Oval 14"/>
          <p:cNvSpPr>
            <a:spLocks noChangeArrowheads="1"/>
          </p:cNvSpPr>
          <p:nvPr/>
        </p:nvSpPr>
        <p:spPr bwMode="auto">
          <a:xfrm>
            <a:off x="7772716" y="4784580"/>
            <a:ext cx="381000" cy="228600"/>
          </a:xfrm>
          <a:prstGeom prst="ellipse">
            <a:avLst/>
          </a:prstGeom>
          <a:solidFill>
            <a:srgbClr val="FF6600">
              <a:alpha val="25098"/>
            </a:srgbClr>
          </a:solidFill>
          <a:ln w="19050">
            <a:solidFill>
              <a:srgbClr val="FF6600"/>
            </a:solidFill>
            <a:prstDash val="lgDash"/>
            <a:round/>
            <a:headEnd/>
            <a:tailEnd/>
          </a:ln>
        </p:spPr>
        <p:txBody>
          <a:bodyPr wrap="none" anchor="ctr"/>
          <a:lstStyle/>
          <a:p>
            <a:pPr fontAlgn="base">
              <a:spcBef>
                <a:spcPct val="0"/>
              </a:spcBef>
              <a:spcAft>
                <a:spcPct val="0"/>
              </a:spcAft>
            </a:pPr>
            <a:endParaRPr lang="el-GR">
              <a:solidFill>
                <a:prstClr val="black"/>
              </a:solidFill>
              <a:latin typeface="Arial" charset="0"/>
              <a:cs typeface="Arial" charset="0"/>
            </a:endParaRPr>
          </a:p>
        </p:txBody>
      </p:sp>
      <p:sp>
        <p:nvSpPr>
          <p:cNvPr id="14" name="Oval 12"/>
          <p:cNvSpPr>
            <a:spLocks noChangeArrowheads="1"/>
          </p:cNvSpPr>
          <p:nvPr/>
        </p:nvSpPr>
        <p:spPr bwMode="auto">
          <a:xfrm>
            <a:off x="8629966" y="4070205"/>
            <a:ext cx="990600" cy="457200"/>
          </a:xfrm>
          <a:prstGeom prst="ellipse">
            <a:avLst/>
          </a:prstGeom>
          <a:solidFill>
            <a:srgbClr val="00CCFF">
              <a:alpha val="25098"/>
            </a:srgbClr>
          </a:solidFill>
          <a:ln w="19050">
            <a:solidFill>
              <a:srgbClr val="00CCFF"/>
            </a:solidFill>
            <a:prstDash val="lgDash"/>
            <a:round/>
            <a:headEnd/>
            <a:tailEnd/>
          </a:ln>
        </p:spPr>
        <p:txBody>
          <a:bodyPr wrap="none" anchor="ctr"/>
          <a:lstStyle/>
          <a:p>
            <a:pPr fontAlgn="base">
              <a:spcBef>
                <a:spcPct val="0"/>
              </a:spcBef>
              <a:spcAft>
                <a:spcPct val="0"/>
              </a:spcAft>
            </a:pPr>
            <a:endParaRPr lang="el-GR">
              <a:solidFill>
                <a:prstClr val="black"/>
              </a:solidFill>
              <a:latin typeface="Arial" charset="0"/>
              <a:cs typeface="Arial" charset="0"/>
            </a:endParaRPr>
          </a:p>
        </p:txBody>
      </p:sp>
      <p:pic>
        <p:nvPicPr>
          <p:cNvPr id="15" name="Picture 14"/>
          <p:cNvPicPr>
            <a:picLocks noChangeAspect="1"/>
          </p:cNvPicPr>
          <p:nvPr/>
        </p:nvPicPr>
        <p:blipFill rotWithShape="1">
          <a:blip r:embed="rId6"/>
          <a:srcRect l="21651" t="30400" r="40550" b="23401"/>
          <a:stretch/>
        </p:blipFill>
        <p:spPr>
          <a:xfrm>
            <a:off x="416450" y="1203181"/>
            <a:ext cx="4465744" cy="3070200"/>
          </a:xfrm>
          <a:prstGeom prst="rect">
            <a:avLst/>
          </a:prstGeom>
        </p:spPr>
      </p:pic>
      <p:pic>
        <p:nvPicPr>
          <p:cNvPr id="16" name="Picture 15"/>
          <p:cNvPicPr>
            <a:picLocks noChangeAspect="1"/>
          </p:cNvPicPr>
          <p:nvPr/>
        </p:nvPicPr>
        <p:blipFill rotWithShape="1">
          <a:blip r:embed="rId7"/>
          <a:srcRect l="20863" t="40200" r="41338" b="44401"/>
          <a:stretch/>
        </p:blipFill>
        <p:spPr>
          <a:xfrm>
            <a:off x="413152" y="4462893"/>
            <a:ext cx="4635061" cy="106220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44994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30368" y="555068"/>
            <a:ext cx="7849823"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Κατανομή Αρτέμη κατά </a:t>
            </a:r>
            <a:r>
              <a:rPr lang="el-GR" sz="2400" b="1" dirty="0">
                <a:solidFill>
                  <a:srgbClr val="393185"/>
                </a:solidFill>
                <a:latin typeface="Open Sans Light"/>
                <a:ea typeface="Open Sans Light"/>
                <a:cs typeface="Open Sans Light"/>
              </a:rPr>
              <a:t>τη διάρκεια της διαχείμασης</a:t>
            </a:r>
            <a:endParaRPr lang="fr-FR" sz="2400" b="1" dirty="0">
              <a:solidFill>
                <a:srgbClr val="393185"/>
              </a:solidFill>
              <a:latin typeface="Open Sans Light"/>
              <a:ea typeface="Open Sans Light"/>
              <a:cs typeface="Open Sans Light"/>
            </a:endParaRPr>
          </a:p>
        </p:txBody>
      </p:sp>
      <p:pic>
        <p:nvPicPr>
          <p:cNvPr id="5" name="Picture 4"/>
          <p:cNvPicPr>
            <a:picLocks noChangeAspect="1"/>
          </p:cNvPicPr>
          <p:nvPr/>
        </p:nvPicPr>
        <p:blipFill rotWithShape="1">
          <a:blip r:embed="rId5"/>
          <a:srcRect l="36600" t="40800" r="20275" b="14400"/>
          <a:stretch/>
        </p:blipFill>
        <p:spPr>
          <a:xfrm>
            <a:off x="3979333" y="1179576"/>
            <a:ext cx="8147304" cy="4760859"/>
          </a:xfrm>
          <a:prstGeom prst="rect">
            <a:avLst/>
          </a:prstGeom>
        </p:spPr>
      </p:pic>
      <p:pic>
        <p:nvPicPr>
          <p:cNvPr id="7" name="Picture 6"/>
          <p:cNvPicPr>
            <a:picLocks noChangeAspect="1"/>
          </p:cNvPicPr>
          <p:nvPr/>
        </p:nvPicPr>
        <p:blipFill rotWithShape="1">
          <a:blip r:embed="rId6"/>
          <a:srcRect l="33750" t="14667" r="21100" b="38400"/>
          <a:stretch/>
        </p:blipFill>
        <p:spPr>
          <a:xfrm>
            <a:off x="-82296" y="1179576"/>
            <a:ext cx="4191069" cy="2450592"/>
          </a:xfrm>
          <a:prstGeom prst="rect">
            <a:avLst/>
          </a:prstGeom>
        </p:spPr>
      </p:pic>
      <p:pic>
        <p:nvPicPr>
          <p:cNvPr id="8" name="Picture 2"/>
          <p:cNvPicPr>
            <a:picLocks noChangeAspect="1" noChangeArrowheads="1"/>
          </p:cNvPicPr>
          <p:nvPr/>
        </p:nvPicPr>
        <p:blipFill>
          <a:blip r:embed="rId7" cstate="print"/>
          <a:srcRect/>
          <a:stretch>
            <a:fillRect/>
          </a:stretch>
        </p:blipFill>
        <p:spPr bwMode="auto">
          <a:xfrm>
            <a:off x="620152" y="3708736"/>
            <a:ext cx="2786172" cy="2089629"/>
          </a:xfrm>
          <a:prstGeom prst="rect">
            <a:avLst/>
          </a:prstGeom>
          <a:noFill/>
          <a:ln w="9525">
            <a:noFill/>
            <a:miter lim="800000"/>
            <a:headEnd/>
            <a:tailEnd/>
          </a:ln>
          <a:effectLst/>
        </p:spPr>
      </p:pic>
      <p:sp>
        <p:nvSpPr>
          <p:cNvPr id="9" name="4 - TextBox"/>
          <p:cNvSpPr txBox="1"/>
          <p:nvPr/>
        </p:nvSpPr>
        <p:spPr>
          <a:xfrm>
            <a:off x="620152" y="5798365"/>
            <a:ext cx="2928958" cy="400110"/>
          </a:xfrm>
          <a:prstGeom prst="rect">
            <a:avLst/>
          </a:prstGeom>
          <a:noFill/>
        </p:spPr>
        <p:txBody>
          <a:bodyPr wrap="square" rtlCol="0">
            <a:spAutoFit/>
          </a:bodyPr>
          <a:lstStyle/>
          <a:p>
            <a:r>
              <a:rPr lang="el-GR" sz="1000" dirty="0" smtClean="0">
                <a:solidFill>
                  <a:prstClr val="black"/>
                </a:solidFill>
                <a:latin typeface="Tahoma" pitchFamily="34" charset="0"/>
                <a:ea typeface="Tahoma" pitchFamily="34" charset="0"/>
                <a:cs typeface="Tahoma" pitchFamily="34" charset="0"/>
              </a:rPr>
              <a:t>Τοποθέτηση πομπού </a:t>
            </a:r>
            <a:r>
              <a:rPr lang="el-GR" sz="1000" dirty="0" err="1" smtClean="0">
                <a:solidFill>
                  <a:prstClr val="black"/>
                </a:solidFill>
                <a:latin typeface="Tahoma" pitchFamily="34" charset="0"/>
                <a:ea typeface="Tahoma" pitchFamily="34" charset="0"/>
                <a:cs typeface="Tahoma" pitchFamily="34" charset="0"/>
              </a:rPr>
              <a:t>γεωεντοπισμού</a:t>
            </a:r>
            <a:r>
              <a:rPr lang="el-GR" sz="1000" dirty="0" smtClean="0">
                <a:solidFill>
                  <a:prstClr val="black"/>
                </a:solidFill>
                <a:latin typeface="Tahoma" pitchFamily="34" charset="0"/>
                <a:ea typeface="Tahoma" pitchFamily="34" charset="0"/>
                <a:cs typeface="Tahoma" pitchFamily="34" charset="0"/>
              </a:rPr>
              <a:t> σε ενήλικο Αρτέμη στις Στροφάδες</a:t>
            </a:r>
            <a:endParaRPr lang="el-GR" sz="1000" dirty="0">
              <a:solidFill>
                <a:prstClr val="black"/>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1141522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762635" y="189771"/>
            <a:ext cx="8726631" cy="707886"/>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Δεδομένα </a:t>
            </a:r>
            <a:r>
              <a:rPr lang="el-GR" sz="2000" b="1" dirty="0">
                <a:solidFill>
                  <a:srgbClr val="393185"/>
                </a:solidFill>
                <a:latin typeface="Open Sans Light"/>
                <a:ea typeface="Open Sans Light"/>
                <a:cs typeface="Open Sans Light"/>
              </a:rPr>
              <a:t>μεταναστευτικής περιόδου 2009-10 </a:t>
            </a:r>
            <a:r>
              <a:rPr lang="el-GR" sz="2000" b="1" dirty="0" smtClean="0">
                <a:solidFill>
                  <a:srgbClr val="393185"/>
                </a:solidFill>
                <a:latin typeface="Open Sans Light"/>
                <a:ea typeface="Open Sans Light"/>
                <a:cs typeface="Open Sans Light"/>
              </a:rPr>
              <a:t>                             (Γεννήτορας Αρτέμη Στροφάδων - GLS </a:t>
            </a:r>
            <a:r>
              <a:rPr lang="el-GR" sz="2000" b="1" dirty="0">
                <a:solidFill>
                  <a:srgbClr val="393185"/>
                </a:solidFill>
                <a:latin typeface="Open Sans Light"/>
                <a:ea typeface="Open Sans Light"/>
                <a:cs typeface="Open Sans Light"/>
              </a:rPr>
              <a:t>1481)</a:t>
            </a:r>
            <a:endParaRPr lang="fr-FR" sz="2000" b="1" dirty="0">
              <a:solidFill>
                <a:srgbClr val="393185"/>
              </a:solidFill>
              <a:latin typeface="Open Sans Light"/>
              <a:ea typeface="Open Sans Light"/>
              <a:cs typeface="Open Sans Light"/>
            </a:endParaRPr>
          </a:p>
        </p:txBody>
      </p:sp>
      <p:pic>
        <p:nvPicPr>
          <p:cNvPr id="5" name="Picture 2" descr="1481D"/>
          <p:cNvPicPr>
            <a:picLocks noChangeAspect="1" noChangeArrowheads="1"/>
          </p:cNvPicPr>
          <p:nvPr/>
        </p:nvPicPr>
        <p:blipFill>
          <a:blip r:embed="rId5" cstate="print"/>
          <a:srcRect/>
          <a:stretch>
            <a:fillRect/>
          </a:stretch>
        </p:blipFill>
        <p:spPr bwMode="auto">
          <a:xfrm>
            <a:off x="1983340" y="863598"/>
            <a:ext cx="3581639" cy="5063067"/>
          </a:xfrm>
          <a:prstGeom prst="rect">
            <a:avLst/>
          </a:prstGeom>
          <a:noFill/>
          <a:ln w="9525">
            <a:noFill/>
            <a:miter lim="800000"/>
            <a:headEnd/>
            <a:tailEnd/>
          </a:ln>
        </p:spPr>
      </p:pic>
      <p:pic>
        <p:nvPicPr>
          <p:cNvPr id="7" name="Picture 4"/>
          <p:cNvPicPr>
            <a:picLocks noChangeAspect="1" noChangeArrowheads="1"/>
          </p:cNvPicPr>
          <p:nvPr/>
        </p:nvPicPr>
        <p:blipFill>
          <a:blip r:embed="rId6" cstate="print"/>
          <a:srcRect/>
          <a:stretch>
            <a:fillRect/>
          </a:stretch>
        </p:blipFill>
        <p:spPr bwMode="auto">
          <a:xfrm>
            <a:off x="6425743" y="857126"/>
            <a:ext cx="3886657" cy="5034616"/>
          </a:xfrm>
          <a:prstGeom prst="rect">
            <a:avLst/>
          </a:prstGeom>
          <a:noFill/>
          <a:ln w="9525">
            <a:noFill/>
            <a:miter lim="800000"/>
            <a:headEnd/>
            <a:tailEnd/>
          </a:ln>
        </p:spPr>
      </p:pic>
    </p:spTree>
    <p:extLst>
      <p:ext uri="{BB962C8B-B14F-4D97-AF65-F5344CB8AC3E}">
        <p14:creationId xmlns:p14="http://schemas.microsoft.com/office/powerpoint/2010/main" val="14464846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3345686" y="48972"/>
            <a:ext cx="6098058" cy="707886"/>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Δεδομένα </a:t>
            </a:r>
            <a:r>
              <a:rPr lang="el-GR" sz="2000" b="1" dirty="0">
                <a:solidFill>
                  <a:srgbClr val="393185"/>
                </a:solidFill>
                <a:latin typeface="Open Sans Light"/>
                <a:ea typeface="Open Sans Light"/>
                <a:cs typeface="Open Sans Light"/>
              </a:rPr>
              <a:t>μεταναστευτικής περιόδου 2010-11 </a:t>
            </a:r>
            <a:r>
              <a:rPr lang="el-GR" sz="2000" b="1" dirty="0" smtClean="0">
                <a:solidFill>
                  <a:srgbClr val="393185"/>
                </a:solidFill>
                <a:latin typeface="Open Sans Light"/>
                <a:ea typeface="Open Sans Light"/>
                <a:cs typeface="Open Sans Light"/>
              </a:rPr>
              <a:t>(Γεννήτορας </a:t>
            </a:r>
            <a:r>
              <a:rPr lang="el-GR" sz="2000" b="1" dirty="0">
                <a:solidFill>
                  <a:srgbClr val="393185"/>
                </a:solidFill>
                <a:latin typeface="Open Sans Light"/>
                <a:ea typeface="Open Sans Light"/>
                <a:cs typeface="Open Sans Light"/>
              </a:rPr>
              <a:t>Αρτέμη Στροφάδων - </a:t>
            </a:r>
            <a:r>
              <a:rPr lang="el-GR" sz="2000" b="1" dirty="0" smtClean="0">
                <a:solidFill>
                  <a:srgbClr val="393185"/>
                </a:solidFill>
                <a:latin typeface="Open Sans Light"/>
                <a:ea typeface="Open Sans Light"/>
                <a:cs typeface="Open Sans Light"/>
              </a:rPr>
              <a:t>GLS 1487)</a:t>
            </a:r>
            <a:endParaRPr lang="fr-FR" sz="2000" b="1" dirty="0">
              <a:solidFill>
                <a:srgbClr val="393185"/>
              </a:solidFill>
              <a:latin typeface="Open Sans Light"/>
              <a:ea typeface="Open Sans Light"/>
              <a:cs typeface="Open Sans Light"/>
            </a:endParaRPr>
          </a:p>
        </p:txBody>
      </p:sp>
      <p:pic>
        <p:nvPicPr>
          <p:cNvPr id="5" name="Picture 2" descr="1487D"/>
          <p:cNvPicPr>
            <a:picLocks noChangeAspect="1" noChangeArrowheads="1"/>
          </p:cNvPicPr>
          <p:nvPr/>
        </p:nvPicPr>
        <p:blipFill>
          <a:blip r:embed="rId5" cstate="print"/>
          <a:srcRect/>
          <a:stretch>
            <a:fillRect/>
          </a:stretch>
        </p:blipFill>
        <p:spPr bwMode="auto">
          <a:xfrm>
            <a:off x="2293378" y="756858"/>
            <a:ext cx="3627204" cy="5127476"/>
          </a:xfrm>
          <a:prstGeom prst="rect">
            <a:avLst/>
          </a:prstGeom>
          <a:noFill/>
          <a:ln w="9525">
            <a:noFill/>
            <a:miter lim="800000"/>
            <a:headEnd/>
            <a:tailEnd/>
          </a:ln>
        </p:spPr>
      </p:pic>
      <p:pic>
        <p:nvPicPr>
          <p:cNvPr id="7" name="Picture 4"/>
          <p:cNvPicPr>
            <a:picLocks noChangeAspect="1" noChangeArrowheads="1"/>
          </p:cNvPicPr>
          <p:nvPr/>
        </p:nvPicPr>
        <p:blipFill>
          <a:blip r:embed="rId6" cstate="print"/>
          <a:srcRect/>
          <a:stretch>
            <a:fillRect/>
          </a:stretch>
        </p:blipFill>
        <p:spPr bwMode="auto">
          <a:xfrm>
            <a:off x="6709657" y="756856"/>
            <a:ext cx="3958344" cy="5127477"/>
          </a:xfrm>
          <a:prstGeom prst="rect">
            <a:avLst/>
          </a:prstGeom>
          <a:noFill/>
          <a:ln w="9525">
            <a:noFill/>
            <a:miter lim="800000"/>
            <a:headEnd/>
            <a:tailEnd/>
          </a:ln>
        </p:spPr>
      </p:pic>
    </p:spTree>
    <p:extLst>
      <p:ext uri="{BB962C8B-B14F-4D97-AF65-F5344CB8AC3E}">
        <p14:creationId xmlns:p14="http://schemas.microsoft.com/office/powerpoint/2010/main" val="2737265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735108" y="48972"/>
            <a:ext cx="7695526" cy="707886"/>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 </a:t>
            </a:r>
            <a:r>
              <a:rPr lang="el-GR" sz="2000" b="1" dirty="0">
                <a:solidFill>
                  <a:srgbClr val="393185"/>
                </a:solidFill>
                <a:latin typeface="Open Sans Light"/>
                <a:ea typeface="Open Sans Light"/>
                <a:cs typeface="Open Sans Light"/>
              </a:rPr>
              <a:t>Συστήματα ανάβλυσης νερών πλούσιων σε θρεπτικά </a:t>
            </a:r>
            <a:r>
              <a:rPr lang="el-GR" sz="2000" b="1" dirty="0" smtClean="0">
                <a:solidFill>
                  <a:srgbClr val="393185"/>
                </a:solidFill>
                <a:latin typeface="Open Sans Light"/>
                <a:ea typeface="Open Sans Light"/>
                <a:cs typeface="Open Sans Light"/>
              </a:rPr>
              <a:t> </a:t>
            </a:r>
            <a:r>
              <a:rPr lang="el-GR" sz="2000" b="1" dirty="0">
                <a:solidFill>
                  <a:srgbClr val="393185"/>
                </a:solidFill>
                <a:latin typeface="Open Sans Light"/>
                <a:ea typeface="Open Sans Light"/>
                <a:cs typeface="Open Sans Light"/>
              </a:rPr>
              <a:t/>
            </a:r>
            <a:br>
              <a:rPr lang="el-GR" sz="2000" b="1" dirty="0">
                <a:solidFill>
                  <a:srgbClr val="393185"/>
                </a:solidFill>
                <a:latin typeface="Open Sans Light"/>
                <a:ea typeface="Open Sans Light"/>
                <a:cs typeface="Open Sans Light"/>
              </a:rPr>
            </a:br>
            <a:r>
              <a:rPr lang="el-GR" sz="2000" b="1" dirty="0">
                <a:solidFill>
                  <a:srgbClr val="393185"/>
                </a:solidFill>
                <a:latin typeface="Open Sans Light"/>
                <a:ea typeface="Open Sans Light"/>
                <a:cs typeface="Open Sans Light"/>
              </a:rPr>
              <a:t>Κατανομή του Αρτέμη (περιοχές διαχείμασης) </a:t>
            </a:r>
            <a:endParaRPr lang="fr-FR" sz="2000" b="1" dirty="0">
              <a:solidFill>
                <a:srgbClr val="393185"/>
              </a:solidFill>
              <a:latin typeface="Open Sans Light"/>
              <a:ea typeface="Open Sans Light"/>
              <a:cs typeface="Open Sans Light"/>
            </a:endParaRPr>
          </a:p>
        </p:txBody>
      </p:sp>
      <p:sp>
        <p:nvSpPr>
          <p:cNvPr id="8" name="7 - TextBox"/>
          <p:cNvSpPr txBox="1">
            <a:spLocks noChangeArrowheads="1"/>
          </p:cNvSpPr>
          <p:nvPr/>
        </p:nvSpPr>
        <p:spPr bwMode="auto">
          <a:xfrm>
            <a:off x="3144406" y="5128788"/>
            <a:ext cx="6643734" cy="830997"/>
          </a:xfrm>
          <a:prstGeom prst="rect">
            <a:avLst/>
          </a:prstGeom>
          <a:noFill/>
          <a:ln w="9525">
            <a:noFill/>
            <a:miter lim="800000"/>
            <a:headEnd/>
            <a:tailEnd/>
          </a:ln>
        </p:spPr>
        <p:txBody>
          <a:bodyPr wrap="square">
            <a:spAutoFit/>
          </a:bodyPr>
          <a:lstStyle/>
          <a:p>
            <a:pPr algn="just" fontAlgn="base">
              <a:spcBef>
                <a:spcPct val="0"/>
              </a:spcBef>
              <a:spcAft>
                <a:spcPct val="0"/>
              </a:spcAft>
            </a:pPr>
            <a:r>
              <a:rPr lang="el-GR" sz="800" dirty="0">
                <a:solidFill>
                  <a:prstClr val="black"/>
                </a:solidFill>
                <a:latin typeface="Tahoma" pitchFamily="34" charset="0"/>
                <a:ea typeface="Tahoma" pitchFamily="34" charset="0"/>
                <a:cs typeface="Tahoma" pitchFamily="34" charset="0"/>
              </a:rPr>
              <a:t>Παράκτιες περιοχές με σημαντικά παγκόσμια συστήματα ανάβλυσης θρεπτικών (σκιασμένες περιοχές) και βασικά συστήματα αντικυκλώνων που τα επηρεάζουν. Οι διακεκομμένοι κύκλοι παρουσιάζουν τη μέση ιδεατή θέση των ισοβαρών κατά τη διάρκεια της μέγιστης εκδήλωσης των φαινομένων ανάβλυσης θρεπτικών με παγκόσμια σημασία. Τα βέλη δείχνουν τις θέσεις των εξής ρευμάτων: (</a:t>
            </a:r>
            <a:r>
              <a:rPr lang="en-US" sz="800" dirty="0">
                <a:solidFill>
                  <a:prstClr val="black"/>
                </a:solidFill>
                <a:latin typeface="Tahoma" pitchFamily="34" charset="0"/>
                <a:ea typeface="Tahoma" pitchFamily="34" charset="0"/>
                <a:cs typeface="Tahoma" pitchFamily="34" charset="0"/>
              </a:rPr>
              <a:t>a</a:t>
            </a:r>
            <a:r>
              <a:rPr lang="el-GR" sz="800" dirty="0">
                <a:solidFill>
                  <a:prstClr val="black"/>
                </a:solidFill>
                <a:latin typeface="Tahoma" pitchFamily="34" charset="0"/>
                <a:ea typeface="Tahoma" pitchFamily="34" charset="0"/>
                <a:cs typeface="Tahoma" pitchFamily="34" charset="0"/>
              </a:rPr>
              <a:t>) Καλιφόρνιας, (</a:t>
            </a:r>
            <a:r>
              <a:rPr lang="en-US" sz="800" dirty="0">
                <a:solidFill>
                  <a:prstClr val="black"/>
                </a:solidFill>
                <a:latin typeface="Tahoma" pitchFamily="34" charset="0"/>
                <a:ea typeface="Tahoma" pitchFamily="34" charset="0"/>
                <a:cs typeface="Tahoma" pitchFamily="34" charset="0"/>
              </a:rPr>
              <a:t>b</a:t>
            </a:r>
            <a:r>
              <a:rPr lang="el-GR" sz="800" dirty="0">
                <a:solidFill>
                  <a:prstClr val="black"/>
                </a:solidFill>
                <a:latin typeface="Tahoma" pitchFamily="34" charset="0"/>
                <a:ea typeface="Tahoma" pitchFamily="34" charset="0"/>
                <a:cs typeface="Tahoma" pitchFamily="34" charset="0"/>
              </a:rPr>
              <a:t>) Περού, (</a:t>
            </a:r>
            <a:r>
              <a:rPr lang="en-US" sz="800" dirty="0">
                <a:solidFill>
                  <a:prstClr val="black"/>
                </a:solidFill>
                <a:latin typeface="Tahoma" pitchFamily="34" charset="0"/>
                <a:ea typeface="Tahoma" pitchFamily="34" charset="0"/>
                <a:cs typeface="Tahoma" pitchFamily="34" charset="0"/>
              </a:rPr>
              <a:t>c</a:t>
            </a:r>
            <a:r>
              <a:rPr lang="el-GR" sz="800" dirty="0">
                <a:solidFill>
                  <a:prstClr val="black"/>
                </a:solidFill>
                <a:latin typeface="Tahoma" pitchFamily="34" charset="0"/>
                <a:ea typeface="Tahoma" pitchFamily="34" charset="0"/>
                <a:cs typeface="Tahoma" pitchFamily="34" charset="0"/>
              </a:rPr>
              <a:t>) Καναρίων, (</a:t>
            </a:r>
            <a:r>
              <a:rPr lang="en-US" sz="800" dirty="0">
                <a:solidFill>
                  <a:prstClr val="black"/>
                </a:solidFill>
                <a:latin typeface="Tahoma" pitchFamily="34" charset="0"/>
                <a:ea typeface="Tahoma" pitchFamily="34" charset="0"/>
                <a:cs typeface="Tahoma" pitchFamily="34" charset="0"/>
              </a:rPr>
              <a:t>d</a:t>
            </a:r>
            <a:r>
              <a:rPr lang="el-GR" sz="800" dirty="0">
                <a:solidFill>
                  <a:prstClr val="black"/>
                </a:solidFill>
                <a:latin typeface="Tahoma" pitchFamily="34" charset="0"/>
                <a:ea typeface="Tahoma" pitchFamily="34" charset="0"/>
                <a:cs typeface="Tahoma" pitchFamily="34" charset="0"/>
              </a:rPr>
              <a:t>) Μπενγκουέλα, και (</a:t>
            </a:r>
            <a:r>
              <a:rPr lang="en-US" sz="800" dirty="0">
                <a:solidFill>
                  <a:prstClr val="black"/>
                </a:solidFill>
                <a:latin typeface="Tahoma" pitchFamily="34" charset="0"/>
                <a:ea typeface="Tahoma" pitchFamily="34" charset="0"/>
                <a:cs typeface="Tahoma" pitchFamily="34" charset="0"/>
              </a:rPr>
              <a:t>e</a:t>
            </a:r>
            <a:r>
              <a:rPr lang="el-GR" sz="800" dirty="0">
                <a:solidFill>
                  <a:prstClr val="black"/>
                </a:solidFill>
                <a:latin typeface="Tahoma" pitchFamily="34" charset="0"/>
                <a:ea typeface="Tahoma" pitchFamily="34" charset="0"/>
                <a:cs typeface="Tahoma" pitchFamily="34" charset="0"/>
              </a:rPr>
              <a:t>) Σομαλίας </a:t>
            </a:r>
            <a:r>
              <a:rPr lang="en-US" sz="800" dirty="0">
                <a:solidFill>
                  <a:prstClr val="black"/>
                </a:solidFill>
                <a:latin typeface="Tahoma" pitchFamily="34" charset="0"/>
                <a:ea typeface="Tahoma" pitchFamily="34" charset="0"/>
                <a:cs typeface="Tahoma" pitchFamily="34" charset="0"/>
              </a:rPr>
              <a:t>[</a:t>
            </a:r>
            <a:r>
              <a:rPr lang="el-GR" sz="800" dirty="0">
                <a:solidFill>
                  <a:prstClr val="black"/>
                </a:solidFill>
                <a:latin typeface="Tahoma" pitchFamily="34" charset="0"/>
                <a:ea typeface="Tahoma" pitchFamily="34" charset="0"/>
                <a:cs typeface="Tahoma" pitchFamily="34" charset="0"/>
              </a:rPr>
              <a:t>Πηγή</a:t>
            </a:r>
            <a:r>
              <a:rPr lang="en-US" sz="800" dirty="0">
                <a:solidFill>
                  <a:prstClr val="black"/>
                </a:solidFill>
                <a:latin typeface="Tahoma" pitchFamily="34" charset="0"/>
                <a:ea typeface="Tahoma" pitchFamily="34" charset="0"/>
                <a:cs typeface="Tahoma" pitchFamily="34" charset="0"/>
              </a:rPr>
              <a:t> : Biology of marine birds (E. A. Schreiber and J. Burger, Eds.</a:t>
            </a:r>
            <a:r>
              <a:rPr lang="el-GR" sz="800" dirty="0">
                <a:solidFill>
                  <a:prstClr val="black"/>
                </a:solidFill>
                <a:latin typeface="Tahoma" pitchFamily="34" charset="0"/>
                <a:ea typeface="Tahoma" pitchFamily="34" charset="0"/>
                <a:cs typeface="Tahoma" pitchFamily="34" charset="0"/>
              </a:rPr>
              <a:t> 2002</a:t>
            </a:r>
            <a:r>
              <a:rPr lang="en-US" sz="800" dirty="0">
                <a:solidFill>
                  <a:prstClr val="black"/>
                </a:solidFill>
                <a:latin typeface="Tahoma" pitchFamily="34" charset="0"/>
                <a:ea typeface="Tahoma" pitchFamily="34" charset="0"/>
                <a:cs typeface="Tahoma" pitchFamily="34" charset="0"/>
              </a:rPr>
              <a:t>)-Chapter 6. </a:t>
            </a:r>
            <a:r>
              <a:rPr lang="el-GR" sz="800" dirty="0">
                <a:solidFill>
                  <a:prstClr val="black"/>
                </a:solidFill>
                <a:latin typeface="Tahoma" pitchFamily="34" charset="0"/>
                <a:ea typeface="Tahoma" pitchFamily="34" charset="0"/>
                <a:cs typeface="Tahoma" pitchFamily="34" charset="0"/>
              </a:rPr>
              <a:t>CRC </a:t>
            </a:r>
            <a:r>
              <a:rPr lang="el-GR" sz="800" dirty="0" err="1">
                <a:solidFill>
                  <a:prstClr val="black"/>
                </a:solidFill>
                <a:latin typeface="Tahoma" pitchFamily="34" charset="0"/>
                <a:ea typeface="Tahoma" pitchFamily="34" charset="0"/>
                <a:cs typeface="Tahoma" pitchFamily="34" charset="0"/>
              </a:rPr>
              <a:t>Press</a:t>
            </a:r>
            <a:r>
              <a:rPr lang="en-US" sz="800" dirty="0">
                <a:solidFill>
                  <a:prstClr val="black"/>
                </a:solidFill>
                <a:latin typeface="Tahoma" pitchFamily="34" charset="0"/>
                <a:ea typeface="Tahoma" pitchFamily="34" charset="0"/>
                <a:cs typeface="Tahoma" pitchFamily="34" charset="0"/>
              </a:rPr>
              <a:t> LLC</a:t>
            </a:r>
            <a:r>
              <a:rPr lang="el-GR" sz="800" dirty="0">
                <a:solidFill>
                  <a:prstClr val="black"/>
                </a:solidFill>
                <a:latin typeface="Tahoma" pitchFamily="34" charset="0"/>
                <a:ea typeface="Tahoma" pitchFamily="34" charset="0"/>
                <a:cs typeface="Tahoma" pitchFamily="34" charset="0"/>
              </a:rPr>
              <a:t>, </a:t>
            </a:r>
            <a:r>
              <a:rPr lang="el-GR" sz="800" dirty="0" err="1">
                <a:solidFill>
                  <a:prstClr val="black"/>
                </a:solidFill>
                <a:latin typeface="Tahoma" pitchFamily="34" charset="0"/>
                <a:ea typeface="Tahoma" pitchFamily="34" charset="0"/>
                <a:cs typeface="Tahoma" pitchFamily="34" charset="0"/>
              </a:rPr>
              <a:t>Boca</a:t>
            </a:r>
            <a:r>
              <a:rPr lang="el-GR" sz="800" dirty="0">
                <a:solidFill>
                  <a:prstClr val="black"/>
                </a:solidFill>
                <a:latin typeface="Tahoma" pitchFamily="34" charset="0"/>
                <a:ea typeface="Tahoma" pitchFamily="34" charset="0"/>
                <a:cs typeface="Tahoma" pitchFamily="34" charset="0"/>
              </a:rPr>
              <a:t> </a:t>
            </a:r>
            <a:r>
              <a:rPr lang="el-GR" sz="800" dirty="0" err="1">
                <a:solidFill>
                  <a:prstClr val="black"/>
                </a:solidFill>
                <a:latin typeface="Tahoma" pitchFamily="34" charset="0"/>
                <a:ea typeface="Tahoma" pitchFamily="34" charset="0"/>
                <a:cs typeface="Tahoma" pitchFamily="34" charset="0"/>
              </a:rPr>
              <a:t>Raton</a:t>
            </a:r>
            <a:r>
              <a:rPr lang="el-GR" sz="800" dirty="0">
                <a:solidFill>
                  <a:prstClr val="black"/>
                </a:solidFill>
                <a:latin typeface="Tahoma" pitchFamily="34" charset="0"/>
                <a:ea typeface="Tahoma" pitchFamily="34" charset="0"/>
                <a:cs typeface="Tahoma" pitchFamily="34" charset="0"/>
              </a:rPr>
              <a:t>, F</a:t>
            </a:r>
            <a:r>
              <a:rPr lang="en-US" sz="800" dirty="0" err="1">
                <a:solidFill>
                  <a:prstClr val="black"/>
                </a:solidFill>
                <a:latin typeface="Tahoma" pitchFamily="34" charset="0"/>
                <a:ea typeface="Tahoma" pitchFamily="34" charset="0"/>
                <a:cs typeface="Tahoma" pitchFamily="34" charset="0"/>
              </a:rPr>
              <a:t>lorida</a:t>
            </a:r>
            <a:r>
              <a:rPr lang="en-US" sz="800" dirty="0">
                <a:solidFill>
                  <a:prstClr val="black"/>
                </a:solidFill>
                <a:latin typeface="Tahoma" pitchFamily="34" charset="0"/>
                <a:ea typeface="Tahoma" pitchFamily="34" charset="0"/>
                <a:cs typeface="Tahoma" pitchFamily="34" charset="0"/>
              </a:rPr>
              <a:t>, USA]</a:t>
            </a:r>
            <a:endParaRPr lang="el-GR" sz="800" dirty="0">
              <a:solidFill>
                <a:prstClr val="black"/>
              </a:solidFill>
              <a:latin typeface="Tahoma" pitchFamily="34" charset="0"/>
              <a:ea typeface="Tahoma" pitchFamily="34" charset="0"/>
              <a:cs typeface="Tahoma" pitchFamily="34" charset="0"/>
            </a:endParaRPr>
          </a:p>
          <a:p>
            <a:pPr fontAlgn="base">
              <a:spcBef>
                <a:spcPct val="0"/>
              </a:spcBef>
              <a:spcAft>
                <a:spcPct val="0"/>
              </a:spcAft>
            </a:pPr>
            <a:endParaRPr lang="el-GR" sz="800" dirty="0">
              <a:solidFill>
                <a:prstClr val="black"/>
              </a:solidFill>
              <a:latin typeface="Tahoma" pitchFamily="34" charset="0"/>
              <a:cs typeface="Arial" charset="0"/>
            </a:endParaRPr>
          </a:p>
        </p:txBody>
      </p:sp>
      <p:pic>
        <p:nvPicPr>
          <p:cNvPr id="9" name="Picture 1"/>
          <p:cNvPicPr>
            <a:picLocks noChangeAspect="1" noChangeArrowheads="1"/>
          </p:cNvPicPr>
          <p:nvPr/>
        </p:nvPicPr>
        <p:blipFill>
          <a:blip r:embed="rId5" cstate="print"/>
          <a:srcRect/>
          <a:stretch>
            <a:fillRect/>
          </a:stretch>
        </p:blipFill>
        <p:spPr bwMode="auto">
          <a:xfrm>
            <a:off x="3129712" y="816271"/>
            <a:ext cx="6729866" cy="4300202"/>
          </a:xfrm>
          <a:prstGeom prst="rect">
            <a:avLst/>
          </a:prstGeom>
          <a:noFill/>
          <a:ln w="9525">
            <a:noFill/>
            <a:miter lim="800000"/>
            <a:headEnd/>
            <a:tailEnd/>
          </a:ln>
        </p:spPr>
      </p:pic>
      <p:cxnSp>
        <p:nvCxnSpPr>
          <p:cNvPr id="4" name="Curved Connector 3"/>
          <p:cNvCxnSpPr/>
          <p:nvPr/>
        </p:nvCxnSpPr>
        <p:spPr>
          <a:xfrm rot="10800000" flipV="1">
            <a:off x="7687435" y="2427610"/>
            <a:ext cx="752561" cy="372234"/>
          </a:xfrm>
          <a:prstGeom prst="curvedConnector3">
            <a:avLst>
              <a:gd name="adj1" fmla="val 115591"/>
            </a:avLst>
          </a:prstGeom>
          <a:ln w="3810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84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735108" y="48972"/>
            <a:ext cx="7695526" cy="707886"/>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 </a:t>
            </a:r>
            <a:r>
              <a:rPr lang="el-GR" sz="2000" b="1" dirty="0">
                <a:solidFill>
                  <a:srgbClr val="393185"/>
                </a:solidFill>
                <a:latin typeface="Open Sans Light"/>
                <a:ea typeface="Open Sans Light"/>
                <a:cs typeface="Open Sans Light"/>
              </a:rPr>
              <a:t>Συγκέντρωση χλωροφύλλης </a:t>
            </a:r>
            <a:r>
              <a:rPr lang="el-GR" sz="2000" b="1" dirty="0" smtClean="0">
                <a:solidFill>
                  <a:srgbClr val="393185"/>
                </a:solidFill>
                <a:latin typeface="Open Sans Light"/>
                <a:ea typeface="Open Sans Light"/>
                <a:cs typeface="Open Sans Light"/>
              </a:rPr>
              <a:t>α</a:t>
            </a:r>
            <a:r>
              <a:rPr lang="el-GR" sz="2000" b="1" dirty="0">
                <a:solidFill>
                  <a:srgbClr val="393185"/>
                </a:solidFill>
                <a:latin typeface="Open Sans Light"/>
                <a:ea typeface="Open Sans Light"/>
                <a:cs typeface="Open Sans Light"/>
              </a:rPr>
              <a:t/>
            </a:r>
            <a:br>
              <a:rPr lang="el-GR" sz="2000" b="1" dirty="0">
                <a:solidFill>
                  <a:srgbClr val="393185"/>
                </a:solidFill>
                <a:latin typeface="Open Sans Light"/>
                <a:ea typeface="Open Sans Light"/>
                <a:cs typeface="Open Sans Light"/>
              </a:rPr>
            </a:br>
            <a:r>
              <a:rPr lang="el-GR" sz="2000" b="1" dirty="0">
                <a:solidFill>
                  <a:srgbClr val="393185"/>
                </a:solidFill>
                <a:latin typeface="Open Sans Light"/>
                <a:ea typeface="Open Sans Light"/>
                <a:cs typeface="Open Sans Light"/>
              </a:rPr>
              <a:t>Π</a:t>
            </a:r>
            <a:r>
              <a:rPr lang="el-GR" sz="2000" b="1" dirty="0" smtClean="0">
                <a:solidFill>
                  <a:srgbClr val="393185"/>
                </a:solidFill>
                <a:latin typeface="Open Sans Light"/>
                <a:ea typeface="Open Sans Light"/>
                <a:cs typeface="Open Sans Light"/>
              </a:rPr>
              <a:t>εριοχές διαχείμασης Αρτέμη </a:t>
            </a:r>
            <a:endParaRPr lang="fr-FR" sz="2000" b="1" dirty="0">
              <a:solidFill>
                <a:srgbClr val="393185"/>
              </a:solidFill>
              <a:latin typeface="Open Sans Light"/>
              <a:ea typeface="Open Sans Light"/>
              <a:cs typeface="Open Sans Light"/>
            </a:endParaRPr>
          </a:p>
        </p:txBody>
      </p:sp>
      <p:pic>
        <p:nvPicPr>
          <p:cNvPr id="7" name="Picture 2" descr="E:\Photos Marhats\CHL_chlor_a_colorscale.png"/>
          <p:cNvPicPr>
            <a:picLocks noChangeAspect="1" noChangeArrowheads="1"/>
          </p:cNvPicPr>
          <p:nvPr/>
        </p:nvPicPr>
        <p:blipFill>
          <a:blip r:embed="rId5" cstate="print"/>
          <a:srcRect/>
          <a:stretch>
            <a:fillRect/>
          </a:stretch>
        </p:blipFill>
        <p:spPr bwMode="auto">
          <a:xfrm>
            <a:off x="7736543" y="5463342"/>
            <a:ext cx="3214678" cy="651341"/>
          </a:xfrm>
          <a:prstGeom prst="rect">
            <a:avLst/>
          </a:prstGeom>
          <a:noFill/>
        </p:spPr>
      </p:pic>
      <p:pic>
        <p:nvPicPr>
          <p:cNvPr id="11" name="Picture 3" descr="E:\Photos Marhats\Chlorophyll December 2009.bmp"/>
          <p:cNvPicPr>
            <a:picLocks noChangeAspect="1" noChangeArrowheads="1"/>
          </p:cNvPicPr>
          <p:nvPr/>
        </p:nvPicPr>
        <p:blipFill>
          <a:blip r:embed="rId6" cstate="print"/>
          <a:srcRect/>
          <a:stretch>
            <a:fillRect/>
          </a:stretch>
        </p:blipFill>
        <p:spPr bwMode="auto">
          <a:xfrm>
            <a:off x="2235817" y="756858"/>
            <a:ext cx="4714908" cy="2357454"/>
          </a:xfrm>
          <a:prstGeom prst="rect">
            <a:avLst/>
          </a:prstGeom>
          <a:noFill/>
        </p:spPr>
      </p:pic>
      <p:pic>
        <p:nvPicPr>
          <p:cNvPr id="12" name="Picture 5" descr="E:\Photos Marhats\Chlorophyll July 2013.bmp"/>
          <p:cNvPicPr>
            <a:picLocks noChangeAspect="1" noChangeArrowheads="1"/>
          </p:cNvPicPr>
          <p:nvPr/>
        </p:nvPicPr>
        <p:blipFill>
          <a:blip r:embed="rId7" cstate="print"/>
          <a:srcRect/>
          <a:stretch>
            <a:fillRect/>
          </a:stretch>
        </p:blipFill>
        <p:spPr bwMode="auto">
          <a:xfrm>
            <a:off x="2235817" y="3471485"/>
            <a:ext cx="4714908" cy="2357454"/>
          </a:xfrm>
          <a:prstGeom prst="rect">
            <a:avLst/>
          </a:prstGeom>
          <a:noFill/>
        </p:spPr>
      </p:pic>
      <p:sp>
        <p:nvSpPr>
          <p:cNvPr id="13" name="7 - TextBox"/>
          <p:cNvSpPr txBox="1"/>
          <p:nvPr/>
        </p:nvSpPr>
        <p:spPr>
          <a:xfrm>
            <a:off x="2235817" y="3114312"/>
            <a:ext cx="5143536" cy="276999"/>
          </a:xfrm>
          <a:prstGeom prst="rect">
            <a:avLst/>
          </a:prstGeom>
          <a:noFill/>
        </p:spPr>
        <p:txBody>
          <a:bodyPr wrap="square" rtlCol="0">
            <a:spAutoFit/>
          </a:bodyPr>
          <a:lstStyle/>
          <a:p>
            <a:pPr fontAlgn="base">
              <a:spcBef>
                <a:spcPct val="0"/>
              </a:spcBef>
              <a:spcAft>
                <a:spcPct val="0"/>
              </a:spcAft>
            </a:pPr>
            <a:r>
              <a:rPr lang="el-GR" sz="1200" dirty="0">
                <a:solidFill>
                  <a:prstClr val="black"/>
                </a:solidFill>
                <a:latin typeface="Tahoma" pitchFamily="34" charset="0"/>
                <a:ea typeface="Tahoma" pitchFamily="34" charset="0"/>
                <a:cs typeface="Tahoma" pitchFamily="34" charset="0"/>
              </a:rPr>
              <a:t>Συγκέντρωση  χλωροφύλλης α Δεκέμβριος 2009</a:t>
            </a:r>
          </a:p>
        </p:txBody>
      </p:sp>
      <p:sp>
        <p:nvSpPr>
          <p:cNvPr id="14" name="8 - TextBox"/>
          <p:cNvSpPr txBox="1"/>
          <p:nvPr/>
        </p:nvSpPr>
        <p:spPr>
          <a:xfrm>
            <a:off x="2235817" y="5837685"/>
            <a:ext cx="5143536" cy="276999"/>
          </a:xfrm>
          <a:prstGeom prst="rect">
            <a:avLst/>
          </a:prstGeom>
          <a:noFill/>
        </p:spPr>
        <p:txBody>
          <a:bodyPr wrap="square" rtlCol="0">
            <a:spAutoFit/>
          </a:bodyPr>
          <a:lstStyle/>
          <a:p>
            <a:pPr fontAlgn="base">
              <a:spcBef>
                <a:spcPct val="0"/>
              </a:spcBef>
              <a:spcAft>
                <a:spcPct val="0"/>
              </a:spcAft>
            </a:pPr>
            <a:r>
              <a:rPr lang="el-GR" sz="1200" dirty="0">
                <a:solidFill>
                  <a:prstClr val="black"/>
                </a:solidFill>
                <a:latin typeface="Tahoma" pitchFamily="34" charset="0"/>
                <a:ea typeface="Tahoma" pitchFamily="34" charset="0"/>
                <a:cs typeface="Tahoma" pitchFamily="34" charset="0"/>
              </a:rPr>
              <a:t>Συγκέντρωση χλωροφύλλης α Ιούλιος 2010</a:t>
            </a:r>
          </a:p>
        </p:txBody>
      </p:sp>
      <p:pic>
        <p:nvPicPr>
          <p:cNvPr id="15" name="Picture 6"/>
          <p:cNvPicPr>
            <a:picLocks noChangeAspect="1" noChangeArrowheads="1"/>
          </p:cNvPicPr>
          <p:nvPr/>
        </p:nvPicPr>
        <p:blipFill>
          <a:blip r:embed="rId8" cstate="print"/>
          <a:srcRect t="5039" b="7559"/>
          <a:stretch>
            <a:fillRect/>
          </a:stretch>
        </p:blipFill>
        <p:spPr bwMode="auto">
          <a:xfrm>
            <a:off x="6093469" y="2185617"/>
            <a:ext cx="4857753" cy="26536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6" name="11 - Shape"/>
          <p:cNvCxnSpPr/>
          <p:nvPr/>
        </p:nvCxnSpPr>
        <p:spPr>
          <a:xfrm>
            <a:off x="4450396" y="1756990"/>
            <a:ext cx="2786081" cy="2041207"/>
          </a:xfrm>
          <a:prstGeom prst="bentConnector3">
            <a:avLst>
              <a:gd name="adj1" fmla="val 50000"/>
            </a:avLst>
          </a:prstGeom>
          <a:noFill/>
          <a:ln w="48500" cap="flat" cmpd="thickThin" algn="ctr">
            <a:solidFill>
              <a:sysClr val="windowText" lastClr="000000"/>
            </a:solidFill>
            <a:prstDash val="solid"/>
            <a:tailEnd type="arrow"/>
          </a:ln>
          <a:effectLst>
            <a:outerShdw blurRad="39000" dist="25400" dir="5400000" rotWithShape="0">
              <a:srgbClr val="000000">
                <a:alpha val="38000"/>
              </a:srgbClr>
            </a:outerShdw>
          </a:effectLst>
        </p:spPr>
      </p:cxnSp>
      <p:sp>
        <p:nvSpPr>
          <p:cNvPr id="17" name="13 - Ορθογώνιο"/>
          <p:cNvSpPr/>
          <p:nvPr/>
        </p:nvSpPr>
        <p:spPr>
          <a:xfrm>
            <a:off x="7379354" y="1256923"/>
            <a:ext cx="3187539" cy="369332"/>
          </a:xfrm>
          <a:prstGeom prst="rect">
            <a:avLst/>
          </a:prstGeom>
          <a:solidFill>
            <a:sysClr val="window" lastClr="FFFFFF"/>
          </a:solidFill>
          <a:ln w="48000" cap="flat" cmpd="thickThin" algn="ctr">
            <a:solidFill>
              <a:srgbClr val="F79646"/>
            </a:solidFill>
            <a:prstDash val="solid"/>
          </a:ln>
          <a:effectLst/>
        </p:spPr>
        <p:txBody>
          <a:bodyPr wrap="non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rgbClr val="0070C0"/>
                </a:solidFill>
                <a:effectLst/>
                <a:uLnTx/>
                <a:uFillTx/>
                <a:latin typeface="Corbel"/>
                <a:ea typeface="+mn-ea"/>
                <a:cs typeface="+mn-cs"/>
              </a:rPr>
              <a:t>h</a:t>
            </a:r>
            <a:r>
              <a:rPr kumimoji="0" lang="el-GR" sz="1800" b="0" i="0" u="none" strike="noStrike" kern="0" cap="none" spc="0" normalizeH="0" baseline="0" noProof="0" dirty="0" err="1" smtClean="0">
                <a:ln>
                  <a:noFill/>
                </a:ln>
                <a:solidFill>
                  <a:srgbClr val="0070C0"/>
                </a:solidFill>
                <a:effectLst/>
                <a:uLnTx/>
                <a:uFillTx/>
                <a:latin typeface="Corbel"/>
                <a:ea typeface="+mn-ea"/>
                <a:cs typeface="+mn-cs"/>
              </a:rPr>
              <a:t>ttp:</a:t>
            </a:r>
            <a:r>
              <a:rPr kumimoji="0" lang="el-GR" sz="1800" b="0" i="0" u="none" strike="noStrike" kern="0" cap="none" spc="0" normalizeH="0" baseline="0" noProof="0" dirty="0" smtClean="0">
                <a:ln>
                  <a:noFill/>
                </a:ln>
                <a:solidFill>
                  <a:srgbClr val="0070C0"/>
                </a:solidFill>
                <a:effectLst/>
                <a:uLnTx/>
                <a:uFillTx/>
                <a:latin typeface="Corbel"/>
                <a:ea typeface="+mn-ea"/>
                <a:cs typeface="+mn-cs"/>
              </a:rPr>
              <a:t>//</a:t>
            </a:r>
            <a:r>
              <a:rPr kumimoji="0" lang="el-GR" sz="1800" b="0" i="0" u="none" strike="noStrike" kern="0" cap="none" spc="0" normalizeH="0" baseline="0" noProof="0" dirty="0" err="1" smtClean="0">
                <a:ln>
                  <a:noFill/>
                </a:ln>
                <a:solidFill>
                  <a:srgbClr val="0070C0"/>
                </a:solidFill>
                <a:effectLst/>
                <a:uLnTx/>
                <a:uFillTx/>
                <a:latin typeface="Corbel"/>
                <a:ea typeface="+mn-ea"/>
                <a:cs typeface="+mn-cs"/>
              </a:rPr>
              <a:t>oceancolor.gsfc.nasa.gov</a:t>
            </a:r>
            <a:endParaRPr kumimoji="0" lang="el-GR" sz="1800" b="0" i="0" u="none" strike="noStrike" kern="0" cap="none" spc="0" normalizeH="0" baseline="0" noProof="0" dirty="0" smtClean="0">
              <a:ln>
                <a:noFill/>
              </a:ln>
              <a:solidFill>
                <a:srgbClr val="0070C0"/>
              </a:solidFill>
              <a:effectLst/>
              <a:uLnTx/>
              <a:uFillTx/>
              <a:latin typeface="Corbel"/>
              <a:ea typeface="+mn-ea"/>
              <a:cs typeface="+mn-cs"/>
            </a:endParaRPr>
          </a:p>
        </p:txBody>
      </p:sp>
    </p:spTree>
    <p:extLst>
      <p:ext uri="{BB962C8B-B14F-4D97-AF65-F5344CB8AC3E}">
        <p14:creationId xmlns:p14="http://schemas.microsoft.com/office/powerpoint/2010/main" val="130671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par>
                                <p:cTn id="8" presetID="6" presetClass="entr" presetSubtype="16"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291448" y="34323"/>
            <a:ext cx="7867536"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Σημαντικές </a:t>
            </a:r>
            <a:r>
              <a:rPr lang="el-GR" sz="2400" b="1" dirty="0">
                <a:solidFill>
                  <a:srgbClr val="393185"/>
                </a:solidFill>
                <a:latin typeface="Open Sans Light"/>
                <a:ea typeface="Open Sans Light"/>
                <a:cs typeface="Open Sans Light"/>
              </a:rPr>
              <a:t>αποικίες </a:t>
            </a:r>
            <a:r>
              <a:rPr lang="el-GR" sz="2400" b="1" dirty="0" smtClean="0">
                <a:solidFill>
                  <a:srgbClr val="393185"/>
                </a:solidFill>
                <a:latin typeface="Open Sans Light"/>
                <a:ea typeface="Open Sans Light"/>
                <a:cs typeface="Open Sans Light"/>
              </a:rPr>
              <a:t>Αρτέμη σε παγκόσμιο επίπεδο</a:t>
            </a:r>
            <a:endParaRPr lang="fr-FR" sz="2400" b="1" dirty="0">
              <a:solidFill>
                <a:srgbClr val="393185"/>
              </a:solidFill>
              <a:latin typeface="Open Sans Light"/>
              <a:ea typeface="Open Sans Light"/>
              <a:cs typeface="Open Sans Light"/>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962" y="532101"/>
            <a:ext cx="714375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7 - TextBox"/>
          <p:cNvSpPr txBox="1">
            <a:spLocks noChangeArrowheads="1"/>
          </p:cNvSpPr>
          <p:nvPr/>
        </p:nvSpPr>
        <p:spPr bwMode="auto">
          <a:xfrm>
            <a:off x="2505837" y="5500976"/>
            <a:ext cx="7000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fontAlgn="base" hangingPunct="1">
              <a:spcBef>
                <a:spcPct val="0"/>
              </a:spcBef>
              <a:spcAft>
                <a:spcPct val="0"/>
              </a:spcAft>
            </a:pPr>
            <a:r>
              <a:rPr lang="en-US" altLang="el-GR" sz="800" dirty="0">
                <a:solidFill>
                  <a:prstClr val="black"/>
                </a:solidFill>
                <a:latin typeface="Tahoma" panose="020B0604030504040204" pitchFamily="34" charset="0"/>
                <a:cs typeface="Tahoma" panose="020B0604030504040204" pitchFamily="34" charset="0"/>
              </a:rPr>
              <a:t>[</a:t>
            </a:r>
            <a:r>
              <a:rPr lang="el-GR" altLang="el-GR" sz="800" dirty="0">
                <a:solidFill>
                  <a:prstClr val="black"/>
                </a:solidFill>
                <a:latin typeface="Tahoma" panose="020B0604030504040204" pitchFamily="34" charset="0"/>
                <a:cs typeface="Tahoma" panose="020B0604030504040204" pitchFamily="34" charset="0"/>
              </a:rPr>
              <a:t>Πηγή</a:t>
            </a:r>
            <a:r>
              <a:rPr lang="en-US" altLang="el-GR" sz="800" dirty="0">
                <a:solidFill>
                  <a:prstClr val="black"/>
                </a:solidFill>
                <a:latin typeface="Tahoma" panose="020B0604030504040204" pitchFamily="34" charset="0"/>
                <a:cs typeface="Tahoma" panose="020B0604030504040204" pitchFamily="34" charset="0"/>
              </a:rPr>
              <a:t> : </a:t>
            </a:r>
            <a:r>
              <a:rPr lang="en-US" altLang="el-GR" sz="800" dirty="0" err="1">
                <a:solidFill>
                  <a:prstClr val="black"/>
                </a:solidFill>
                <a:latin typeface="Tahoma" panose="020B0604030504040204" pitchFamily="34" charset="0"/>
                <a:cs typeface="Tahoma" panose="020B0604030504040204" pitchFamily="34" charset="0"/>
              </a:rPr>
              <a:t>Anselme</a:t>
            </a:r>
            <a:r>
              <a:rPr lang="en-US" altLang="el-GR" sz="800" dirty="0">
                <a:solidFill>
                  <a:prstClr val="black"/>
                </a:solidFill>
                <a:latin typeface="Tahoma" panose="020B0604030504040204" pitchFamily="34" charset="0"/>
                <a:cs typeface="Tahoma" panose="020B0604030504040204" pitchFamily="34" charset="0"/>
              </a:rPr>
              <a:t> L. &amp; Durand J.P., 2012, The Cory’s Shearwater </a:t>
            </a:r>
            <a:r>
              <a:rPr lang="en-US" altLang="el-GR" sz="800" i="1" dirty="0" err="1">
                <a:solidFill>
                  <a:prstClr val="black"/>
                </a:solidFill>
                <a:latin typeface="Tahoma" panose="020B0604030504040204" pitchFamily="34" charset="0"/>
                <a:cs typeface="Tahoma" panose="020B0604030504040204" pitchFamily="34" charset="0"/>
              </a:rPr>
              <a:t>Calonectris</a:t>
            </a:r>
            <a:r>
              <a:rPr lang="en-US" altLang="el-GR" sz="800" i="1" dirty="0">
                <a:solidFill>
                  <a:prstClr val="black"/>
                </a:solidFill>
                <a:latin typeface="Tahoma" panose="020B0604030504040204" pitchFamily="34" charset="0"/>
                <a:cs typeface="Tahoma" panose="020B0604030504040204" pitchFamily="34" charset="0"/>
              </a:rPr>
              <a:t> </a:t>
            </a:r>
            <a:r>
              <a:rPr lang="en-US" altLang="el-GR" sz="800" i="1" dirty="0" err="1">
                <a:solidFill>
                  <a:prstClr val="black"/>
                </a:solidFill>
                <a:latin typeface="Tahoma" panose="020B0604030504040204" pitchFamily="34" charset="0"/>
                <a:cs typeface="Tahoma" panose="020B0604030504040204" pitchFamily="34" charset="0"/>
              </a:rPr>
              <a:t>diomedea</a:t>
            </a:r>
            <a:r>
              <a:rPr lang="en-US" altLang="el-GR" sz="800" i="1" dirty="0">
                <a:solidFill>
                  <a:prstClr val="black"/>
                </a:solidFill>
                <a:latin typeface="Tahoma" panose="020B0604030504040204" pitchFamily="34" charset="0"/>
                <a:cs typeface="Tahoma" panose="020B0604030504040204" pitchFamily="34" charset="0"/>
              </a:rPr>
              <a:t> </a:t>
            </a:r>
            <a:r>
              <a:rPr lang="en-US" altLang="el-GR" sz="800" i="1" dirty="0" err="1">
                <a:solidFill>
                  <a:prstClr val="black"/>
                </a:solidFill>
                <a:latin typeface="Tahoma" panose="020B0604030504040204" pitchFamily="34" charset="0"/>
                <a:cs typeface="Tahoma" panose="020B0604030504040204" pitchFamily="34" charset="0"/>
              </a:rPr>
              <a:t>diomedea</a:t>
            </a:r>
            <a:r>
              <a:rPr lang="en-US" altLang="el-GR" sz="800" dirty="0">
                <a:solidFill>
                  <a:prstClr val="black"/>
                </a:solidFill>
                <a:latin typeface="Tahoma" panose="020B0604030504040204" pitchFamily="34" charset="0"/>
                <a:cs typeface="Tahoma" panose="020B0604030504040204" pitchFamily="34" charset="0"/>
              </a:rPr>
              <a:t>, Updated state of</a:t>
            </a:r>
            <a:r>
              <a:rPr lang="el-GR" altLang="el-GR" sz="800" dirty="0">
                <a:solidFill>
                  <a:prstClr val="black"/>
                </a:solidFill>
                <a:latin typeface="Tahoma" panose="020B0604030504040204" pitchFamily="34" charset="0"/>
                <a:cs typeface="Tahoma" panose="020B0604030504040204" pitchFamily="34" charset="0"/>
              </a:rPr>
              <a:t> </a:t>
            </a:r>
            <a:r>
              <a:rPr lang="en-US" altLang="el-GR" sz="800" dirty="0">
                <a:solidFill>
                  <a:prstClr val="black"/>
                </a:solidFill>
                <a:latin typeface="Tahoma" panose="020B0604030504040204" pitchFamily="34" charset="0"/>
                <a:cs typeface="Tahoma" panose="020B0604030504040204" pitchFamily="34" charset="0"/>
              </a:rPr>
              <a:t>knowledge and conservation of the nesting populations of the small Mediterranean islands. Initiative PIM. 23p]</a:t>
            </a:r>
            <a:endParaRPr lang="el-GR" altLang="el-GR" sz="800" dirty="0">
              <a:solidFill>
                <a:prstClr val="black"/>
              </a:solidFill>
              <a:latin typeface="Tahoma" panose="020B0604030504040204" pitchFamily="34" charset="0"/>
              <a:cs typeface="Tahoma" panose="020B0604030504040204" pitchFamily="34" charset="0"/>
            </a:endParaRPr>
          </a:p>
          <a:p>
            <a:pPr eaLnBrk="1" fontAlgn="base" hangingPunct="1">
              <a:spcBef>
                <a:spcPct val="0"/>
              </a:spcBef>
              <a:spcAft>
                <a:spcPct val="0"/>
              </a:spcAft>
            </a:pPr>
            <a:endParaRPr lang="el-GR" altLang="el-GR" sz="800" dirty="0">
              <a:solidFill>
                <a:prstClr val="black"/>
              </a:solidFill>
              <a:latin typeface="Tahoma" panose="020B0604030504040204" pitchFamily="34" charset="0"/>
            </a:endParaRPr>
          </a:p>
        </p:txBody>
      </p:sp>
      <p:sp>
        <p:nvSpPr>
          <p:cNvPr id="8" name="6 - Ορθογώνιο"/>
          <p:cNvSpPr/>
          <p:nvPr/>
        </p:nvSpPr>
        <p:spPr>
          <a:xfrm>
            <a:off x="6649216" y="4675488"/>
            <a:ext cx="3714808" cy="461665"/>
          </a:xfrm>
          <a:prstGeom prst="rect">
            <a:avLst/>
          </a:prstGeom>
          <a:solidFill>
            <a:sysClr val="windowText" lastClr="000000"/>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ysClr val="windowText" lastClr="000000"/>
            </a:contourClr>
          </a:sp3d>
        </p:spPr>
        <p:txBody>
          <a:bodyP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Συνολικός πληθυσμός στην Ελλάδα:</a:t>
            </a:r>
            <a:r>
              <a:rPr kumimoji="0" lang="en-US"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 5</a:t>
            </a: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a:t>
            </a:r>
            <a:r>
              <a:rPr kumimoji="0" lang="en-US"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191-8</a:t>
            </a: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a:t>
            </a:r>
            <a:r>
              <a:rPr kumimoji="0" lang="en-US"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275</a:t>
            </a: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 ζ.</a:t>
            </a:r>
            <a:endParaRPr kumimoji="0" lang="en-US" sz="1200" b="0" i="0" u="none" strike="noStrike" kern="0" cap="none" spc="0" normalizeH="0" baseline="0" noProof="0">
              <a:ln>
                <a:noFill/>
              </a:ln>
              <a:solidFill>
                <a:srgbClr val="FFFFFF"/>
              </a:solidFill>
              <a:effectLst/>
              <a:uLnTx/>
              <a:uFillTx/>
              <a:latin typeface="Tahoma" pitchFamily="34" charset="0"/>
              <a:ea typeface="+mn-ea"/>
              <a:cs typeface="Tahoma"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Παγκόσμιος πληθυσμός:</a:t>
            </a:r>
            <a:r>
              <a:rPr kumimoji="0" lang="en-US"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 142</a:t>
            </a: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a:t>
            </a:r>
            <a:r>
              <a:rPr kumimoji="0" lang="en-US"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063-217</a:t>
            </a: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a:t>
            </a:r>
            <a:r>
              <a:rPr kumimoji="0" lang="en-US"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375</a:t>
            </a:r>
            <a:r>
              <a:rPr kumimoji="0" lang="el-GR" sz="1200" b="0" i="0" u="none" strike="noStrike" kern="0" cap="none" spc="0" normalizeH="0" baseline="0" noProof="0">
                <a:ln>
                  <a:noFill/>
                </a:ln>
                <a:solidFill>
                  <a:srgbClr val="FFFFFF"/>
                </a:solidFill>
                <a:effectLst/>
                <a:uLnTx/>
                <a:uFillTx/>
                <a:latin typeface="Tahoma" pitchFamily="34" charset="0"/>
                <a:ea typeface="+mn-ea"/>
                <a:cs typeface="Tahoma" pitchFamily="34" charset="0"/>
              </a:rPr>
              <a:t> ζ.</a:t>
            </a:r>
          </a:p>
        </p:txBody>
      </p:sp>
    </p:spTree>
    <p:extLst>
      <p:ext uri="{BB962C8B-B14F-4D97-AF65-F5344CB8AC3E}">
        <p14:creationId xmlns:p14="http://schemas.microsoft.com/office/powerpoint/2010/main" val="6054820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30369" y="555068"/>
            <a:ext cx="6098058"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A</a:t>
            </a:r>
            <a:r>
              <a:rPr lang="el-GR" sz="2400" b="1" dirty="0">
                <a:solidFill>
                  <a:srgbClr val="393185"/>
                </a:solidFill>
                <a:latin typeface="Open Sans Light"/>
                <a:ea typeface="Open Sans Light"/>
                <a:cs typeface="Open Sans Light"/>
              </a:rPr>
              <a:t>ποικίες Αρτέμη στην Ελλάδα</a:t>
            </a:r>
            <a:endParaRPr lang="fr-FR" sz="2400" b="1" dirty="0">
              <a:solidFill>
                <a:srgbClr val="393185"/>
              </a:solidFill>
              <a:latin typeface="Open Sans Light"/>
              <a:ea typeface="Open Sans Light"/>
              <a:cs typeface="Open Sans Light"/>
            </a:endParaRPr>
          </a:p>
        </p:txBody>
      </p:sp>
      <p:sp>
        <p:nvSpPr>
          <p:cNvPr id="5" name="Text Placeholder 2"/>
          <p:cNvSpPr txBox="1">
            <a:spLocks/>
          </p:cNvSpPr>
          <p:nvPr/>
        </p:nvSpPr>
        <p:spPr bwMode="auto">
          <a:xfrm>
            <a:off x="739648" y="1200165"/>
            <a:ext cx="2133600" cy="4343400"/>
          </a:xfrm>
          <a:prstGeom prst="rect">
            <a:avLst/>
          </a:prstGeom>
          <a:solidFill>
            <a:srgbClr val="009DD9"/>
          </a:solidFill>
          <a:ln w="50800" cap="sq" cmpd="dbl" algn="ctr">
            <a:solidFill>
              <a:srgbClr val="009DD9"/>
            </a:solidFill>
            <a:prstDash val="solid"/>
            <a:miter lim="800000"/>
          </a:ln>
          <a:effectLst/>
          <a:extLst/>
        </p:spPr>
        <p:txBody>
          <a:bodyPr vert="horz" wrap="square" lIns="137160" tIns="182880" rIns="137160" bIns="91440" numCol="1" anchor="t" anchorCtr="0" compatLnSpc="1">
            <a:prstTxWarp prst="textNoShape">
              <a:avLst/>
            </a:prstTxWarp>
          </a:bodyPr>
          <a:lstStyle>
            <a:lvl1pPr marL="0" indent="0" algn="l" rtl="0" eaLnBrk="0" fontAlgn="base" hangingPunct="0">
              <a:spcBef>
                <a:spcPts val="700"/>
              </a:spcBef>
              <a:spcAft>
                <a:spcPts val="1000"/>
              </a:spcAft>
              <a:buClr>
                <a:schemeClr val="accent2"/>
              </a:buClr>
              <a:buSzPct val="60000"/>
              <a:buFont typeface="Wingdings" panose="05000000000000000000" pitchFamily="2" charset="2"/>
              <a:buNone/>
              <a:defRPr sz="1800" kern="1200">
                <a:solidFill>
                  <a:schemeClr val="lt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None/>
              <a:defRPr sz="1200" kern="1200">
                <a:solidFill>
                  <a:schemeClr val="lt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None/>
              <a:defRPr sz="1000" kern="1200">
                <a:solidFill>
                  <a:schemeClr val="lt1"/>
                </a:solidFill>
                <a:latin typeface="+mn-lt"/>
                <a:ea typeface="+mn-ea"/>
                <a:cs typeface="+mn-cs"/>
              </a:defRPr>
            </a:lvl3pPr>
            <a:lvl4pPr marL="1371600" indent="-228600" algn="l" rtl="0" eaLnBrk="0" fontAlgn="base" hangingPunct="0">
              <a:spcBef>
                <a:spcPts val="400"/>
              </a:spcBef>
              <a:spcAft>
                <a:spcPct val="0"/>
              </a:spcAft>
              <a:buClr>
                <a:srgbClr val="0BD0D9"/>
              </a:buClr>
              <a:buSzPct val="75000"/>
              <a:buFont typeface="Wingdings" panose="05000000000000000000" pitchFamily="2" charset="2"/>
              <a:buNone/>
              <a:defRPr sz="900" kern="1200">
                <a:solidFill>
                  <a:schemeClr val="lt1"/>
                </a:solidFill>
                <a:latin typeface="+mn-lt"/>
                <a:ea typeface="+mn-ea"/>
                <a:cs typeface="+mn-cs"/>
              </a:defRPr>
            </a:lvl4pPr>
            <a:lvl5pPr marL="1828800" indent="-228600" algn="l" rtl="0" eaLnBrk="0" fontAlgn="base" hangingPunct="0">
              <a:spcBef>
                <a:spcPts val="400"/>
              </a:spcBef>
              <a:spcAft>
                <a:spcPct val="0"/>
              </a:spcAft>
              <a:buClr>
                <a:srgbClr val="10CF9B"/>
              </a:buClr>
              <a:buSzPct val="65000"/>
              <a:buFont typeface="Wingdings" panose="05000000000000000000" pitchFamily="2" charset="2"/>
              <a:buNone/>
              <a:defRPr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marL="0" marR="0" lvl="0" indent="0" algn="l" defTabSz="914400" rtl="0" eaLnBrk="0" fontAlgn="base" latinLnBrk="0" hangingPunct="0">
              <a:lnSpc>
                <a:spcPct val="100000"/>
              </a:lnSpc>
              <a:spcBef>
                <a:spcPts val="700"/>
              </a:spcBef>
              <a:spcAft>
                <a:spcPts val="1000"/>
              </a:spcAft>
              <a:buClr>
                <a:srgbClr val="009DD9"/>
              </a:buClr>
              <a:buSzPct val="60000"/>
              <a:buFont typeface="Wingdings" panose="05000000000000000000" pitchFamily="2" charset="2"/>
              <a:buNone/>
              <a:tabLst/>
              <a:defRPr/>
            </a:pPr>
            <a:r>
              <a:rPr kumimoji="0" lang="el-GR" sz="1600" b="0" i="0" u="none" strike="noStrike" kern="1200" cap="none" spc="0" normalizeH="0" baseline="0" noProof="0" dirty="0" smtClean="0">
                <a:ln>
                  <a:noFill/>
                </a:ln>
                <a:solidFill>
                  <a:sysClr val="window" lastClr="FFFFFF"/>
                </a:solidFill>
                <a:effectLst/>
                <a:uLnTx/>
                <a:uFillTx/>
                <a:latin typeface="Calibri" panose="020F0502020204030204" pitchFamily="34" charset="0"/>
                <a:ea typeface="+mn-ea"/>
                <a:cs typeface="+mn-cs"/>
              </a:rPr>
              <a:t>Σημαντικές αποικίες σε όλα τα νησιωτικά συμπλέγματα</a:t>
            </a:r>
          </a:p>
          <a:p>
            <a:pPr marL="0" marR="0" lvl="0" indent="0" algn="l" defTabSz="914400" rtl="0" eaLnBrk="0" fontAlgn="base" latinLnBrk="0" hangingPunct="0">
              <a:lnSpc>
                <a:spcPct val="100000"/>
              </a:lnSpc>
              <a:spcBef>
                <a:spcPts val="700"/>
              </a:spcBef>
              <a:spcAft>
                <a:spcPts val="1000"/>
              </a:spcAft>
              <a:buClr>
                <a:srgbClr val="009DD9"/>
              </a:buClr>
              <a:buSzPct val="60000"/>
              <a:buFont typeface="Wingdings" panose="05000000000000000000" pitchFamily="2" charset="2"/>
              <a:buNone/>
              <a:tabLst/>
              <a:defRPr/>
            </a:pPr>
            <a:r>
              <a:rPr kumimoji="0" lang="el-GR" sz="1600" b="0" i="0" u="none" strike="noStrike" kern="1200" cap="none" spc="0" normalizeH="0" baseline="0" noProof="0" dirty="0" smtClean="0">
                <a:ln>
                  <a:noFill/>
                </a:ln>
                <a:solidFill>
                  <a:sysClr val="window" lastClr="FFFFFF"/>
                </a:solidFill>
                <a:effectLst/>
                <a:uLnTx/>
                <a:uFillTx/>
                <a:latin typeface="Calibri" panose="020F0502020204030204" pitchFamily="34" charset="0"/>
                <a:ea typeface="+mn-ea"/>
                <a:cs typeface="+mn-cs"/>
              </a:rPr>
              <a:t>Μεγαλύτερη αποικία στα Στροφάδια Ν. Ζακύνθου</a:t>
            </a:r>
          </a:p>
          <a:p>
            <a:pPr marL="0" marR="0" lvl="0" indent="0" algn="l" defTabSz="914400" rtl="0" eaLnBrk="0" fontAlgn="base" latinLnBrk="0" hangingPunct="0">
              <a:lnSpc>
                <a:spcPct val="100000"/>
              </a:lnSpc>
              <a:spcBef>
                <a:spcPts val="700"/>
              </a:spcBef>
              <a:spcAft>
                <a:spcPts val="1000"/>
              </a:spcAft>
              <a:buClr>
                <a:srgbClr val="009DD9"/>
              </a:buClr>
              <a:buSzPct val="60000"/>
              <a:buFont typeface="Wingdings" panose="05000000000000000000" pitchFamily="2" charset="2"/>
              <a:buNone/>
              <a:tabLst/>
              <a:defRPr/>
            </a:pPr>
            <a:r>
              <a:rPr kumimoji="0" lang="el-GR" sz="1600" b="0" i="0" u="none" strike="noStrike" kern="1200" cap="none" spc="0" normalizeH="0" baseline="0" noProof="0" dirty="0" smtClean="0">
                <a:ln>
                  <a:noFill/>
                </a:ln>
                <a:solidFill>
                  <a:sysClr val="window" lastClr="FFFFFF"/>
                </a:solidFill>
                <a:effectLst/>
                <a:uLnTx/>
                <a:uFillTx/>
                <a:latin typeface="Calibri" panose="020F0502020204030204" pitchFamily="34" charset="0"/>
                <a:ea typeface="+mn-ea"/>
                <a:cs typeface="+mn-cs"/>
              </a:rPr>
              <a:t>Πρόσφατα ευρήματα με νέες αποικίες του είδους (π.χ. Γαύδος-Γαυδοπούλα)</a:t>
            </a:r>
          </a:p>
          <a:p>
            <a:pPr marL="0" marR="0" lvl="0" indent="0" algn="l" defTabSz="914400" rtl="0" eaLnBrk="0" fontAlgn="base" latinLnBrk="0" hangingPunct="0">
              <a:lnSpc>
                <a:spcPct val="100000"/>
              </a:lnSpc>
              <a:spcBef>
                <a:spcPts val="700"/>
              </a:spcBef>
              <a:spcAft>
                <a:spcPts val="1000"/>
              </a:spcAft>
              <a:buClr>
                <a:srgbClr val="009DD9"/>
              </a:buClr>
              <a:buSzPct val="60000"/>
              <a:buFont typeface="Wingdings" panose="05000000000000000000" pitchFamily="2" charset="2"/>
              <a:buNone/>
              <a:tabLst/>
              <a:defRPr/>
            </a:pPr>
            <a:r>
              <a:rPr kumimoji="0" lang="el-GR" sz="1600" b="0" i="0" u="none" strike="noStrike" kern="1200" cap="none" spc="0" normalizeH="0" baseline="0" noProof="0" dirty="0" smtClean="0">
                <a:ln>
                  <a:noFill/>
                </a:ln>
                <a:solidFill>
                  <a:sysClr val="window" lastClr="FFFFFF"/>
                </a:solidFill>
                <a:effectLst/>
                <a:uLnTx/>
                <a:uFillTx/>
                <a:latin typeface="Calibri" panose="020F0502020204030204" pitchFamily="34" charset="0"/>
                <a:ea typeface="+mn-ea"/>
                <a:cs typeface="+mn-cs"/>
              </a:rPr>
              <a:t>Ανάγκη για πιο συστηματική απογραφή σε εθνικό επίπεδο</a:t>
            </a:r>
            <a:endParaRPr kumimoji="0" lang="el-GR" sz="1600" b="0" i="0" u="none" strike="noStrike" kern="1200" cap="none" spc="0" normalizeH="0" baseline="0" noProof="0" dirty="0">
              <a:ln>
                <a:noFill/>
              </a:ln>
              <a:solidFill>
                <a:sysClr val="window" lastClr="FFFFFF"/>
              </a:solidFill>
              <a:effectLst/>
              <a:uLnTx/>
              <a:uFillTx/>
              <a:latin typeface="Calibri" panose="020F0502020204030204" pitchFamily="34" charset="0"/>
              <a:ea typeface="+mn-ea"/>
              <a:cs typeface="+mn-cs"/>
            </a:endParaRPr>
          </a:p>
        </p:txBody>
      </p:sp>
      <p:pic>
        <p:nvPicPr>
          <p:cNvPr id="7" name="Picture 6"/>
          <p:cNvPicPr>
            <a:picLocks noChangeAspect="1"/>
          </p:cNvPicPr>
          <p:nvPr/>
        </p:nvPicPr>
        <p:blipFill>
          <a:blip r:embed="rId5"/>
          <a:stretch>
            <a:fillRect/>
          </a:stretch>
        </p:blipFill>
        <p:spPr>
          <a:xfrm>
            <a:off x="3065339" y="1200165"/>
            <a:ext cx="8053765" cy="4352613"/>
          </a:xfrm>
          <a:prstGeom prst="rect">
            <a:avLst/>
          </a:prstGeom>
        </p:spPr>
      </p:pic>
      <p:sp>
        <p:nvSpPr>
          <p:cNvPr id="8" name="Rectangle 7"/>
          <p:cNvSpPr/>
          <p:nvPr/>
        </p:nvSpPr>
        <p:spPr>
          <a:xfrm>
            <a:off x="3065339" y="5552778"/>
            <a:ext cx="8053765" cy="369332"/>
          </a:xfrm>
          <a:prstGeom prst="rect">
            <a:avLst/>
          </a:prstGeom>
        </p:spPr>
        <p:txBody>
          <a:bodyPr wrap="square">
            <a:spAutoFit/>
          </a:bodyPr>
          <a:lstStyle/>
          <a:p>
            <a:r>
              <a:rPr lang="el-GR" sz="900" dirty="0" smtClean="0">
                <a:latin typeface="Tahoma" panose="020B0604030504040204" pitchFamily="34" charset="0"/>
                <a:ea typeface="Tahoma" panose="020B0604030504040204" pitchFamily="34" charset="0"/>
                <a:cs typeface="Tahoma" panose="020B0604030504040204" pitchFamily="34" charset="0"/>
              </a:rPr>
              <a:t>Αποικίες Αρτέμη και εύρος κατανομής του στην Ελλάδα. [Πηγή: Ακριώτης</a:t>
            </a:r>
            <a:r>
              <a:rPr lang="el-GR" sz="900" dirty="0">
                <a:latin typeface="Tahoma" panose="020B0604030504040204" pitchFamily="34" charset="0"/>
                <a:ea typeface="Tahoma" panose="020B0604030504040204" pitchFamily="34" charset="0"/>
                <a:cs typeface="Tahoma" panose="020B0604030504040204" pitchFamily="34" charset="0"/>
              </a:rPr>
              <a:t>, Τ., Ποϊραζίδης, Κ.,</a:t>
            </a:r>
            <a:r>
              <a:rPr lang="el-GR" sz="900" b="1" dirty="0">
                <a:latin typeface="Tahoma" panose="020B0604030504040204" pitchFamily="34" charset="0"/>
                <a:ea typeface="Tahoma" panose="020B0604030504040204" pitchFamily="34" charset="0"/>
                <a:cs typeface="Tahoma" panose="020B0604030504040204" pitchFamily="34" charset="0"/>
              </a:rPr>
              <a:t> </a:t>
            </a:r>
            <a:r>
              <a:rPr lang="el-GR" sz="900" dirty="0">
                <a:latin typeface="Tahoma" panose="020B0604030504040204" pitchFamily="34" charset="0"/>
                <a:ea typeface="Tahoma" panose="020B0604030504040204" pitchFamily="34" charset="0"/>
                <a:cs typeface="Tahoma" panose="020B0604030504040204" pitchFamily="34" charset="0"/>
              </a:rPr>
              <a:t>Καρρής, Γ., Μποντζώρλος, Β. 2020. Τα Πτηνά. Στο: Η Πανίδα της Ελλάδας -  Βιολογία και Διαχείριση της Άγριας Πανίδας (Επιμ.: Παφίλης, Π.). Εκδόσεις </a:t>
            </a:r>
            <a:r>
              <a:rPr lang="en-US" sz="900" dirty="0">
                <a:latin typeface="Tahoma" panose="020B0604030504040204" pitchFamily="34" charset="0"/>
                <a:ea typeface="Tahoma" panose="020B0604030504040204" pitchFamily="34" charset="0"/>
                <a:cs typeface="Tahoma" panose="020B0604030504040204" pitchFamily="34" charset="0"/>
              </a:rPr>
              <a:t>Broken Hill Publishers Ltd</a:t>
            </a:r>
            <a:r>
              <a:rPr lang="el-GR" sz="900" dirty="0">
                <a:latin typeface="Tahoma" panose="020B0604030504040204" pitchFamily="34" charset="0"/>
                <a:ea typeface="Tahoma" panose="020B0604030504040204" pitchFamily="34" charset="0"/>
                <a:cs typeface="Tahoma" panose="020B0604030504040204" pitchFamily="34" charset="0"/>
              </a:rPr>
              <a:t>. σελ.: 681-756. </a:t>
            </a:r>
            <a:r>
              <a:rPr lang="el-GR" sz="900" dirty="0">
                <a:solidFill>
                  <a:srgbClr val="050505"/>
                </a:solidFill>
                <a:latin typeface="Tahoma" panose="020B0604030504040204" pitchFamily="34" charset="0"/>
                <a:ea typeface="Tahoma" panose="020B0604030504040204" pitchFamily="34" charset="0"/>
                <a:cs typeface="Tahoma" panose="020B0604030504040204" pitchFamily="34" charset="0"/>
              </a:rPr>
              <a:t>Ι</a:t>
            </a:r>
            <a:r>
              <a:rPr lang="en-GB" sz="900" dirty="0">
                <a:solidFill>
                  <a:srgbClr val="050505"/>
                </a:solidFill>
                <a:latin typeface="Tahoma" panose="020B0604030504040204" pitchFamily="34" charset="0"/>
                <a:ea typeface="Tahoma" panose="020B0604030504040204" pitchFamily="34" charset="0"/>
                <a:cs typeface="Tahoma" panose="020B0604030504040204" pitchFamily="34" charset="0"/>
              </a:rPr>
              <a:t>SBN</a:t>
            </a:r>
            <a:r>
              <a:rPr lang="el-GR" sz="900" dirty="0">
                <a:solidFill>
                  <a:srgbClr val="050505"/>
                </a:solidFill>
                <a:latin typeface="Tahoma" panose="020B0604030504040204" pitchFamily="34" charset="0"/>
                <a:ea typeface="Tahoma" panose="020B0604030504040204" pitchFamily="34" charset="0"/>
                <a:cs typeface="Tahoma" panose="020B0604030504040204" pitchFamily="34" charset="0"/>
              </a:rPr>
              <a:t>: 9789925575053</a:t>
            </a:r>
            <a:r>
              <a:rPr lang="el-GR" sz="900" dirty="0" smtClean="0">
                <a:solidFill>
                  <a:srgbClr val="050505"/>
                </a:solidFill>
                <a:latin typeface="Tahoma" panose="020B0604030504040204" pitchFamily="34" charset="0"/>
                <a:ea typeface="Tahoma" panose="020B0604030504040204" pitchFamily="34" charset="0"/>
                <a:cs typeface="Tahoma" panose="020B0604030504040204" pitchFamily="34" charset="0"/>
              </a:rPr>
              <a:t>.]</a:t>
            </a:r>
            <a:endParaRPr lang="el-GR"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36896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338316" y="61077"/>
            <a:ext cx="10545580" cy="646331"/>
          </a:xfrm>
          <a:prstGeom prst="rect">
            <a:avLst/>
          </a:prstGeom>
          <a:noFill/>
        </p:spPr>
        <p:txBody>
          <a:bodyPr wrap="square">
            <a:spAutoFit/>
          </a:bodyPr>
          <a:lstStyle/>
          <a:p>
            <a:pPr algn="ctr"/>
            <a:r>
              <a:rPr lang="el-GR" b="1" dirty="0" smtClean="0">
                <a:solidFill>
                  <a:srgbClr val="393185"/>
                </a:solidFill>
                <a:latin typeface="Open Sans Light"/>
                <a:ea typeface="Open Sans Light"/>
                <a:cs typeface="Open Sans Light"/>
              </a:rPr>
              <a:t>Αναπαραγωγικός </a:t>
            </a:r>
            <a:r>
              <a:rPr lang="el-GR" b="1" dirty="0">
                <a:solidFill>
                  <a:srgbClr val="393185"/>
                </a:solidFill>
                <a:latin typeface="Open Sans Light"/>
                <a:ea typeface="Open Sans Light"/>
                <a:cs typeface="Open Sans Light"/>
              </a:rPr>
              <a:t>πληθυσμός Αρτέμη στη </a:t>
            </a:r>
            <a:r>
              <a:rPr lang="el-GR" b="1" dirty="0" smtClean="0">
                <a:solidFill>
                  <a:srgbClr val="393185"/>
                </a:solidFill>
                <a:latin typeface="Open Sans Light"/>
                <a:ea typeface="Open Sans Light"/>
                <a:cs typeface="Open Sans Light"/>
              </a:rPr>
              <a:t>Μεσόγειο, </a:t>
            </a:r>
            <a:r>
              <a:rPr lang="el-GR" b="1" dirty="0">
                <a:solidFill>
                  <a:srgbClr val="393185"/>
                </a:solidFill>
                <a:latin typeface="Open Sans Light"/>
                <a:ea typeface="Open Sans Light"/>
                <a:cs typeface="Open Sans Light"/>
              </a:rPr>
              <a:t/>
            </a:r>
            <a:br>
              <a:rPr lang="el-GR" b="1" dirty="0">
                <a:solidFill>
                  <a:srgbClr val="393185"/>
                </a:solidFill>
                <a:latin typeface="Open Sans Light"/>
                <a:ea typeface="Open Sans Light"/>
                <a:cs typeface="Open Sans Light"/>
              </a:rPr>
            </a:br>
            <a:r>
              <a:rPr lang="el-GR" b="1" dirty="0">
                <a:solidFill>
                  <a:srgbClr val="393185"/>
                </a:solidFill>
                <a:latin typeface="Open Sans Light"/>
                <a:ea typeface="Open Sans Light"/>
                <a:cs typeface="Open Sans Light"/>
              </a:rPr>
              <a:t>την Ελλάδα και τα Στροφάδια (μεγαλύτερη αποικία του είδους σε εθνικό επίπεδο)</a:t>
            </a:r>
            <a:endParaRPr lang="fr-FR" b="1" dirty="0">
              <a:solidFill>
                <a:srgbClr val="393185"/>
              </a:solidFill>
              <a:latin typeface="Open Sans Light"/>
              <a:ea typeface="Open Sans Light"/>
              <a:cs typeface="Open Sans Light"/>
            </a:endParaRPr>
          </a:p>
        </p:txBody>
      </p:sp>
      <p:graphicFrame>
        <p:nvGraphicFramePr>
          <p:cNvPr id="5" name="3 - Πίνακας"/>
          <p:cNvGraphicFramePr>
            <a:graphicFrameLocks noGrp="1"/>
          </p:cNvGraphicFramePr>
          <p:nvPr>
            <p:extLst>
              <p:ext uri="{D42A27DB-BD31-4B8C-83A1-F6EECF244321}">
                <p14:modId xmlns:p14="http://schemas.microsoft.com/office/powerpoint/2010/main" val="1719481378"/>
              </p:ext>
            </p:extLst>
          </p:nvPr>
        </p:nvGraphicFramePr>
        <p:xfrm>
          <a:off x="6222844" y="1016733"/>
          <a:ext cx="5572164" cy="4714906"/>
        </p:xfrm>
        <a:graphic>
          <a:graphicData uri="http://schemas.openxmlformats.org/drawingml/2006/table">
            <a:tbl>
              <a:tblPr/>
              <a:tblGrid>
                <a:gridCol w="1871401"/>
                <a:gridCol w="3700763"/>
              </a:tblGrid>
              <a:tr h="1048439">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gn="ctr">
                        <a:lnSpc>
                          <a:spcPct val="150000"/>
                        </a:lnSpc>
                        <a:spcAft>
                          <a:spcPts val="600"/>
                        </a:spcAft>
                      </a:pPr>
                      <a:r>
                        <a:rPr lang="el-GR" sz="1000" b="1" dirty="0">
                          <a:latin typeface="Tahoma" panose="020B0604030504040204" pitchFamily="34" charset="0"/>
                          <a:ea typeface="Tahoma" panose="020B0604030504040204" pitchFamily="34" charset="0"/>
                          <a:cs typeface="Tahoma" panose="020B0604030504040204" pitchFamily="34" charset="0"/>
                        </a:rPr>
                        <a:t>Αναπαραγωγικός πληθυσμός Αρτέμη στη Μεσόγειο</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n-US" sz="1000" dirty="0">
                          <a:latin typeface="Tahoma" panose="020B0604030504040204" pitchFamily="34" charset="0"/>
                          <a:ea typeface="Tahoma" panose="020B0604030504040204" pitchFamily="34" charset="0"/>
                          <a:cs typeface="Tahoma" panose="020B0604030504040204" pitchFamily="34" charset="0"/>
                        </a:rPr>
                        <a:t>142.478-222.886 </a:t>
                      </a:r>
                      <a:r>
                        <a:rPr lang="el-GR" sz="1000" dirty="0">
                          <a:latin typeface="Tahoma" panose="020B0604030504040204" pitchFamily="34" charset="0"/>
                          <a:ea typeface="Tahoma" panose="020B0604030504040204" pitchFamily="34" charset="0"/>
                          <a:cs typeface="Tahoma" panose="020B0604030504040204" pitchFamily="34" charset="0"/>
                        </a:rPr>
                        <a:t>ζευγάρια</a:t>
                      </a:r>
                      <a:r>
                        <a:rPr lang="en-US" sz="1000" dirty="0">
                          <a:latin typeface="Tahoma" panose="020B0604030504040204" pitchFamily="34" charset="0"/>
                          <a:ea typeface="Tahoma" panose="020B0604030504040204" pitchFamily="34" charset="0"/>
                          <a:cs typeface="Tahoma" panose="020B0604030504040204" pitchFamily="34" charset="0"/>
                        </a:rPr>
                        <a:t> (</a:t>
                      </a:r>
                      <a:r>
                        <a:rPr lang="en-US" sz="1000" dirty="0" err="1">
                          <a:latin typeface="Tahoma" panose="020B0604030504040204" pitchFamily="34" charset="0"/>
                          <a:ea typeface="Tahoma" panose="020B0604030504040204" pitchFamily="34" charset="0"/>
                          <a:cs typeface="Tahoma" panose="020B0604030504040204" pitchFamily="34" charset="0"/>
                        </a:rPr>
                        <a:t>Derhé</a:t>
                      </a:r>
                      <a:r>
                        <a:rPr lang="en-US" sz="1000" dirty="0">
                          <a:latin typeface="Tahoma" panose="020B0604030504040204" pitchFamily="34" charset="0"/>
                          <a:ea typeface="Tahoma" panose="020B0604030504040204" pitchFamily="34" charset="0"/>
                          <a:cs typeface="Tahoma" panose="020B0604030504040204" pitchFamily="34" charset="0"/>
                        </a:rPr>
                        <a:t> 2012)</a:t>
                      </a:r>
                      <a:endParaRPr lang="el-GR" sz="1100" dirty="0">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n-US" sz="1000" dirty="0">
                          <a:latin typeface="Tahoma" panose="020B0604030504040204" pitchFamily="34" charset="0"/>
                          <a:ea typeface="Tahoma" panose="020B0604030504040204" pitchFamily="34" charset="0"/>
                          <a:cs typeface="Tahoma" panose="020B0604030504040204" pitchFamily="34" charset="0"/>
                        </a:rPr>
                        <a:t>50.000 </a:t>
                      </a:r>
                      <a:r>
                        <a:rPr lang="el-GR" sz="1000" dirty="0">
                          <a:latin typeface="Tahoma" panose="020B0604030504040204" pitchFamily="34" charset="0"/>
                          <a:ea typeface="Tahoma" panose="020B0604030504040204" pitchFamily="34" charset="0"/>
                          <a:cs typeface="Tahoma" panose="020B0604030504040204" pitchFamily="34" charset="0"/>
                        </a:rPr>
                        <a:t>ζευγάρια</a:t>
                      </a:r>
                      <a:r>
                        <a:rPr lang="en-US" sz="1000" dirty="0">
                          <a:latin typeface="Tahoma" panose="020B0604030504040204" pitchFamily="34" charset="0"/>
                          <a:ea typeface="Tahoma" panose="020B0604030504040204" pitchFamily="34" charset="0"/>
                          <a:cs typeface="Tahoma" panose="020B0604030504040204" pitchFamily="34" charset="0"/>
                        </a:rPr>
                        <a:t> (</a:t>
                      </a:r>
                      <a:r>
                        <a:rPr lang="en-US" sz="1000" dirty="0" err="1">
                          <a:latin typeface="Tahoma" panose="020B0604030504040204" pitchFamily="34" charset="0"/>
                          <a:ea typeface="Tahoma" panose="020B0604030504040204" pitchFamily="34" charset="0"/>
                          <a:cs typeface="Tahoma" panose="020B0604030504040204" pitchFamily="34" charset="0"/>
                        </a:rPr>
                        <a:t>BirdLife</a:t>
                      </a:r>
                      <a:r>
                        <a:rPr lang="en-US" sz="1000" dirty="0">
                          <a:latin typeface="Tahoma" panose="020B0604030504040204" pitchFamily="34" charset="0"/>
                          <a:ea typeface="Tahoma" panose="020B0604030504040204" pitchFamily="34" charset="0"/>
                          <a:cs typeface="Tahoma" panose="020B0604030504040204" pitchFamily="34" charset="0"/>
                        </a:rPr>
                        <a:t> International 2004)</a:t>
                      </a:r>
                      <a:endParaRPr lang="el-GR" sz="1100" dirty="0">
                        <a:latin typeface="Tahoma" panose="020B0604030504040204" pitchFamily="34" charset="0"/>
                        <a:ea typeface="Tahoma" panose="020B0604030504040204" pitchFamily="34" charset="0"/>
                        <a:cs typeface="Tahoma" panose="020B0604030504040204" pitchFamily="34" charset="0"/>
                      </a:endParaRPr>
                    </a:p>
                    <a:p>
                      <a:pPr algn="just">
                        <a:lnSpc>
                          <a:spcPct val="150000"/>
                        </a:lnSpc>
                        <a:spcAft>
                          <a:spcPts val="600"/>
                        </a:spcAft>
                      </a:pPr>
                      <a:r>
                        <a:rPr lang="en-US" sz="1000" dirty="0">
                          <a:latin typeface="Tahoma" panose="020B0604030504040204" pitchFamily="34" charset="0"/>
                          <a:ea typeface="Tahoma" panose="020B0604030504040204" pitchFamily="34" charset="0"/>
                          <a:cs typeface="Tahoma" panose="020B0604030504040204" pitchFamily="34" charset="0"/>
                        </a:rPr>
                        <a:t>60.000-80.000 </a:t>
                      </a:r>
                      <a:r>
                        <a:rPr lang="el-GR" sz="1000" dirty="0">
                          <a:latin typeface="Tahoma" panose="020B0604030504040204" pitchFamily="34" charset="0"/>
                          <a:ea typeface="Tahoma" panose="020B0604030504040204" pitchFamily="34" charset="0"/>
                          <a:cs typeface="Tahoma" panose="020B0604030504040204" pitchFamily="34" charset="0"/>
                        </a:rPr>
                        <a:t>ζευγάρια</a:t>
                      </a:r>
                      <a:r>
                        <a:rPr lang="en-US" sz="1000" dirty="0">
                          <a:latin typeface="Tahoma" panose="020B0604030504040204" pitchFamily="34" charset="0"/>
                          <a:ea typeface="Tahoma" panose="020B0604030504040204" pitchFamily="34" charset="0"/>
                          <a:cs typeface="Tahoma" panose="020B0604030504040204" pitchFamily="34" charset="0"/>
                        </a:rPr>
                        <a:t> (</a:t>
                      </a:r>
                      <a:r>
                        <a:rPr lang="en-GB" sz="1000" dirty="0" err="1">
                          <a:latin typeface="Tahoma" panose="020B0604030504040204" pitchFamily="34" charset="0"/>
                          <a:ea typeface="Tahoma" panose="020B0604030504040204" pitchFamily="34" charset="0"/>
                          <a:cs typeface="Tahoma" panose="020B0604030504040204" pitchFamily="34" charset="0"/>
                        </a:rPr>
                        <a:t>Thibault</a:t>
                      </a:r>
                      <a:r>
                        <a:rPr lang="en-US" sz="1000" dirty="0">
                          <a:latin typeface="Tahoma" panose="020B0604030504040204" pitchFamily="34" charset="0"/>
                          <a:ea typeface="Tahoma" panose="020B0604030504040204" pitchFamily="34" charset="0"/>
                          <a:cs typeface="Tahoma" panose="020B0604030504040204" pitchFamily="34" charset="0"/>
                        </a:rPr>
                        <a:t> 1993b</a:t>
                      </a:r>
                      <a:r>
                        <a:rPr lang="el-GR" sz="1000" dirty="0">
                          <a:latin typeface="Tahoma" panose="020B0604030504040204" pitchFamily="34" charset="0"/>
                          <a:ea typeface="Tahoma" panose="020B0604030504040204" pitchFamily="34" charset="0"/>
                          <a:cs typeface="Tahoma" panose="020B0604030504040204" pitchFamily="34" charset="0"/>
                        </a:rPr>
                        <a:t>, </a:t>
                      </a:r>
                      <a:r>
                        <a:rPr lang="en-GB" sz="1000" dirty="0" err="1">
                          <a:latin typeface="Tahoma" panose="020B0604030504040204" pitchFamily="34" charset="0"/>
                          <a:ea typeface="Tahoma" panose="020B0604030504040204" pitchFamily="34" charset="0"/>
                          <a:cs typeface="Tahoma" panose="020B0604030504040204" pitchFamily="34" charset="0"/>
                        </a:rPr>
                        <a:t>Zotier</a:t>
                      </a:r>
                      <a:r>
                        <a:rPr lang="en-GB" sz="1000" dirty="0">
                          <a:latin typeface="Tahoma" panose="020B0604030504040204" pitchFamily="34" charset="0"/>
                          <a:ea typeface="Tahoma" panose="020B0604030504040204" pitchFamily="34" charset="0"/>
                          <a:cs typeface="Tahoma" panose="020B0604030504040204" pitchFamily="34" charset="0"/>
                        </a:rPr>
                        <a:t> </a:t>
                      </a:r>
                      <a:r>
                        <a:rPr lang="en-GB" sz="1000" i="1" dirty="0">
                          <a:latin typeface="Tahoma" panose="020B0604030504040204" pitchFamily="34" charset="0"/>
                          <a:ea typeface="Tahoma" panose="020B0604030504040204" pitchFamily="34" charset="0"/>
                          <a:cs typeface="Tahoma" panose="020B0604030504040204" pitchFamily="34" charset="0"/>
                        </a:rPr>
                        <a:t>et al</a:t>
                      </a:r>
                      <a:r>
                        <a:rPr lang="en-US" sz="1000" i="1" dirty="0">
                          <a:latin typeface="Tahoma" panose="020B0604030504040204" pitchFamily="34" charset="0"/>
                          <a:ea typeface="Tahoma" panose="020B0604030504040204" pitchFamily="34" charset="0"/>
                          <a:cs typeface="Tahoma" panose="020B0604030504040204" pitchFamily="34" charset="0"/>
                        </a:rPr>
                        <a:t>.</a:t>
                      </a:r>
                      <a:r>
                        <a:rPr lang="en-US" sz="1000" dirty="0">
                          <a:latin typeface="Tahoma" panose="020B0604030504040204" pitchFamily="34" charset="0"/>
                          <a:ea typeface="Tahoma" panose="020B0604030504040204" pitchFamily="34" charset="0"/>
                          <a:cs typeface="Tahoma" panose="020B0604030504040204" pitchFamily="34" charset="0"/>
                        </a:rPr>
                        <a:t> 1999)</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145387">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gn="ctr">
                        <a:lnSpc>
                          <a:spcPct val="150000"/>
                        </a:lnSpc>
                        <a:spcAft>
                          <a:spcPts val="600"/>
                        </a:spcAft>
                      </a:pPr>
                      <a:r>
                        <a:rPr lang="el-GR" sz="1000" b="1" dirty="0">
                          <a:latin typeface="Tahoma" panose="020B0604030504040204" pitchFamily="34" charset="0"/>
                          <a:ea typeface="Tahoma" panose="020B0604030504040204" pitchFamily="34" charset="0"/>
                          <a:cs typeface="Tahoma" panose="020B0604030504040204" pitchFamily="34" charset="0"/>
                        </a:rPr>
                        <a:t>Αναπαραγωγικός πληθυσμός στην Ελλάδα</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l-GR" sz="1000" dirty="0">
                          <a:solidFill>
                            <a:srgbClr val="FF0000"/>
                          </a:solidFill>
                          <a:latin typeface="Tahoma" panose="020B0604030504040204" pitchFamily="34" charset="0"/>
                          <a:ea typeface="Tahoma" panose="020B0604030504040204" pitchFamily="34" charset="0"/>
                          <a:cs typeface="Tahoma" panose="020B0604030504040204" pitchFamily="34" charset="0"/>
                        </a:rPr>
                        <a:t>8.000-11.000 ζευγάρια </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kumimoji="0" lang="en-US" sz="1000" b="0" i="0" u="none" strike="noStrike" kern="1200" cap="none" spc="0" normalizeH="0" baseline="0" noProof="0" dirty="0" smtClean="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Karris et al. 2017</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endParaRPr lang="el-GR" sz="11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l-GR" sz="1000" dirty="0">
                          <a:latin typeface="Tahoma" panose="020B0604030504040204" pitchFamily="34" charset="0"/>
                          <a:ea typeface="Tahoma" panose="020B0604030504040204" pitchFamily="34" charset="0"/>
                          <a:cs typeface="Tahoma" panose="020B0604030504040204" pitchFamily="34" charset="0"/>
                        </a:rPr>
                        <a:t>5.200 - 8.300 ζευγάρια (</a:t>
                      </a:r>
                      <a:r>
                        <a:rPr lang="en-US" sz="1000" dirty="0">
                          <a:latin typeface="Tahoma" panose="020B0604030504040204" pitchFamily="34" charset="0"/>
                          <a:ea typeface="Tahoma" panose="020B0604030504040204" pitchFamily="34" charset="0"/>
                          <a:cs typeface="Tahoma" panose="020B0604030504040204" pitchFamily="34" charset="0"/>
                        </a:rPr>
                        <a:t>HOS</a:t>
                      </a:r>
                      <a:r>
                        <a:rPr lang="el-GR" sz="1000" dirty="0">
                          <a:latin typeface="Tahoma" panose="020B0604030504040204" pitchFamily="34" charset="0"/>
                          <a:ea typeface="Tahoma" panose="020B0604030504040204" pitchFamily="34" charset="0"/>
                          <a:cs typeface="Tahoma" panose="020B0604030504040204" pitchFamily="34" charset="0"/>
                        </a:rPr>
                        <a:t> 2011, </a:t>
                      </a:r>
                      <a:r>
                        <a:rPr lang="en-US" sz="1000" dirty="0" err="1">
                          <a:latin typeface="Tahoma" panose="020B0604030504040204" pitchFamily="34" charset="0"/>
                          <a:ea typeface="Tahoma" panose="020B0604030504040204" pitchFamily="34" charset="0"/>
                          <a:cs typeface="Tahoma" panose="020B0604030504040204" pitchFamily="34" charset="0"/>
                        </a:rPr>
                        <a:t>Derh</a:t>
                      </a:r>
                      <a:r>
                        <a:rPr lang="el-GR" sz="1000" dirty="0">
                          <a:latin typeface="Tahoma" panose="020B0604030504040204" pitchFamily="34" charset="0"/>
                          <a:ea typeface="Tahoma" panose="020B0604030504040204" pitchFamily="34" charset="0"/>
                          <a:cs typeface="Tahoma" panose="020B0604030504040204" pitchFamily="34" charset="0"/>
                        </a:rPr>
                        <a:t>é 2012)</a:t>
                      </a:r>
                      <a:endParaRPr lang="el-GR" sz="1100" dirty="0">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l-GR" sz="1000" dirty="0">
                          <a:latin typeface="Tahoma" panose="020B0604030504040204" pitchFamily="34" charset="0"/>
                          <a:ea typeface="Tahoma" panose="020B0604030504040204" pitchFamily="34" charset="0"/>
                          <a:cs typeface="Tahoma" panose="020B0604030504040204" pitchFamily="34" charset="0"/>
                        </a:rPr>
                        <a:t>5.000 ζευγάρια (</a:t>
                      </a:r>
                      <a:r>
                        <a:rPr lang="en-US" sz="1000" dirty="0" err="1">
                          <a:latin typeface="Tahoma" panose="020B0604030504040204" pitchFamily="34" charset="0"/>
                          <a:ea typeface="Tahoma" panose="020B0604030504040204" pitchFamily="34" charset="0"/>
                          <a:cs typeface="Tahoma" panose="020B0604030504040204" pitchFamily="34" charset="0"/>
                        </a:rPr>
                        <a:t>BirdLife</a:t>
                      </a:r>
                      <a:r>
                        <a:rPr lang="en-US" sz="1000" dirty="0">
                          <a:latin typeface="Tahoma" panose="020B0604030504040204" pitchFamily="34" charset="0"/>
                          <a:ea typeface="Tahoma" panose="020B0604030504040204" pitchFamily="34" charset="0"/>
                          <a:cs typeface="Tahoma" panose="020B0604030504040204" pitchFamily="34" charset="0"/>
                        </a:rPr>
                        <a:t> International</a:t>
                      </a:r>
                      <a:r>
                        <a:rPr lang="el-GR" sz="1000" dirty="0">
                          <a:latin typeface="Tahoma" panose="020B0604030504040204" pitchFamily="34" charset="0"/>
                          <a:ea typeface="Tahoma" panose="020B0604030504040204" pitchFamily="34" charset="0"/>
                          <a:cs typeface="Tahoma" panose="020B0604030504040204" pitchFamily="34" charset="0"/>
                        </a:rPr>
                        <a:t> 2004)</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472641">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gn="ctr">
                        <a:lnSpc>
                          <a:spcPct val="150000"/>
                        </a:lnSpc>
                        <a:spcAft>
                          <a:spcPts val="600"/>
                        </a:spcAft>
                      </a:pPr>
                      <a:r>
                        <a:rPr lang="el-GR" sz="1000" b="1">
                          <a:latin typeface="Tahoma" panose="020B0604030504040204" pitchFamily="34" charset="0"/>
                          <a:ea typeface="Tahoma" panose="020B0604030504040204" pitchFamily="34" charset="0"/>
                          <a:cs typeface="Tahoma" panose="020B0604030504040204" pitchFamily="34" charset="0"/>
                        </a:rPr>
                        <a:t>Σημαντική Περιοχή για τα Πουλιά της Ελλάδας (</a:t>
                      </a:r>
                      <a:r>
                        <a:rPr lang="en-US" sz="1000" b="1">
                          <a:latin typeface="Tahoma" panose="020B0604030504040204" pitchFamily="34" charset="0"/>
                          <a:ea typeface="Tahoma" panose="020B0604030504040204" pitchFamily="34" charset="0"/>
                          <a:cs typeface="Tahoma" panose="020B0604030504040204" pitchFamily="34" charset="0"/>
                        </a:rPr>
                        <a:t>Important Bird Area</a:t>
                      </a:r>
                      <a:r>
                        <a:rPr lang="el-GR" sz="1000" b="1">
                          <a:latin typeface="Tahoma" panose="020B0604030504040204" pitchFamily="34" charset="0"/>
                          <a:ea typeface="Tahoma" panose="020B0604030504040204" pitchFamily="34" charset="0"/>
                          <a:cs typeface="Tahoma" panose="020B0604030504040204" pitchFamily="34" charset="0"/>
                        </a:rPr>
                        <a:t>) </a:t>
                      </a:r>
                      <a:r>
                        <a:rPr lang="en-US" sz="1000" b="1">
                          <a:latin typeface="Tahoma" panose="020B0604030504040204" pitchFamily="34" charset="0"/>
                          <a:ea typeface="Tahoma" panose="020B0604030504040204" pitchFamily="34" charset="0"/>
                          <a:cs typeface="Tahoma" panose="020B0604030504040204" pitchFamily="34" charset="0"/>
                        </a:rPr>
                        <a:t>GR</a:t>
                      </a:r>
                      <a:r>
                        <a:rPr lang="el-GR" sz="1000" b="1">
                          <a:latin typeface="Tahoma" panose="020B0604030504040204" pitchFamily="34" charset="0"/>
                          <a:ea typeface="Tahoma" panose="020B0604030504040204" pitchFamily="34" charset="0"/>
                          <a:cs typeface="Tahoma" panose="020B0604030504040204" pitchFamily="34" charset="0"/>
                        </a:rPr>
                        <a:t>087: Στροφάδες Νήσοι</a:t>
                      </a:r>
                      <a:endParaRPr lang="el-GR" sz="110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5.500 </a:t>
                      </a:r>
                      <a:r>
                        <a:rPr lang="el-GR" sz="1000" dirty="0">
                          <a:solidFill>
                            <a:srgbClr val="FF0000"/>
                          </a:solidFill>
                          <a:latin typeface="Tahoma" panose="020B0604030504040204" pitchFamily="34" charset="0"/>
                          <a:ea typeface="Tahoma" panose="020B0604030504040204" pitchFamily="34" charset="0"/>
                          <a:cs typeface="Tahoma" panose="020B0604030504040204" pitchFamily="34" charset="0"/>
                        </a:rPr>
                        <a:t>ζευγάρια (</a:t>
                      </a:r>
                      <a:r>
                        <a:rPr lang="en-US" sz="1000" dirty="0">
                          <a:solidFill>
                            <a:srgbClr val="FF0000"/>
                          </a:solidFill>
                          <a:latin typeface="Tahoma" panose="020B0604030504040204" pitchFamily="34" charset="0"/>
                          <a:ea typeface="Tahoma" panose="020B0604030504040204" pitchFamily="34" charset="0"/>
                          <a:cs typeface="Tahoma" panose="020B0604030504040204" pitchFamily="34" charset="0"/>
                        </a:rPr>
                        <a:t>C</a:t>
                      </a:r>
                      <a:r>
                        <a:rPr lang="el-GR" sz="1000"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000" dirty="0">
                          <a:solidFill>
                            <a:srgbClr val="FF0000"/>
                          </a:solidFill>
                          <a:latin typeface="Tahoma" panose="020B0604030504040204" pitchFamily="34" charset="0"/>
                          <a:ea typeface="Tahoma" panose="020B0604030504040204" pitchFamily="34" charset="0"/>
                          <a:cs typeface="Tahoma" panose="020B0604030504040204" pitchFamily="34" charset="0"/>
                        </a:rPr>
                        <a:t>I</a:t>
                      </a:r>
                      <a:r>
                        <a:rPr lang="el-GR" sz="1000" dirty="0">
                          <a:solidFill>
                            <a:srgbClr val="FF0000"/>
                          </a:solidFill>
                          <a:latin typeface="Tahoma" panose="020B0604030504040204" pitchFamily="34" charset="0"/>
                          <a:ea typeface="Tahoma" panose="020B0604030504040204" pitchFamily="34" charset="0"/>
                          <a:cs typeface="Tahoma" panose="020B0604030504040204" pitchFamily="34" charset="0"/>
                        </a:rPr>
                        <a:t>. 95%: </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3.463- 7.626) (</a:t>
                      </a:r>
                      <a:r>
                        <a:rPr kumimoji="0" lang="en-US" sz="1000" b="0" i="0" u="none" strike="noStrike" kern="1200" cap="none" spc="0" normalizeH="0" baseline="0" noProof="0" dirty="0" smtClean="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Karris et al. 2017</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endParaRPr lang="el-GR" sz="11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l-GR" sz="1000" dirty="0">
                          <a:latin typeface="Tahoma" panose="020B0604030504040204" pitchFamily="34" charset="0"/>
                          <a:ea typeface="Tahoma" panose="020B0604030504040204" pitchFamily="34" charset="0"/>
                          <a:cs typeface="Tahoma" panose="020B0604030504040204" pitchFamily="34" charset="0"/>
                        </a:rPr>
                        <a:t>2.000-3.000 ζευγάρια (</a:t>
                      </a:r>
                      <a:r>
                        <a:rPr lang="el-GR" sz="1000" dirty="0" err="1">
                          <a:latin typeface="Tahoma" panose="020B0604030504040204" pitchFamily="34" charset="0"/>
                          <a:ea typeface="Tahoma" panose="020B0604030504040204" pitchFamily="34" charset="0"/>
                          <a:cs typeface="Tahoma" panose="020B0604030504040204" pitchFamily="34" charset="0"/>
                        </a:rPr>
                        <a:t>Πορτόλου</a:t>
                      </a:r>
                      <a:r>
                        <a:rPr lang="el-GR" sz="1000" dirty="0">
                          <a:latin typeface="Tahoma" panose="020B0604030504040204" pitchFamily="34" charset="0"/>
                          <a:ea typeface="Tahoma" panose="020B0604030504040204" pitchFamily="34" charset="0"/>
                          <a:cs typeface="Tahoma" panose="020B0604030504040204" pitchFamily="34" charset="0"/>
                        </a:rPr>
                        <a:t> κ.α. 2009, προσ. παρατηρήσεις)</a:t>
                      </a:r>
                      <a:endParaRPr lang="el-GR" sz="1100" dirty="0">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l-GR" sz="1000" dirty="0">
                          <a:latin typeface="Tahoma" panose="020B0604030504040204" pitchFamily="34" charset="0"/>
                          <a:ea typeface="Tahoma" panose="020B0604030504040204" pitchFamily="34" charset="0"/>
                          <a:cs typeface="Tahoma" panose="020B0604030504040204" pitchFamily="34" charset="0"/>
                        </a:rPr>
                        <a:t>50-100 ζευγάρια (ΕΟΕ 1995) </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048439">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gn="ctr">
                        <a:lnSpc>
                          <a:spcPct val="150000"/>
                        </a:lnSpc>
                        <a:spcAft>
                          <a:spcPts val="600"/>
                        </a:spcAft>
                      </a:pPr>
                      <a:r>
                        <a:rPr lang="el-GR" sz="1000" b="1" dirty="0">
                          <a:latin typeface="Tahoma" panose="020B0604030504040204" pitchFamily="34" charset="0"/>
                          <a:ea typeface="Tahoma" panose="020B0604030504040204" pitchFamily="34" charset="0"/>
                          <a:cs typeface="Tahoma" panose="020B0604030504040204" pitchFamily="34" charset="0"/>
                        </a:rPr>
                        <a:t>Συνολικός πληθυσμός Στροφάδων</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l-GR" sz="1000" dirty="0">
                          <a:solidFill>
                            <a:schemeClr val="tx1"/>
                          </a:solidFill>
                          <a:latin typeface="Tahoma" panose="020B0604030504040204" pitchFamily="34" charset="0"/>
                          <a:ea typeface="Tahoma" panose="020B0604030504040204" pitchFamily="34" charset="0"/>
                          <a:cs typeface="Tahoma" panose="020B0604030504040204" pitchFamily="34" charset="0"/>
                        </a:rPr>
                        <a:t>17.000-18.000 άτομα </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Karris</a:t>
                      </a:r>
                      <a:r>
                        <a:rPr lang="en-US" sz="1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et al. 2017</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el-GR"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l-GR" sz="1000" dirty="0">
                          <a:latin typeface="Tahoma" panose="020B0604030504040204" pitchFamily="34" charset="0"/>
                          <a:ea typeface="Tahoma" panose="020B0604030504040204" pitchFamily="34" charset="0"/>
                          <a:cs typeface="Tahoma" panose="020B0604030504040204" pitchFamily="34" charset="0"/>
                        </a:rPr>
                        <a:t>5.000-8.000 άτομα  (</a:t>
                      </a:r>
                      <a:r>
                        <a:rPr lang="el-GR" sz="1000" dirty="0" err="1">
                          <a:latin typeface="Tahoma" panose="020B0604030504040204" pitchFamily="34" charset="0"/>
                          <a:ea typeface="Tahoma" panose="020B0604030504040204" pitchFamily="34" charset="0"/>
                          <a:cs typeface="Tahoma" panose="020B0604030504040204" pitchFamily="34" charset="0"/>
                        </a:rPr>
                        <a:t>Πορτόλου</a:t>
                      </a:r>
                      <a:r>
                        <a:rPr lang="el-GR" sz="1000" dirty="0">
                          <a:latin typeface="Tahoma" panose="020B0604030504040204" pitchFamily="34" charset="0"/>
                          <a:ea typeface="Tahoma" panose="020B0604030504040204" pitchFamily="34" charset="0"/>
                          <a:cs typeface="Tahoma" panose="020B0604030504040204" pitchFamily="34" charset="0"/>
                        </a:rPr>
                        <a:t> κ.α. 2009)</a:t>
                      </a:r>
                      <a:endParaRPr lang="el-GR" sz="1100" dirty="0">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l-GR" sz="1000" dirty="0">
                          <a:latin typeface="Tahoma" panose="020B0604030504040204" pitchFamily="34" charset="0"/>
                          <a:ea typeface="Tahoma" panose="020B0604030504040204" pitchFamily="34" charset="0"/>
                          <a:cs typeface="Tahoma" panose="020B0604030504040204" pitchFamily="34" charset="0"/>
                        </a:rPr>
                        <a:t>1.500-1.600 άτομα (ΕΟΕ 1995)</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7 - TextBox"/>
          <p:cNvSpPr txBox="1"/>
          <p:nvPr/>
        </p:nvSpPr>
        <p:spPr>
          <a:xfrm>
            <a:off x="2215896" y="4633680"/>
            <a:ext cx="3916680" cy="1015663"/>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rnd" cmpd="sng" algn="ctr">
            <a:solidFill>
              <a:srgbClr val="4F81BD">
                <a:shade val="95000"/>
                <a:satMod val="105000"/>
              </a:srgbClr>
            </a:solidFill>
            <a:prstDash val="solid"/>
          </a:ln>
          <a:effectLst>
            <a:outerShdw blurRad="45000" dist="25000" dir="5400000" rotWithShape="0">
              <a:srgbClr val="000000">
                <a:alpha val="38000"/>
              </a:srgbClr>
            </a:outerShdw>
          </a:effectLst>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200" b="0" i="0" u="none" strike="noStrike" kern="0" cap="none" spc="0" normalizeH="0" baseline="0" noProof="0" dirty="0" smtClean="0">
              <a:ln>
                <a:noFill/>
              </a:ln>
              <a:solidFill>
                <a:srgbClr val="0070C0"/>
              </a:solidFill>
              <a:effectLst/>
              <a:uLnTx/>
              <a:uFillTx/>
              <a:latin typeface="Tahoma" pitchFamily="34" charset="0"/>
              <a:ea typeface="Tahoma" pitchFamily="34" charset="0"/>
              <a:cs typeface="Tahoma" pitchFamily="34" charset="0"/>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l-GR" sz="1200" b="0" i="0" u="none" strike="noStrike" kern="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50-60% του είδους στην Ελλάδα αναπαράγεται στα Στροφάδια </a:t>
            </a:r>
            <a:r>
              <a:rPr kumimoji="0" lang="el-GR" sz="1200" b="0" i="0" u="none" strike="noStrike" kern="0" cap="none" spc="0" normalizeH="0" baseline="0" noProof="0" dirty="0" smtClean="0">
                <a:ln>
                  <a:noFill/>
                </a:ln>
                <a:solidFill>
                  <a:srgbClr val="0070C0"/>
                </a:solidFill>
                <a:effectLst/>
                <a:uLnTx/>
                <a:uFillTx/>
                <a:latin typeface="Tahoma" pitchFamily="34" charset="0"/>
                <a:ea typeface="Tahoma" pitchFamily="34" charset="0"/>
                <a:cs typeface="Tahoma" pitchFamily="34" charset="0"/>
                <a:sym typeface="Wingdings" pitchFamily="2" charset="2"/>
              </a:rPr>
              <a:t> </a:t>
            </a:r>
            <a:r>
              <a:rPr kumimoji="0" lang="el-GR" sz="1200" b="1" i="0" u="none" strike="noStrike" kern="0" cap="none" spc="0" normalizeH="0" baseline="0" noProof="0" dirty="0" smtClean="0">
                <a:ln>
                  <a:noFill/>
                </a:ln>
                <a:solidFill>
                  <a:srgbClr val="0070C0"/>
                </a:solidFill>
                <a:effectLst/>
                <a:uLnTx/>
                <a:uFillTx/>
                <a:latin typeface="Tahoma" pitchFamily="34" charset="0"/>
                <a:ea typeface="Tahoma" pitchFamily="34" charset="0"/>
                <a:cs typeface="Tahoma" pitchFamily="34" charset="0"/>
                <a:sym typeface="Wingdings" pitchFamily="2" charset="2"/>
              </a:rPr>
              <a:t>Η μεγαλύτερη αποικία της χώρας και μία από τις τρεις μεγαλύτερες αποικίες (&gt;1.000 ζευγ.) του είδους στην Ευρώπη</a:t>
            </a:r>
            <a:r>
              <a:rPr kumimoji="0" lang="el-GR" sz="1200" b="0" i="0" u="none" strike="noStrike" kern="0" cap="none" spc="0" normalizeH="0" baseline="0" noProof="0" dirty="0" smtClean="0">
                <a:ln>
                  <a:noFill/>
                </a:ln>
                <a:solidFill>
                  <a:srgbClr val="0070C0"/>
                </a:solidFill>
                <a:effectLst/>
                <a:uLnTx/>
                <a:uFillTx/>
                <a:latin typeface="Tahoma" pitchFamily="34" charset="0"/>
                <a:ea typeface="Tahoma" pitchFamily="34" charset="0"/>
                <a:cs typeface="Tahoma" pitchFamily="34" charset="0"/>
              </a:rPr>
              <a:t> </a:t>
            </a:r>
          </a:p>
        </p:txBody>
      </p:sp>
      <p:pic>
        <p:nvPicPr>
          <p:cNvPr id="8" name="Picture 2" descr="European Breeding Bird Atlas 2"/>
          <p:cNvPicPr>
            <a:picLocks noChangeAspect="1" noChangeArrowheads="1"/>
          </p:cNvPicPr>
          <p:nvPr/>
        </p:nvPicPr>
        <p:blipFill>
          <a:blip r:embed="rId5" cstate="print"/>
          <a:srcRect/>
          <a:stretch>
            <a:fillRect/>
          </a:stretch>
        </p:blipFill>
        <p:spPr bwMode="auto">
          <a:xfrm>
            <a:off x="2215896" y="1016733"/>
            <a:ext cx="2745670" cy="3546491"/>
          </a:xfrm>
          <a:prstGeom prst="rect">
            <a:avLst/>
          </a:prstGeom>
          <a:noFill/>
        </p:spPr>
      </p:pic>
      <p:sp>
        <p:nvSpPr>
          <p:cNvPr id="9" name="14 - Καμπύλο δεξιό βέλος"/>
          <p:cNvSpPr/>
          <p:nvPr/>
        </p:nvSpPr>
        <p:spPr>
          <a:xfrm flipV="1">
            <a:off x="175268" y="2276010"/>
            <a:ext cx="1810512" cy="3150108"/>
          </a:xfrm>
          <a:prstGeom prst="curvedRightArrow">
            <a:avLst>
              <a:gd name="adj1" fmla="val 25000"/>
              <a:gd name="adj2" fmla="val 49708"/>
              <a:gd name="adj3" fmla="val 25000"/>
            </a:avLst>
          </a:prstGeom>
          <a:solidFill>
            <a:sysClr val="window" lastClr="FFFFFF"/>
          </a:solidFill>
          <a:ln w="25400" cap="flat" cmpd="sng" algn="ctr">
            <a:solidFill>
              <a:srgbClr val="F7964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ndParaRPr>
          </a:p>
        </p:txBody>
      </p:sp>
    </p:spTree>
    <p:extLst>
      <p:ext uri="{BB962C8B-B14F-4D97-AF65-F5344CB8AC3E}">
        <p14:creationId xmlns:p14="http://schemas.microsoft.com/office/powerpoint/2010/main" val="201291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847786" y="309006"/>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Ετήσιος </a:t>
            </a:r>
            <a:r>
              <a:rPr lang="el-GR" sz="2400" b="1" dirty="0">
                <a:solidFill>
                  <a:srgbClr val="393185"/>
                </a:solidFill>
                <a:latin typeface="Open Sans Light"/>
                <a:ea typeface="Open Sans Light"/>
                <a:cs typeface="Open Sans Light"/>
              </a:rPr>
              <a:t>κύκλος ζωής Αρτέμη</a:t>
            </a:r>
            <a:endParaRPr lang="fr-FR" sz="2400" b="1" dirty="0">
              <a:solidFill>
                <a:srgbClr val="393185"/>
              </a:solidFill>
              <a:latin typeface="Open Sans Light"/>
              <a:ea typeface="Open Sans Light"/>
              <a:cs typeface="Open Sans Light"/>
            </a:endParaRPr>
          </a:p>
        </p:txBody>
      </p:sp>
      <p:sp>
        <p:nvSpPr>
          <p:cNvPr id="5" name="2 - Θέση περιεχομένου"/>
          <p:cNvSpPr txBox="1">
            <a:spLocks/>
          </p:cNvSpPr>
          <p:nvPr/>
        </p:nvSpPr>
        <p:spPr bwMode="auto">
          <a:xfrm>
            <a:off x="740229" y="1728015"/>
            <a:ext cx="6634439" cy="2957196"/>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flat" cmpd="sng" algn="ctr">
            <a:solidFill>
              <a:srgbClr val="4F81BD"/>
            </a:solidFill>
            <a:prstDash val="solid"/>
            <a:miter lim="800000"/>
            <a:headEnd/>
            <a:tailEnd/>
          </a:ln>
          <a:effectLst>
            <a:outerShdw blurRad="45000" dist="25000" dir="5400000" rotWithShape="0">
              <a:srgbClr val="000000">
                <a:alpha val="38000"/>
              </a:srgbClr>
            </a:outerShdw>
          </a:effectLst>
        </p:spPr>
        <p:txBody>
          <a:bodyPr vert="horz" wrap="square" lIns="54864" tIns="91440" rIns="91440" bIns="45720" numCol="1" anchor="t" anchorCtr="0" compatLnSpc="1">
            <a:prstTxWarp prst="textNoShape">
              <a:avLst/>
            </a:prstTxWarp>
          </a:bodyPr>
          <a:lst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dk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dk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dk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dk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dk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dk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dk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dk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dk1"/>
                </a:solidFill>
                <a:latin typeface="+mn-lt"/>
                <a:ea typeface="+mn-ea"/>
                <a:cs typeface="+mn-cs"/>
              </a:defRPr>
            </a:lvl9pPr>
            <a:extLst/>
          </a:lstStyle>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Char char=""/>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Εμφάνιση των πρώτων ατόμων Αρτέμη στη Μεσόγειο τέλη Φεβρουαρίου με μέσα Μαρτίου</a:t>
            </a: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Char char=""/>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Ερωτοτροπίες και ζευγάρωμα το Μάιο</a:t>
            </a: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Char char=""/>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Ωαπόθεση (1 αυγό) στα τέλη Μαΐου με αρχές Ιουνίου</a:t>
            </a: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Char char=""/>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Εκκόλαψη αυγών τον Ιούλιο (2</a:t>
            </a:r>
            <a:r>
              <a:rPr kumimoji="0" lang="el-GR" sz="1600" b="0" i="0" u="none" strike="noStrike" kern="1200" cap="none" spc="0" normalizeH="0" baseline="30000" noProof="0" dirty="0" smtClean="0">
                <a:ln>
                  <a:noFill/>
                </a:ln>
                <a:solidFill>
                  <a:srgbClr val="0070C0"/>
                </a:solidFill>
                <a:effectLst/>
                <a:uLnTx/>
                <a:uFillTx/>
                <a:latin typeface="Tahoma" pitchFamily="34" charset="0"/>
                <a:ea typeface="+mn-ea"/>
                <a:cs typeface="Tahoma" pitchFamily="34" charset="0"/>
              </a:rPr>
              <a:t>ο</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δεκαήμερο στην αποικία του είδους στα Στροφάδια)</a:t>
            </a: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Char char=""/>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Πτέρωση των νεοσσών έως τα μέσα Οκτωβρίου </a:t>
            </a: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438150" marR="0" lvl="0" indent="-319088" algn="l" defTabSz="914400" rtl="0" eaLnBrk="1" fontAlgn="base" latinLnBrk="0" hangingPunct="1">
              <a:lnSpc>
                <a:spcPct val="80000"/>
              </a:lnSpc>
              <a:spcBef>
                <a:spcPct val="0"/>
              </a:spcBef>
              <a:spcAft>
                <a:spcPct val="0"/>
              </a:spcAft>
              <a:buClr>
                <a:srgbClr val="4F81BD"/>
              </a:buClr>
              <a:buSzPct val="80000"/>
              <a:buFont typeface="Wingdings 2" pitchFamily="18" charset="2"/>
              <a:buChar char=""/>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Έναρξη φθινοπωρινής μετανάστευσης στα τέλη Οκτωβρίου προς τον Ατλαντικό</a:t>
            </a:r>
            <a:endParaRPr kumimoji="0" lang="el-GR" sz="1600" b="0" i="0" u="none" strike="noStrike" kern="1200" cap="none" spc="0" normalizeH="0" baseline="0" noProof="0" dirty="0">
              <a:ln>
                <a:noFill/>
              </a:ln>
              <a:solidFill>
                <a:srgbClr val="0070C0"/>
              </a:solidFill>
              <a:effectLst/>
              <a:uLnTx/>
              <a:uFillTx/>
              <a:latin typeface="Tahoma" pitchFamily="34" charset="0"/>
              <a:ea typeface="+mn-ea"/>
              <a:cs typeface="Tahoma" pitchFamily="34" charset="0"/>
            </a:endParaRPr>
          </a:p>
        </p:txBody>
      </p:sp>
      <p:pic>
        <p:nvPicPr>
          <p:cNvPr id="7" name="Picture 7" descr="P6030568"/>
          <p:cNvPicPr>
            <a:picLocks noChangeAspect="1" noChangeArrowheads="1"/>
          </p:cNvPicPr>
          <p:nvPr/>
        </p:nvPicPr>
        <p:blipFill>
          <a:blip r:embed="rId5" cstate="print"/>
          <a:srcRect b="19009"/>
          <a:stretch>
            <a:fillRect/>
          </a:stretch>
        </p:blipFill>
        <p:spPr bwMode="auto">
          <a:xfrm>
            <a:off x="7731081" y="1016733"/>
            <a:ext cx="3455987" cy="2100263"/>
          </a:xfrm>
          <a:prstGeom prst="rect">
            <a:avLst/>
          </a:prstGeom>
          <a:noFill/>
          <a:ln w="9525">
            <a:noFill/>
            <a:miter lim="800000"/>
            <a:headEnd/>
            <a:tailEnd/>
          </a:ln>
        </p:spPr>
      </p:pic>
      <p:pic>
        <p:nvPicPr>
          <p:cNvPr id="8" name="Picture 2"/>
          <p:cNvPicPr>
            <a:picLocks noChangeAspect="1" noChangeArrowheads="1"/>
          </p:cNvPicPr>
          <p:nvPr/>
        </p:nvPicPr>
        <p:blipFill>
          <a:blip r:embed="rId6" cstate="print"/>
          <a:srcRect/>
          <a:stretch>
            <a:fillRect/>
          </a:stretch>
        </p:blipFill>
        <p:spPr bwMode="auto">
          <a:xfrm>
            <a:off x="7731081" y="3609120"/>
            <a:ext cx="3451225" cy="2089150"/>
          </a:xfrm>
          <a:prstGeom prst="rect">
            <a:avLst/>
          </a:prstGeom>
          <a:noFill/>
          <a:ln w="9525">
            <a:noFill/>
            <a:miter lim="800000"/>
            <a:headEnd/>
            <a:tailEnd/>
          </a:ln>
        </p:spPr>
      </p:pic>
    </p:spTree>
    <p:extLst>
      <p:ext uri="{BB962C8B-B14F-4D97-AF65-F5344CB8AC3E}">
        <p14:creationId xmlns:p14="http://schemas.microsoft.com/office/powerpoint/2010/main" val="5499657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830369" y="430409"/>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Ετήσιος </a:t>
            </a:r>
            <a:r>
              <a:rPr lang="el-GR" sz="2400" b="1" dirty="0">
                <a:solidFill>
                  <a:srgbClr val="393185"/>
                </a:solidFill>
                <a:latin typeface="Open Sans Light"/>
                <a:ea typeface="Open Sans Light"/>
                <a:cs typeface="Open Sans Light"/>
              </a:rPr>
              <a:t>κύκλος Αρτέμη</a:t>
            </a:r>
            <a:endParaRPr lang="fr-FR" sz="2400" b="1" dirty="0">
              <a:solidFill>
                <a:srgbClr val="393185"/>
              </a:solidFill>
              <a:latin typeface="Open Sans Light"/>
              <a:ea typeface="Open Sans Light"/>
              <a:cs typeface="Open Sans Light"/>
            </a:endParaRPr>
          </a:p>
        </p:txBody>
      </p:sp>
      <p:pic>
        <p:nvPicPr>
          <p:cNvPr id="5" name="Picture 2"/>
          <p:cNvPicPr>
            <a:picLocks noChangeAspect="1" noChangeArrowheads="1"/>
          </p:cNvPicPr>
          <p:nvPr/>
        </p:nvPicPr>
        <p:blipFill>
          <a:blip r:embed="rId5" cstate="print"/>
          <a:srcRect l="2250" t="16198" r="2250" b="15118"/>
          <a:stretch>
            <a:fillRect/>
          </a:stretch>
        </p:blipFill>
        <p:spPr bwMode="auto">
          <a:xfrm>
            <a:off x="1202266" y="1223009"/>
            <a:ext cx="9999133" cy="4494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65236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737235" y="207405"/>
            <a:ext cx="7050231" cy="461665"/>
          </a:xfrm>
          <a:prstGeom prst="rect">
            <a:avLst/>
          </a:prstGeom>
          <a:noFill/>
        </p:spPr>
        <p:txBody>
          <a:bodyPr wrap="square">
            <a:spAutoFit/>
          </a:bodyPr>
          <a:lstStyle/>
          <a:p>
            <a:pPr algn="ctr"/>
            <a:r>
              <a:rPr lang="el-GR" sz="2400" b="1" dirty="0">
                <a:solidFill>
                  <a:srgbClr val="393185"/>
                </a:solidFill>
                <a:latin typeface="Open Sans Light"/>
                <a:ea typeface="Open Sans Light"/>
                <a:cs typeface="Open Sans Light"/>
              </a:rPr>
              <a:t>Στάδια αναπαραγωγικής </a:t>
            </a:r>
            <a:r>
              <a:rPr lang="el-GR" sz="2400" b="1" dirty="0" smtClean="0">
                <a:solidFill>
                  <a:srgbClr val="393185"/>
                </a:solidFill>
                <a:latin typeface="Open Sans Light"/>
                <a:ea typeface="Open Sans Light"/>
                <a:cs typeface="Open Sans Light"/>
              </a:rPr>
              <a:t>προσπάθειας Αρτέμη</a:t>
            </a:r>
            <a:endParaRPr lang="fr-FR" sz="2400" b="1" dirty="0">
              <a:solidFill>
                <a:srgbClr val="393185"/>
              </a:solidFill>
              <a:latin typeface="Open Sans Light"/>
              <a:ea typeface="Open Sans Light"/>
              <a:cs typeface="Open Sans Light"/>
            </a:endParaRPr>
          </a:p>
        </p:txBody>
      </p:sp>
      <p:pic>
        <p:nvPicPr>
          <p:cNvPr id="5" name="Picture 4" descr="P7110834"/>
          <p:cNvPicPr>
            <a:picLocks noChangeAspect="1" noChangeArrowheads="1"/>
          </p:cNvPicPr>
          <p:nvPr/>
        </p:nvPicPr>
        <p:blipFill>
          <a:blip r:embed="rId5" cstate="print"/>
          <a:srcRect/>
          <a:stretch>
            <a:fillRect/>
          </a:stretch>
        </p:blipFill>
        <p:spPr bwMode="auto">
          <a:xfrm>
            <a:off x="1542787" y="1016733"/>
            <a:ext cx="3071813" cy="2303463"/>
          </a:xfrm>
          <a:prstGeom prst="rect">
            <a:avLst/>
          </a:prstGeom>
          <a:noFill/>
          <a:ln w="9525">
            <a:noFill/>
            <a:miter lim="800000"/>
            <a:headEnd/>
            <a:tailEnd/>
          </a:ln>
        </p:spPr>
      </p:pic>
      <p:pic>
        <p:nvPicPr>
          <p:cNvPr id="7" name="Picture 5" descr="P6020507"/>
          <p:cNvPicPr>
            <a:picLocks noChangeAspect="1" noChangeArrowheads="1"/>
          </p:cNvPicPr>
          <p:nvPr/>
        </p:nvPicPr>
        <p:blipFill>
          <a:blip r:embed="rId6" cstate="print"/>
          <a:srcRect/>
          <a:stretch>
            <a:fillRect/>
          </a:stretch>
        </p:blipFill>
        <p:spPr bwMode="auto">
          <a:xfrm>
            <a:off x="7543536" y="873857"/>
            <a:ext cx="3143250" cy="2357438"/>
          </a:xfrm>
          <a:prstGeom prst="rect">
            <a:avLst/>
          </a:prstGeom>
          <a:noFill/>
          <a:ln w="9525">
            <a:noFill/>
            <a:miter lim="800000"/>
            <a:headEnd/>
            <a:tailEnd/>
          </a:ln>
        </p:spPr>
      </p:pic>
      <p:pic>
        <p:nvPicPr>
          <p:cNvPr id="8" name="Picture 6" descr="CIMG0577"/>
          <p:cNvPicPr>
            <a:picLocks noChangeAspect="1" noChangeArrowheads="1"/>
          </p:cNvPicPr>
          <p:nvPr/>
        </p:nvPicPr>
        <p:blipFill>
          <a:blip r:embed="rId7" cstate="print"/>
          <a:srcRect/>
          <a:stretch>
            <a:fillRect/>
          </a:stretch>
        </p:blipFill>
        <p:spPr bwMode="auto">
          <a:xfrm>
            <a:off x="1971412" y="3445607"/>
            <a:ext cx="3286125" cy="2465388"/>
          </a:xfrm>
          <a:prstGeom prst="rect">
            <a:avLst/>
          </a:prstGeom>
          <a:noFill/>
          <a:ln w="9525">
            <a:noFill/>
            <a:miter lim="800000"/>
            <a:headEnd/>
            <a:tailEnd/>
          </a:ln>
        </p:spPr>
      </p:pic>
      <p:pic>
        <p:nvPicPr>
          <p:cNvPr id="9" name="Picture 7" descr="CIMG0769"/>
          <p:cNvPicPr>
            <a:picLocks noChangeAspect="1" noChangeArrowheads="1"/>
          </p:cNvPicPr>
          <p:nvPr/>
        </p:nvPicPr>
        <p:blipFill>
          <a:blip r:embed="rId8" cstate="print"/>
          <a:srcRect/>
          <a:stretch>
            <a:fillRect/>
          </a:stretch>
        </p:blipFill>
        <p:spPr bwMode="auto">
          <a:xfrm>
            <a:off x="4614599" y="2016857"/>
            <a:ext cx="2971800" cy="2228850"/>
          </a:xfrm>
          <a:prstGeom prst="rect">
            <a:avLst/>
          </a:prstGeom>
          <a:noFill/>
          <a:ln w="9525">
            <a:noFill/>
            <a:miter lim="800000"/>
            <a:headEnd/>
            <a:tailEnd/>
          </a:ln>
        </p:spPr>
      </p:pic>
      <p:pic>
        <p:nvPicPr>
          <p:cNvPr id="10" name="Picture 8" descr="P9230399"/>
          <p:cNvPicPr>
            <a:picLocks noChangeAspect="1" noChangeArrowheads="1"/>
          </p:cNvPicPr>
          <p:nvPr/>
        </p:nvPicPr>
        <p:blipFill>
          <a:blip r:embed="rId9" cstate="print"/>
          <a:srcRect/>
          <a:stretch>
            <a:fillRect/>
          </a:stretch>
        </p:blipFill>
        <p:spPr bwMode="auto">
          <a:xfrm>
            <a:off x="7410186" y="3445607"/>
            <a:ext cx="3276600" cy="2457450"/>
          </a:xfrm>
          <a:prstGeom prst="rect">
            <a:avLst/>
          </a:prstGeom>
          <a:noFill/>
          <a:ln w="9525">
            <a:noFill/>
            <a:miter lim="800000"/>
            <a:headEnd/>
            <a:tailEnd/>
          </a:ln>
        </p:spPr>
      </p:pic>
      <p:sp>
        <p:nvSpPr>
          <p:cNvPr id="11" name="Text Box 9"/>
          <p:cNvSpPr txBox="1">
            <a:spLocks noChangeArrowheads="1"/>
          </p:cNvSpPr>
          <p:nvPr/>
        </p:nvSpPr>
        <p:spPr bwMode="auto">
          <a:xfrm>
            <a:off x="1542786" y="2945545"/>
            <a:ext cx="357158" cy="366712"/>
          </a:xfrm>
          <a:prstGeom prst="rect">
            <a:avLst/>
          </a:prstGeom>
          <a:solidFill>
            <a:sysClr val="window" lastClr="FFFFFF"/>
          </a:solidFill>
          <a:ln w="9525">
            <a:noFill/>
            <a:miter lim="800000"/>
            <a:headEnd/>
            <a:tailEnd/>
          </a:ln>
        </p:spPr>
        <p:txBody>
          <a:bodyPr wrap="square">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l-GR" sz="1800" b="1" i="0" u="none" strike="noStrike" kern="0" cap="none" spc="0" normalizeH="0" baseline="0" noProof="0" dirty="0" smtClean="0">
                <a:ln>
                  <a:noFill/>
                </a:ln>
                <a:solidFill>
                  <a:srgbClr val="0070C0"/>
                </a:solidFill>
                <a:effectLst/>
                <a:uLnTx/>
                <a:uFillTx/>
                <a:latin typeface="Trebuchet MS" pitchFamily="34" charset="0"/>
                <a:cs typeface="Arial" charset="0"/>
              </a:rPr>
              <a:t>1</a:t>
            </a:r>
          </a:p>
        </p:txBody>
      </p:sp>
      <p:sp>
        <p:nvSpPr>
          <p:cNvPr id="12" name="Text Box 11"/>
          <p:cNvSpPr txBox="1">
            <a:spLocks noChangeArrowheads="1"/>
          </p:cNvSpPr>
          <p:nvPr/>
        </p:nvSpPr>
        <p:spPr bwMode="auto">
          <a:xfrm>
            <a:off x="1971383" y="5588752"/>
            <a:ext cx="357161" cy="366712"/>
          </a:xfrm>
          <a:prstGeom prst="rect">
            <a:avLst/>
          </a:prstGeom>
          <a:solidFill>
            <a:sysClr val="window" lastClr="FFFFFF"/>
          </a:solidFill>
          <a:ln w="9525">
            <a:noFill/>
            <a:miter lim="800000"/>
            <a:headEnd/>
            <a:tailEnd/>
          </a:ln>
        </p:spPr>
        <p:txBody>
          <a:bodyPr wrap="square">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l-GR" sz="1800" b="1" i="0" u="none" strike="noStrike" kern="0" cap="none" spc="0" normalizeH="0" baseline="0" noProof="0" dirty="0" smtClean="0">
                <a:ln>
                  <a:noFill/>
                </a:ln>
                <a:solidFill>
                  <a:srgbClr val="0070C0"/>
                </a:solidFill>
                <a:effectLst/>
                <a:uLnTx/>
                <a:uFillTx/>
                <a:latin typeface="Trebuchet MS" pitchFamily="34" charset="0"/>
                <a:cs typeface="Arial" charset="0"/>
              </a:rPr>
              <a:t>3</a:t>
            </a:r>
          </a:p>
        </p:txBody>
      </p:sp>
      <p:sp>
        <p:nvSpPr>
          <p:cNvPr id="13" name="Text Box 12"/>
          <p:cNvSpPr txBox="1">
            <a:spLocks noChangeArrowheads="1"/>
          </p:cNvSpPr>
          <p:nvPr/>
        </p:nvSpPr>
        <p:spPr bwMode="auto">
          <a:xfrm>
            <a:off x="4614600" y="3802795"/>
            <a:ext cx="357179" cy="366712"/>
          </a:xfrm>
          <a:prstGeom prst="rect">
            <a:avLst/>
          </a:prstGeom>
          <a:solidFill>
            <a:sysClr val="window" lastClr="FFFFFF"/>
          </a:solidFill>
          <a:ln w="9525">
            <a:noFill/>
            <a:miter lim="800000"/>
            <a:headEnd/>
            <a:tailEnd/>
          </a:ln>
        </p:spPr>
        <p:txBody>
          <a:bodyPr wrap="square">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l-GR" sz="1800" b="1" i="0" u="none" strike="noStrike" kern="0" cap="none" spc="0" normalizeH="0" baseline="0" noProof="0" dirty="0" smtClean="0">
                <a:ln>
                  <a:noFill/>
                </a:ln>
                <a:solidFill>
                  <a:srgbClr val="0070C0"/>
                </a:solidFill>
                <a:effectLst/>
                <a:uLnTx/>
                <a:uFillTx/>
                <a:latin typeface="Trebuchet MS" pitchFamily="34" charset="0"/>
                <a:cs typeface="Arial" charset="0"/>
              </a:rPr>
              <a:t>4</a:t>
            </a:r>
          </a:p>
        </p:txBody>
      </p:sp>
      <p:sp>
        <p:nvSpPr>
          <p:cNvPr id="14" name="Text Box 13"/>
          <p:cNvSpPr txBox="1">
            <a:spLocks noChangeArrowheads="1"/>
          </p:cNvSpPr>
          <p:nvPr/>
        </p:nvSpPr>
        <p:spPr bwMode="auto">
          <a:xfrm>
            <a:off x="7400670" y="5588752"/>
            <a:ext cx="357190" cy="366712"/>
          </a:xfrm>
          <a:prstGeom prst="rect">
            <a:avLst/>
          </a:prstGeom>
          <a:solidFill>
            <a:sysClr val="window" lastClr="FFFFFF"/>
          </a:solidFill>
          <a:ln w="9525">
            <a:noFill/>
            <a:miter lim="800000"/>
            <a:headEnd/>
            <a:tailEnd/>
          </a:ln>
        </p:spPr>
        <p:txBody>
          <a:bodyPr wrap="square">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l-GR" sz="1800" b="1" i="0" u="none" strike="noStrike" kern="0" cap="none" spc="0" normalizeH="0" baseline="0" noProof="0" dirty="0" smtClean="0">
                <a:ln>
                  <a:noFill/>
                </a:ln>
                <a:solidFill>
                  <a:srgbClr val="0070C0"/>
                </a:solidFill>
                <a:effectLst/>
                <a:uLnTx/>
                <a:uFillTx/>
                <a:latin typeface="Trebuchet MS" pitchFamily="34" charset="0"/>
                <a:cs typeface="Arial" charset="0"/>
              </a:rPr>
              <a:t>5</a:t>
            </a:r>
          </a:p>
        </p:txBody>
      </p:sp>
      <p:sp>
        <p:nvSpPr>
          <p:cNvPr id="15" name="Text Box 12"/>
          <p:cNvSpPr txBox="1">
            <a:spLocks noChangeArrowheads="1"/>
          </p:cNvSpPr>
          <p:nvPr/>
        </p:nvSpPr>
        <p:spPr bwMode="auto">
          <a:xfrm>
            <a:off x="7614984" y="2874108"/>
            <a:ext cx="357190" cy="366712"/>
          </a:xfrm>
          <a:prstGeom prst="rect">
            <a:avLst/>
          </a:prstGeom>
          <a:solidFill>
            <a:sysClr val="window" lastClr="FFFFFF"/>
          </a:solidFill>
          <a:ln w="9525">
            <a:noFill/>
            <a:miter lim="800000"/>
            <a:headEnd/>
            <a:tailEnd/>
          </a:ln>
        </p:spPr>
        <p:txBody>
          <a:bodyPr wrap="square">
            <a:spAutoFit/>
          </a:bodyPr>
          <a:lstStyle/>
          <a:p>
            <a:pPr marL="0" marR="0" lvl="0" indent="0" defTabSz="914400" eaLnBrk="1" fontAlgn="base" latinLnBrk="0" hangingPunct="1">
              <a:lnSpc>
                <a:spcPct val="100000"/>
              </a:lnSpc>
              <a:spcBef>
                <a:spcPct val="50000"/>
              </a:spcBef>
              <a:spcAft>
                <a:spcPct val="0"/>
              </a:spcAft>
              <a:buClrTx/>
              <a:buSzTx/>
              <a:buFontTx/>
              <a:buNone/>
              <a:tabLst/>
              <a:defRPr/>
            </a:pPr>
            <a:r>
              <a:rPr kumimoji="0" lang="en-US" sz="1800" b="1" i="0" u="none" strike="noStrike" kern="0" cap="none" spc="0" normalizeH="0" baseline="0" noProof="0" dirty="0" smtClean="0">
                <a:ln>
                  <a:noFill/>
                </a:ln>
                <a:solidFill>
                  <a:srgbClr val="0070C0"/>
                </a:solidFill>
                <a:effectLst/>
                <a:uLnTx/>
                <a:uFillTx/>
                <a:latin typeface="Trebuchet MS" pitchFamily="34" charset="0"/>
                <a:cs typeface="Arial" charset="0"/>
              </a:rPr>
              <a:t>2</a:t>
            </a:r>
            <a:endParaRPr kumimoji="0" lang="el-GR" sz="1800" b="1" i="0" u="none" strike="noStrike" kern="0" cap="none" spc="0" normalizeH="0" baseline="0" noProof="0" dirty="0" smtClean="0">
              <a:ln>
                <a:noFill/>
              </a:ln>
              <a:solidFill>
                <a:srgbClr val="0070C0"/>
              </a:solidFill>
              <a:effectLst/>
              <a:uLnTx/>
              <a:uFillTx/>
              <a:latin typeface="Trebuchet MS" pitchFamily="34" charset="0"/>
              <a:cs typeface="Arial" charset="0"/>
            </a:endParaRPr>
          </a:p>
        </p:txBody>
      </p:sp>
    </p:spTree>
    <p:extLst>
      <p:ext uri="{BB962C8B-B14F-4D97-AF65-F5344CB8AC3E}">
        <p14:creationId xmlns:p14="http://schemas.microsoft.com/office/powerpoint/2010/main" val="3911796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404534" y="556767"/>
            <a:ext cx="9609666"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Σύγκριση </a:t>
            </a:r>
            <a:r>
              <a:rPr lang="el-GR" sz="2400" b="1" dirty="0">
                <a:solidFill>
                  <a:srgbClr val="393185"/>
                </a:solidFill>
                <a:latin typeface="Open Sans Light"/>
                <a:ea typeface="Open Sans Light"/>
                <a:cs typeface="Open Sans Light"/>
              </a:rPr>
              <a:t>της μορφομετρίας των αυγών </a:t>
            </a:r>
            <a:r>
              <a:rPr lang="el-GR" sz="2400" b="1" dirty="0" smtClean="0">
                <a:solidFill>
                  <a:srgbClr val="393185"/>
                </a:solidFill>
                <a:latin typeface="Open Sans Light"/>
                <a:ea typeface="Open Sans Light"/>
                <a:cs typeface="Open Sans Light"/>
              </a:rPr>
              <a:t>Αρτέμη μεταξύ αποικιών</a:t>
            </a:r>
            <a:endParaRPr lang="fr-FR" sz="2400" b="1" dirty="0">
              <a:solidFill>
                <a:srgbClr val="393185"/>
              </a:solidFill>
              <a:latin typeface="Open Sans Light"/>
              <a:ea typeface="Open Sans Light"/>
              <a:cs typeface="Open Sans Light"/>
            </a:endParaRPr>
          </a:p>
        </p:txBody>
      </p:sp>
      <p:graphicFrame>
        <p:nvGraphicFramePr>
          <p:cNvPr id="5" name="4 - Πίνακας"/>
          <p:cNvGraphicFramePr>
            <a:graphicFrameLocks noGrp="1"/>
          </p:cNvGraphicFramePr>
          <p:nvPr>
            <p:extLst>
              <p:ext uri="{D42A27DB-BD31-4B8C-83A1-F6EECF244321}">
                <p14:modId xmlns:p14="http://schemas.microsoft.com/office/powerpoint/2010/main" val="1685212024"/>
              </p:ext>
            </p:extLst>
          </p:nvPr>
        </p:nvGraphicFramePr>
        <p:xfrm>
          <a:off x="3190845" y="1588292"/>
          <a:ext cx="5670551" cy="3943350"/>
        </p:xfrm>
        <a:graphic>
          <a:graphicData uri="http://schemas.openxmlformats.org/drawingml/2006/table">
            <a:tbl>
              <a:tblPr/>
              <a:tblGrid>
                <a:gridCol w="1077411"/>
                <a:gridCol w="1352008"/>
                <a:gridCol w="1351372"/>
                <a:gridCol w="1439726"/>
                <a:gridCol w="450034"/>
              </a:tblGrid>
              <a:tr h="13906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dirty="0">
                        <a:latin typeface="Times New Roman"/>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Μήκος (mm) L</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Εύρος τιμών (αρ. αυγών)</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dirty="0">
                          <a:latin typeface="Times New Roman"/>
                          <a:ea typeface="Times New Roman"/>
                          <a:cs typeface="Times New Roman"/>
                        </a:rPr>
                        <a:t>Πλάτος (mm) B</a:t>
                      </a:r>
                      <a:endParaRPr lang="el-GR" sz="1100" dirty="0">
                        <a:latin typeface="Calibri"/>
                        <a:ea typeface="Times New Roman"/>
                        <a:cs typeface="Times New Roman"/>
                      </a:endParaRPr>
                    </a:p>
                    <a:p>
                      <a:pPr>
                        <a:lnSpc>
                          <a:spcPct val="115000"/>
                        </a:lnSpc>
                        <a:spcAft>
                          <a:spcPts val="0"/>
                        </a:spcAft>
                      </a:pPr>
                      <a:r>
                        <a:rPr lang="el-GR" sz="900" dirty="0">
                          <a:latin typeface="Times New Roman"/>
                          <a:ea typeface="Times New Roman"/>
                          <a:cs typeface="Times New Roman"/>
                        </a:rPr>
                        <a:t>Εύρος τιμών (αρ. αυγών)</a:t>
                      </a:r>
                      <a:endParaRPr lang="el-GR" sz="1100" dirty="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R="111760">
                        <a:lnSpc>
                          <a:spcPct val="115000"/>
                        </a:lnSpc>
                        <a:spcAft>
                          <a:spcPts val="0"/>
                        </a:spcAft>
                      </a:pPr>
                      <a:r>
                        <a:rPr lang="el-GR" sz="900">
                          <a:latin typeface="Times New Roman"/>
                          <a:ea typeface="Times New Roman"/>
                          <a:cs typeface="Times New Roman"/>
                        </a:rPr>
                        <a:t>Δείκτης Μεγέθους L * B</a:t>
                      </a:r>
                      <a:r>
                        <a:rPr lang="el-GR" sz="900" baseline="30000">
                          <a:latin typeface="Times New Roman"/>
                          <a:ea typeface="Times New Roman"/>
                          <a:cs typeface="Times New Roman"/>
                        </a:rPr>
                        <a:t>2</a:t>
                      </a:r>
                      <a:endParaRPr lang="el-GR" sz="1100">
                        <a:latin typeface="Calibri"/>
                        <a:ea typeface="Times New Roman"/>
                        <a:cs typeface="Times New Roman"/>
                      </a:endParaRPr>
                    </a:p>
                    <a:p>
                      <a:pPr marR="111760">
                        <a:lnSpc>
                          <a:spcPct val="115000"/>
                        </a:lnSpc>
                        <a:spcAft>
                          <a:spcPts val="0"/>
                        </a:spcAft>
                      </a:pPr>
                      <a:r>
                        <a:rPr lang="el-GR" sz="900">
                          <a:latin typeface="Times New Roman"/>
                          <a:ea typeface="Times New Roman"/>
                          <a:cs typeface="Times New Roman"/>
                        </a:rPr>
                        <a:t>Εύρος τιμών (αρ. αυγών)</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Πηγές</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r>
              <a:tr h="393700">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i="1">
                          <a:latin typeface="Times New Roman"/>
                          <a:ea typeface="Times New Roman"/>
                          <a:cs typeface="Times New Roman"/>
                        </a:rPr>
                        <a:t>C. borealis</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-Selvagens (Α)</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75,1± 2,8</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64,4- 84,8(1018) </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49,4± 1.5</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43,3- 54.6(1018)</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183,5±13,5</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125,8-234,9(1018)</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1</a:t>
                      </a:r>
                      <a:endParaRPr lang="el-GR" sz="1100">
                        <a:latin typeface="Calibri"/>
                        <a:ea typeface="Times New Roman"/>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r>
              <a:tr h="270510">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-Berlengas (Α)</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73,6± 3,0</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67,3- 79,5(37)</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48,4± 1,6</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45,2- 51,5(37)</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172,4</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2, 3</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-Azores (Α)</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74,3± 3,2</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62,1- 81,1(153)</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49,7± 1,5</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45,3- 59,3(153)</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dirty="0">
                          <a:latin typeface="Times New Roman"/>
                          <a:ea typeface="Times New Roman"/>
                          <a:cs typeface="Times New Roman"/>
                        </a:rPr>
                        <a:t>183,5</a:t>
                      </a:r>
                      <a:endParaRPr lang="el-GR" sz="1100" dirty="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4-8</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i="1">
                          <a:latin typeface="Times New Roman"/>
                          <a:ea typeface="Times New Roman"/>
                          <a:cs typeface="Times New Roman"/>
                        </a:rPr>
                        <a:t>C.diomedea</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-Crete (Μ)</a:t>
                      </a:r>
                      <a:endParaRPr lang="el-GR" sz="1100">
                        <a:latin typeface="Calibri"/>
                        <a:ea typeface="Times New Roman"/>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67,8± 2,8(40)</a:t>
                      </a:r>
                      <a:endParaRPr lang="el-GR" sz="1100">
                        <a:latin typeface="Calibri"/>
                        <a:ea typeface="Times New Roman"/>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45,5± 0,8(40)</a:t>
                      </a:r>
                      <a:endParaRPr lang="el-GR" sz="1100">
                        <a:latin typeface="Calibri"/>
                        <a:ea typeface="Times New Roman"/>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140,4</a:t>
                      </a:r>
                      <a:endParaRPr lang="el-GR" sz="1100">
                        <a:latin typeface="Calibri"/>
                        <a:ea typeface="Times New Roman"/>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endParaRPr lang="el-GR" sz="900">
                        <a:latin typeface="Times New Roman"/>
                        <a:ea typeface="Times New Roman"/>
                        <a:cs typeface="Times New Roman"/>
                      </a:endParaRPr>
                    </a:p>
                    <a:p>
                      <a:pPr>
                        <a:lnSpc>
                          <a:spcPct val="115000"/>
                        </a:lnSpc>
                        <a:spcAft>
                          <a:spcPts val="0"/>
                        </a:spcAft>
                      </a:pPr>
                      <a:r>
                        <a:rPr lang="el-GR" sz="900">
                          <a:latin typeface="Times New Roman"/>
                          <a:ea typeface="Times New Roman"/>
                          <a:cs typeface="Times New Roman"/>
                        </a:rPr>
                        <a:t>9</a:t>
                      </a:r>
                      <a:endParaRPr lang="el-GR" sz="1100">
                        <a:latin typeface="Calibri"/>
                        <a:ea typeface="Times New Roman"/>
                        <a:cs typeface="Times New Roman"/>
                      </a:endParaRPr>
                    </a:p>
                  </a:txBody>
                  <a:tcPr marL="68580" marR="68580" marT="0" marB="0">
                    <a:lnL>
                      <a:noFill/>
                    </a:lnL>
                    <a:lnR>
                      <a:noFill/>
                    </a:lnR>
                    <a:lnT>
                      <a:noFill/>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DD9C3"/>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-Νήσος Σταμφάνι (Στροφάδες) (Μ)</a:t>
                      </a:r>
                      <a:endParaRPr lang="el-GR" sz="1100">
                        <a:latin typeface="Calibri"/>
                        <a:ea typeface="Times New Roman"/>
                        <a:cs typeface="Times New Roman"/>
                      </a:endParaRPr>
                    </a:p>
                  </a:txBody>
                  <a:tcPr marL="68580" marR="68580" marT="0" marB="0">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67,5± 1,8</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63,1-71,4(30)</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45,5± 1,4</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40,5- 48,3(30)</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139,9±14,23</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183,6-230,9(30)</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17</a:t>
                      </a:r>
                      <a:endParaRPr lang="el-GR" sz="1100">
                        <a:latin typeface="Calibri"/>
                        <a:ea typeface="Times New Roman"/>
                        <a:cs typeface="Times New Roman"/>
                      </a:endParaRPr>
                    </a:p>
                  </a:txBody>
                  <a:tcPr marL="68580" marR="68580" marT="0" marB="0">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-Linosa (Μ)</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69,0± 2,9</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61,2- 78,9(226)</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45,9± 1,4</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42,6- 49,3(226)</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145,4</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10</a:t>
                      </a:r>
                      <a:endParaRPr lang="el-GR" sz="1100">
                        <a:latin typeface="Calibri"/>
                        <a:ea typeface="Times New Roman"/>
                        <a:cs typeface="Times New Roman"/>
                      </a:endParaRPr>
                    </a:p>
                  </a:txBody>
                  <a:tcPr marL="68580" marR="68580" marT="0" marB="0">
                    <a:lnL>
                      <a:noFill/>
                    </a:lnL>
                    <a:lnR>
                      <a:noFill/>
                    </a:lnR>
                    <a:lnT w="28575"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rgbClr val="DDD9C3"/>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-Zembra (Μ)</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68,2± 3,4</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62,0- 73,5(124)</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45,8± 2,2</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42,0- 48,4(124)</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143,1</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11, 12</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-Marseille I. (Μ)</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67,0</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61,5± 70,0(43)</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45,5</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41,0- 48,0(43)</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138,7</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13</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-Cabrera (Μ)</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68,1± 5,4</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63,0- 73,7(47)</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45,5± 1,6</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41,3- 49,0(47)</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141,0</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14</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r>
              <a:tr h="270510">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-Columbretes (Μ)</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69,9± 2,2</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67,0- 73,3(9)</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44,2± 1,2</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42,0- 45,6(9)</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136,6</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15</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r>
              <a:tr h="26225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n-US" sz="900" i="1">
                          <a:latin typeface="Times New Roman"/>
                          <a:ea typeface="Times New Roman"/>
                          <a:cs typeface="Times New Roman"/>
                        </a:rPr>
                        <a:t>C. edwardsii</a:t>
                      </a:r>
                      <a:endParaRPr lang="el-GR" sz="1100">
                        <a:latin typeface="Calibri"/>
                        <a:ea typeface="Times New Roman"/>
                        <a:cs typeface="Times New Roman"/>
                      </a:endParaRPr>
                    </a:p>
                    <a:p>
                      <a:pPr>
                        <a:lnSpc>
                          <a:spcPct val="115000"/>
                        </a:lnSpc>
                        <a:spcAft>
                          <a:spcPts val="0"/>
                        </a:spcAft>
                      </a:pPr>
                      <a:r>
                        <a:rPr lang="en-US" sz="900">
                          <a:latin typeface="Times New Roman"/>
                          <a:ea typeface="Times New Roman"/>
                          <a:cs typeface="Times New Roman"/>
                        </a:rPr>
                        <a:t>-Capo Verde I.</a:t>
                      </a:r>
                      <a:r>
                        <a:rPr lang="el-GR" sz="900">
                          <a:latin typeface="Times New Roman"/>
                          <a:ea typeface="Times New Roman"/>
                          <a:cs typeface="Times New Roman"/>
                        </a:rPr>
                        <a:t> (Α)</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63,3± 4,2</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57,0- 69,0(10)</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44,4± 1,6</a:t>
                      </a:r>
                      <a:endParaRPr lang="el-GR" sz="1100">
                        <a:latin typeface="Calibri"/>
                        <a:ea typeface="Times New Roman"/>
                        <a:cs typeface="Times New Roman"/>
                      </a:endParaRPr>
                    </a:p>
                    <a:p>
                      <a:pPr>
                        <a:lnSpc>
                          <a:spcPct val="115000"/>
                        </a:lnSpc>
                        <a:spcAft>
                          <a:spcPts val="0"/>
                        </a:spcAft>
                      </a:pPr>
                      <a:r>
                        <a:rPr lang="el-GR" sz="900">
                          <a:latin typeface="Times New Roman"/>
                          <a:ea typeface="Times New Roman"/>
                          <a:cs typeface="Times New Roman"/>
                        </a:rPr>
                        <a:t>41,0- 46,0(10)</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a:latin typeface="Times New Roman"/>
                          <a:ea typeface="Times New Roman"/>
                          <a:cs typeface="Times New Roman"/>
                        </a:rPr>
                        <a:t>124,8</a:t>
                      </a:r>
                      <a:endParaRPr lang="el-GR" sz="110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15000"/>
                        </a:lnSpc>
                        <a:spcAft>
                          <a:spcPts val="0"/>
                        </a:spcAft>
                      </a:pPr>
                      <a:r>
                        <a:rPr lang="el-GR" sz="900" dirty="0">
                          <a:latin typeface="Times New Roman"/>
                          <a:ea typeface="Times New Roman"/>
                          <a:cs typeface="Times New Roman"/>
                        </a:rPr>
                        <a:t>16</a:t>
                      </a:r>
                      <a:endParaRPr lang="el-GR" sz="1100" dirty="0">
                        <a:latin typeface="Calibri"/>
                        <a:ea typeface="Times New Roman"/>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DDD9C3"/>
                    </a:solidFill>
                  </a:tcPr>
                </a:tc>
              </a:tr>
            </a:tbl>
          </a:graphicData>
        </a:graphic>
      </p:graphicFrame>
      <p:sp>
        <p:nvSpPr>
          <p:cNvPr id="7" name="5 - TextBox"/>
          <p:cNvSpPr txBox="1"/>
          <p:nvPr/>
        </p:nvSpPr>
        <p:spPr>
          <a:xfrm>
            <a:off x="3119406" y="1231102"/>
            <a:ext cx="5786478" cy="400110"/>
          </a:xfrm>
          <a:prstGeom prst="rect">
            <a:avLst/>
          </a:prstGeom>
          <a:noFill/>
        </p:spPr>
        <p:txBody>
          <a:bodyPr wrap="square" rtlCol="0">
            <a:spAutoFit/>
          </a:bodyPr>
          <a:lstStyle/>
          <a:p>
            <a:pPr fontAlgn="base">
              <a:spcBef>
                <a:spcPct val="0"/>
              </a:spcBef>
              <a:spcAft>
                <a:spcPct val="0"/>
              </a:spcAft>
            </a:pPr>
            <a:r>
              <a:rPr lang="el-GR" sz="1000" dirty="0" smtClean="0">
                <a:solidFill>
                  <a:prstClr val="black"/>
                </a:solidFill>
                <a:latin typeface="Tahoma" pitchFamily="34" charset="0"/>
                <a:ea typeface="Tahoma" pitchFamily="34" charset="0"/>
                <a:cs typeface="Tahoma" pitchFamily="34" charset="0"/>
              </a:rPr>
              <a:t>Πίνακας διαστάσεων </a:t>
            </a:r>
            <a:r>
              <a:rPr lang="el-GR" sz="1000" dirty="0">
                <a:solidFill>
                  <a:prstClr val="black"/>
                </a:solidFill>
                <a:latin typeface="Tahoma" pitchFamily="34" charset="0"/>
                <a:ea typeface="Tahoma" pitchFamily="34" charset="0"/>
                <a:cs typeface="Tahoma" pitchFamily="34" charset="0"/>
              </a:rPr>
              <a:t>αυγών από διάφορες αποικίες Αρτέμη σε Ατλαντικό </a:t>
            </a:r>
            <a:r>
              <a:rPr lang="el-GR" sz="1000" dirty="0" smtClean="0">
                <a:solidFill>
                  <a:prstClr val="black"/>
                </a:solidFill>
                <a:latin typeface="Tahoma" pitchFamily="34" charset="0"/>
                <a:ea typeface="Tahoma" pitchFamily="34" charset="0"/>
                <a:cs typeface="Tahoma" pitchFamily="34" charset="0"/>
              </a:rPr>
              <a:t>και Μεσόγειο. </a:t>
            </a:r>
          </a:p>
          <a:p>
            <a:pPr fontAlgn="base">
              <a:spcBef>
                <a:spcPct val="0"/>
              </a:spcBef>
              <a:spcAft>
                <a:spcPct val="0"/>
              </a:spcAft>
            </a:pPr>
            <a:r>
              <a:rPr lang="el-GR" sz="1000" dirty="0" smtClean="0">
                <a:solidFill>
                  <a:prstClr val="black"/>
                </a:solidFill>
                <a:latin typeface="Tahoma" pitchFamily="34" charset="0"/>
                <a:ea typeface="Tahoma" pitchFamily="34" charset="0"/>
                <a:cs typeface="Tahoma" pitchFamily="34" charset="0"/>
              </a:rPr>
              <a:t>(</a:t>
            </a:r>
            <a:r>
              <a:rPr lang="el-GR" sz="1000" dirty="0">
                <a:solidFill>
                  <a:prstClr val="black"/>
                </a:solidFill>
                <a:latin typeface="Tahoma" pitchFamily="34" charset="0"/>
                <a:ea typeface="Tahoma" pitchFamily="34" charset="0"/>
                <a:cs typeface="Tahoma" pitchFamily="34" charset="0"/>
              </a:rPr>
              <a:t>Α: Ατλαντικός, Μ: Μεσόγειος).</a:t>
            </a:r>
          </a:p>
        </p:txBody>
      </p:sp>
      <p:sp>
        <p:nvSpPr>
          <p:cNvPr id="8" name="2 - Θέση περιεχομένου"/>
          <p:cNvSpPr txBox="1">
            <a:spLocks/>
          </p:cNvSpPr>
          <p:nvPr/>
        </p:nvSpPr>
        <p:spPr bwMode="auto">
          <a:xfrm>
            <a:off x="9048760" y="2088358"/>
            <a:ext cx="3143240" cy="3071834"/>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flat" cmpd="sng" algn="ctr">
            <a:solidFill>
              <a:srgbClr val="4F81BD"/>
            </a:solidFill>
            <a:prstDash val="solid"/>
            <a:miter lim="800000"/>
            <a:headEnd/>
            <a:tailEnd/>
          </a:ln>
          <a:effectLst>
            <a:outerShdw blurRad="45000" dist="25000" dir="5400000" rotWithShape="0">
              <a:srgbClr val="000000">
                <a:alpha val="38000"/>
              </a:srgbClr>
            </a:outerShdw>
          </a:effectLst>
        </p:spPr>
        <p:txBody>
          <a:bodyPr vert="horz" wrap="square" lIns="91440" tIns="91440" rIns="91440" bIns="45720" numCol="1" anchor="t" anchorCtr="0" compatLnSpc="1">
            <a:prstTxWarp prst="textNoShape">
              <a:avLst/>
            </a:prstTxWarp>
            <a:normAutofit fontScale="55000" lnSpcReduction="20000"/>
          </a:bodyPr>
          <a:lstStyle>
            <a:lvl1pPr marL="438150" indent="-319088" algn="l" rtl="0" eaLnBrk="0" fontAlgn="base" hangingPunct="0">
              <a:spcBef>
                <a:spcPct val="0"/>
              </a:spcBef>
              <a:spcAft>
                <a:spcPct val="0"/>
              </a:spcAft>
              <a:buClr>
                <a:schemeClr val="accent1"/>
              </a:buClr>
              <a:buSzPct val="80000"/>
              <a:buFont typeface="Wingdings 2" pitchFamily="18" charset="2"/>
              <a:buChar char=""/>
              <a:defRPr sz="2800" kern="1200">
                <a:solidFill>
                  <a:schemeClr val="dk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400" kern="1200">
                <a:solidFill>
                  <a:schemeClr val="dk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000" kern="1200">
                <a:solidFill>
                  <a:schemeClr val="dk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1800" kern="1200">
                <a:solidFill>
                  <a:schemeClr val="dk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1800" kern="1200">
                <a:solidFill>
                  <a:schemeClr val="dk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1800" kern="1200">
                <a:solidFill>
                  <a:schemeClr val="dk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dk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dk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dk1"/>
                </a:solidFill>
                <a:latin typeface="+mn-lt"/>
                <a:ea typeface="+mn-ea"/>
                <a:cs typeface="+mn-cs"/>
              </a:defRPr>
            </a:lvl9pPr>
            <a:extLst/>
          </a:lstStyle>
          <a:p>
            <a:pPr marL="438150" marR="0" lvl="0" indent="-319088" algn="l" defTabSz="914400" rtl="0" eaLnBrk="1" fontAlgn="base" latinLnBrk="0" hangingPunct="1">
              <a:lnSpc>
                <a:spcPct val="90000"/>
              </a:lnSpc>
              <a:spcBef>
                <a:spcPct val="0"/>
              </a:spcBef>
              <a:spcAft>
                <a:spcPct val="0"/>
              </a:spcAft>
              <a:buClr>
                <a:srgbClr val="4F81BD"/>
              </a:buClr>
              <a:buSzPct val="80000"/>
              <a:buFont typeface="Wingdings 2" pitchFamily="18" charset="2"/>
              <a:buChar char=""/>
              <a:tabLst/>
              <a:defRPr/>
            </a:pPr>
            <a:r>
              <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Χρήση του </a:t>
            </a:r>
            <a:r>
              <a:rPr kumimoji="0" lang="el-GR" sz="2500" b="1"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δείκτη μεγέθους αυγών (L*B</a:t>
            </a:r>
            <a:r>
              <a:rPr kumimoji="0" lang="el-GR" sz="2500" b="1" i="0" u="none" strike="noStrike" kern="1200" cap="none" spc="0" normalizeH="0" baseline="30000" noProof="0" smtClean="0">
                <a:ln>
                  <a:noFill/>
                </a:ln>
                <a:solidFill>
                  <a:srgbClr val="0070C0"/>
                </a:solidFill>
                <a:effectLst/>
                <a:uLnTx/>
                <a:uFillTx/>
                <a:latin typeface="Tahoma" pitchFamily="34" charset="0"/>
                <a:ea typeface="Tahoma" pitchFamily="34" charset="0"/>
                <a:cs typeface="Tahoma" pitchFamily="34" charset="0"/>
              </a:rPr>
              <a:t>2</a:t>
            </a:r>
            <a:r>
              <a:rPr kumimoji="0" lang="el-GR" sz="2500" b="1"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 </a:t>
            </a:r>
            <a:r>
              <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για τη σύγκριση δεδομένων με άλλες αποικίες (Mougin 1998) </a:t>
            </a:r>
          </a:p>
          <a:p>
            <a:pPr marL="438150" marR="0" lvl="0" indent="-319088" algn="l" defTabSz="914400" rtl="0" eaLnBrk="1" fontAlgn="base" latinLnBrk="0" hangingPunct="1">
              <a:lnSpc>
                <a:spcPct val="90000"/>
              </a:lnSpc>
              <a:spcBef>
                <a:spcPct val="0"/>
              </a:spcBef>
              <a:spcAft>
                <a:spcPct val="0"/>
              </a:spcAft>
              <a:buClr>
                <a:srgbClr val="4F81BD"/>
              </a:buClr>
              <a:buSzPct val="80000"/>
              <a:buFont typeface="Wingdings 2" pitchFamily="18" charset="2"/>
              <a:buNone/>
              <a:tabLst/>
              <a:defRPr/>
            </a:pPr>
            <a:endPar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0" fontAlgn="base" latinLnBrk="0" hangingPunct="0">
              <a:lnSpc>
                <a:spcPct val="100000"/>
              </a:lnSpc>
              <a:spcBef>
                <a:spcPct val="0"/>
              </a:spcBef>
              <a:spcAft>
                <a:spcPct val="0"/>
              </a:spcAft>
              <a:buClr>
                <a:srgbClr val="4F81BD"/>
              </a:buClr>
              <a:buSzPct val="80000"/>
              <a:buFont typeface="Wingdings 2" pitchFamily="18" charset="2"/>
              <a:buChar char=""/>
              <a:tabLst/>
              <a:defRPr/>
            </a:pPr>
            <a:r>
              <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Οι διαστάσεις των αυγών</a:t>
            </a:r>
            <a:r>
              <a:rPr kumimoji="0" lang="el-GR" sz="2500" b="1"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 αυξάνονται από τη Μεσόγειο προς τον Ατλαντικό.</a:t>
            </a:r>
            <a:r>
              <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 </a:t>
            </a:r>
          </a:p>
          <a:p>
            <a:pPr marL="438150" marR="0" lvl="0" indent="-319088" algn="l" defTabSz="914400" rtl="0" eaLnBrk="0" fontAlgn="base" latinLnBrk="0" hangingPunct="0">
              <a:lnSpc>
                <a:spcPct val="100000"/>
              </a:lnSpc>
              <a:spcBef>
                <a:spcPct val="0"/>
              </a:spcBef>
              <a:spcAft>
                <a:spcPct val="0"/>
              </a:spcAft>
              <a:buClr>
                <a:srgbClr val="4F81BD"/>
              </a:buClr>
              <a:buSzPct val="80000"/>
              <a:buFont typeface="Wingdings 2" pitchFamily="18" charset="2"/>
              <a:buChar char=""/>
              <a:tabLst/>
              <a:defRPr/>
            </a:pPr>
            <a:endPar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endParaRPr>
          </a:p>
          <a:p>
            <a:pPr marL="438150" marR="0" lvl="0" indent="-319088" algn="l" defTabSz="914400" rtl="0" eaLnBrk="0" fontAlgn="base" latinLnBrk="0" hangingPunct="0">
              <a:lnSpc>
                <a:spcPct val="100000"/>
              </a:lnSpc>
              <a:spcBef>
                <a:spcPct val="0"/>
              </a:spcBef>
              <a:spcAft>
                <a:spcPct val="0"/>
              </a:spcAft>
              <a:buClr>
                <a:srgbClr val="4F81BD"/>
              </a:buClr>
              <a:buSzPct val="80000"/>
              <a:buFont typeface="Wingdings 2" pitchFamily="18" charset="2"/>
              <a:buChar char=""/>
              <a:tabLst/>
              <a:defRPr/>
            </a:pPr>
            <a:r>
              <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Τα αυγά </a:t>
            </a:r>
            <a:r>
              <a:rPr kumimoji="0" lang="el-GR" sz="2500" b="1"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διαφέρουν σημαντικά μεταξύ των αποικιών σε Ατλαντικό και Μεσόγειο (</a:t>
            </a:r>
            <a:r>
              <a:rPr kumimoji="0" lang="en-US" sz="2500" b="1"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H</a:t>
            </a:r>
            <a:r>
              <a:rPr kumimoji="0" lang="el-GR" sz="2500" b="1"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 5,762, df= 1, P&lt;0,05)</a:t>
            </a:r>
            <a:r>
              <a:rPr kumimoji="0" lang="el-GR" sz="2500" b="0" i="0" u="none" strike="noStrike" kern="1200" cap="none" spc="0" normalizeH="0" baseline="0" noProof="0" smtClean="0">
                <a:ln>
                  <a:noFill/>
                </a:ln>
                <a:solidFill>
                  <a:srgbClr val="0070C0"/>
                </a:solidFill>
                <a:effectLst/>
                <a:uLnTx/>
                <a:uFillTx/>
                <a:latin typeface="Tahoma" pitchFamily="34" charset="0"/>
                <a:ea typeface="Tahoma" pitchFamily="34" charset="0"/>
                <a:cs typeface="Tahoma" pitchFamily="34" charset="0"/>
              </a:rPr>
              <a:t>. </a:t>
            </a:r>
            <a:endParaRPr kumimoji="0" lang="en-US" sz="1300" b="0" i="0" u="none" strike="noStrike" kern="1200" cap="none" spc="0" normalizeH="0" baseline="0" noProof="0" dirty="0">
              <a:ln>
                <a:noFill/>
              </a:ln>
              <a:solidFill>
                <a:srgbClr val="0070C0"/>
              </a:solidFill>
              <a:effectLst/>
              <a:uLnTx/>
              <a:uFillTx/>
              <a:latin typeface="Tahoma" pitchFamily="34" charset="0"/>
              <a:ea typeface="Tahoma" pitchFamily="34" charset="0"/>
              <a:cs typeface="Tahoma" pitchFamily="34" charset="0"/>
            </a:endParaRPr>
          </a:p>
        </p:txBody>
      </p:sp>
      <p:pic>
        <p:nvPicPr>
          <p:cNvPr id="9" name="Picture 8"/>
          <p:cNvPicPr>
            <a:picLocks noChangeAspect="1"/>
          </p:cNvPicPr>
          <p:nvPr/>
        </p:nvPicPr>
        <p:blipFill rotWithShape="1">
          <a:blip r:embed="rId5"/>
          <a:srcRect r="52189"/>
          <a:stretch/>
        </p:blipFill>
        <p:spPr>
          <a:xfrm>
            <a:off x="167769" y="2283949"/>
            <a:ext cx="2929394" cy="2188654"/>
          </a:xfrm>
          <a:prstGeom prst="rect">
            <a:avLst/>
          </a:prstGeom>
        </p:spPr>
      </p:pic>
    </p:spTree>
    <p:extLst>
      <p:ext uri="{BB962C8B-B14F-4D97-AF65-F5344CB8AC3E}">
        <p14:creationId xmlns:p14="http://schemas.microsoft.com/office/powerpoint/2010/main" val="15993025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830369" y="555068"/>
            <a:ext cx="6098058" cy="461665"/>
          </a:xfrm>
          <a:prstGeom prst="rect">
            <a:avLst/>
          </a:prstGeom>
          <a:noFill/>
        </p:spPr>
        <p:txBody>
          <a:bodyPr wrap="square">
            <a:spAutoFit/>
          </a:bodyPr>
          <a:lstStyle/>
          <a:p>
            <a:pPr algn="ctr">
              <a:buNone/>
            </a:pPr>
            <a:r>
              <a:rPr lang="el-GR" sz="2400" b="1" dirty="0" smtClean="0">
                <a:solidFill>
                  <a:srgbClr val="393185"/>
                </a:solidFill>
                <a:latin typeface="Open Sans Light"/>
                <a:ea typeface="Open Sans Light"/>
                <a:cs typeface="Open Sans Light"/>
              </a:rPr>
              <a:t>Τροφοληπτική συμπεριφορά Αρτέμη</a:t>
            </a:r>
            <a:endParaRPr lang="fr-FR" sz="2400" b="1" dirty="0">
              <a:solidFill>
                <a:srgbClr val="393185"/>
              </a:solidFill>
              <a:latin typeface="Open Sans Light"/>
              <a:ea typeface="Open Sans Light"/>
              <a:cs typeface="Open Sans Light"/>
            </a:endParaRPr>
          </a:p>
        </p:txBody>
      </p:sp>
      <p:sp>
        <p:nvSpPr>
          <p:cNvPr id="5" name="1 - Θέση κειμένου"/>
          <p:cNvSpPr txBox="1">
            <a:spLocks/>
          </p:cNvSpPr>
          <p:nvPr/>
        </p:nvSpPr>
        <p:spPr bwMode="auto">
          <a:xfrm>
            <a:off x="1542787" y="1253068"/>
            <a:ext cx="4409280" cy="733425"/>
          </a:xfrm>
          <a:prstGeom prst="rect">
            <a:avLst/>
          </a:prstGeom>
          <a:noFill/>
          <a:ln w="25400" cap="rnd" cmpd="sng" algn="ctr">
            <a:noFill/>
            <a:prstDash val="solid"/>
            <a:miter lim="800000"/>
            <a:headEnd/>
            <a:tailEnd/>
          </a:ln>
          <a:effectLst>
            <a:softEdge rad="63500"/>
          </a:effectLst>
          <a:sp3d prstMaterial="fla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l" rtl="0" eaLnBrk="0" fontAlgn="base" hangingPunct="0">
              <a:spcBef>
                <a:spcPts val="0"/>
              </a:spcBef>
              <a:spcAft>
                <a:spcPct val="0"/>
              </a:spcAft>
              <a:buClr>
                <a:schemeClr val="accent2"/>
              </a:buClr>
              <a:buSzPct val="85000"/>
              <a:buFont typeface="Wingdings 2" panose="05020102010507070707" pitchFamily="18" charset="2"/>
              <a:buNone/>
              <a:defRPr sz="2600" b="1" kern="1200">
                <a:solidFill>
                  <a:schemeClr val="tx2"/>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None/>
              <a:defRPr sz="2000" b="1" kern="1200">
                <a:solidFill>
                  <a:schemeClr val="lt1"/>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None/>
              <a:defRPr sz="1800" b="1" kern="1200">
                <a:solidFill>
                  <a:schemeClr val="lt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None/>
              <a:defRPr sz="1600" b="1" kern="1200">
                <a:solidFill>
                  <a:schemeClr val="lt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None/>
              <a:defRPr sz="1600" b="1" kern="1200">
                <a:solidFill>
                  <a:schemeClr val="lt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lt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lt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lt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lt1"/>
                </a:solidFill>
                <a:latin typeface="+mn-lt"/>
                <a:ea typeface="+mn-ea"/>
                <a:cs typeface="+mn-cs"/>
              </a:defRPr>
            </a:lvl9pPr>
          </a:lstStyle>
          <a:p>
            <a:pPr eaLnBrk="1" fontAlgn="auto" hangingPunct="1">
              <a:spcAft>
                <a:spcPts val="0"/>
              </a:spcAft>
              <a:defRPr/>
            </a:pPr>
            <a:r>
              <a:rPr lang="el-GR" sz="1600" dirty="0" smtClean="0">
                <a:solidFill>
                  <a:srgbClr val="0070C0"/>
                </a:solidFill>
                <a:latin typeface="Tahoma" pitchFamily="34" charset="0"/>
                <a:cs typeface="Tahoma" pitchFamily="34" charset="0"/>
              </a:rPr>
              <a:t>Δεδομένο: Ολιγοτροφικός χαρακτήρας της Ανατολικής Μεσογείου </a:t>
            </a:r>
            <a:endParaRPr lang="el-GR" sz="1600" dirty="0">
              <a:solidFill>
                <a:srgbClr val="0070C0"/>
              </a:solidFill>
              <a:latin typeface="Tahoma" pitchFamily="34" charset="0"/>
              <a:cs typeface="Tahoma" pitchFamily="34" charset="0"/>
            </a:endParaRPr>
          </a:p>
        </p:txBody>
      </p:sp>
      <p:sp>
        <p:nvSpPr>
          <p:cNvPr id="7" name="2 - Θέση κειμένου"/>
          <p:cNvSpPr txBox="1">
            <a:spLocks/>
          </p:cNvSpPr>
          <p:nvPr/>
        </p:nvSpPr>
        <p:spPr bwMode="auto">
          <a:xfrm>
            <a:off x="6032238" y="1253067"/>
            <a:ext cx="4041775" cy="731838"/>
          </a:xfrm>
          <a:prstGeom prst="rect">
            <a:avLst/>
          </a:prstGeom>
          <a:noFill/>
          <a:ln w="25400" cap="rnd" cmpd="sng" algn="ctr">
            <a:noFill/>
            <a:prstDash val="solid"/>
            <a:miter lim="800000"/>
            <a:headEnd/>
            <a:tailEnd/>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marL="0" indent="0" algn="l" rtl="0" eaLnBrk="0" fontAlgn="base" hangingPunct="0">
              <a:spcBef>
                <a:spcPts val="0"/>
              </a:spcBef>
              <a:spcAft>
                <a:spcPct val="0"/>
              </a:spcAft>
              <a:buClr>
                <a:schemeClr val="accent2"/>
              </a:buClr>
              <a:buSzPct val="85000"/>
              <a:buFont typeface="Wingdings 2" panose="05020102010507070707" pitchFamily="18" charset="2"/>
              <a:buNone/>
              <a:defRPr sz="2600" b="1" kern="1200" baseline="0">
                <a:solidFill>
                  <a:schemeClr val="tx2"/>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None/>
              <a:defRPr sz="2000" b="1" kern="1200">
                <a:solidFill>
                  <a:schemeClr val="lt1"/>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None/>
              <a:defRPr sz="1800" b="1" kern="1200">
                <a:solidFill>
                  <a:schemeClr val="lt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None/>
              <a:defRPr sz="1600" b="1" kern="1200">
                <a:solidFill>
                  <a:schemeClr val="lt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None/>
              <a:defRPr sz="1600" b="1" kern="1200">
                <a:solidFill>
                  <a:schemeClr val="lt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lt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lt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lt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lt1"/>
                </a:solidFill>
                <a:latin typeface="+mn-lt"/>
                <a:ea typeface="+mn-ea"/>
                <a:cs typeface="+mn-cs"/>
              </a:defRPr>
            </a:lvl9pPr>
          </a:lstStyle>
          <a:p>
            <a:pPr eaLnBrk="1" fontAlgn="auto" hangingPunct="1">
              <a:spcAft>
                <a:spcPts val="0"/>
              </a:spcAft>
              <a:defRPr/>
            </a:pPr>
            <a:r>
              <a:rPr lang="el-GR" sz="1600" dirty="0" smtClean="0">
                <a:solidFill>
                  <a:srgbClr val="0070C0"/>
                </a:solidFill>
                <a:latin typeface="Tahoma" pitchFamily="34" charset="0"/>
                <a:cs typeface="Tahoma" pitchFamily="34" charset="0"/>
              </a:rPr>
              <a:t>Υπόθεση εργασίας </a:t>
            </a:r>
            <a:endParaRPr lang="el-GR" sz="1600" dirty="0">
              <a:solidFill>
                <a:srgbClr val="0070C0"/>
              </a:solidFill>
              <a:latin typeface="Tahoma" pitchFamily="34" charset="0"/>
              <a:cs typeface="Tahoma" pitchFamily="34" charset="0"/>
            </a:endParaRPr>
          </a:p>
        </p:txBody>
      </p:sp>
      <p:sp>
        <p:nvSpPr>
          <p:cNvPr id="8" name="4 - Θέση περιεχομένου"/>
          <p:cNvSpPr txBox="1">
            <a:spLocks/>
          </p:cNvSpPr>
          <p:nvPr/>
        </p:nvSpPr>
        <p:spPr bwMode="auto">
          <a:xfrm>
            <a:off x="6041762" y="2200805"/>
            <a:ext cx="4038600" cy="382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eaLnBrk="1" hangingPunct="1"/>
            <a:r>
              <a:rPr lang="el-GR" altLang="el-GR" sz="1800" dirty="0" smtClean="0">
                <a:solidFill>
                  <a:srgbClr val="0070C0"/>
                </a:solidFill>
                <a:latin typeface="Tahoma" panose="020B0604030504040204" pitchFamily="34" charset="0"/>
                <a:cs typeface="Tahoma" panose="020B0604030504040204" pitchFamily="34" charset="0"/>
              </a:rPr>
              <a:t>Οι ακραίες ολιγοτροφικές συνθήκες γύρω από τις αποικίες των θαλασσοπουλιών στην ανατολική Μεσόγειο θα υποχρεώσει τους γεννήτορες σε υψηλό ποσοστό μεγάλων ταξιδιών προκειμένου να φτάσουν σε περισσότερο προσοδοφόρα τροφοληπτικά πεδία όχι μόνο για τους νεοσσούς αλλά και για την κάλυψη των δικών τους αναγκών </a:t>
            </a:r>
            <a:r>
              <a:rPr lang="en-US" altLang="el-GR" sz="1000" dirty="0" smtClean="0">
                <a:solidFill>
                  <a:srgbClr val="0070C0"/>
                </a:solidFill>
                <a:latin typeface="Tahoma" panose="020B0604030504040204" pitchFamily="34" charset="0"/>
                <a:cs typeface="Tahoma" panose="020B0604030504040204" pitchFamily="34" charset="0"/>
              </a:rPr>
              <a:t>(</a:t>
            </a:r>
            <a:r>
              <a:rPr lang="en-US" altLang="el-GR" sz="1000" dirty="0" err="1" smtClean="0">
                <a:solidFill>
                  <a:srgbClr val="0070C0"/>
                </a:solidFill>
                <a:latin typeface="Tahoma" panose="020B0604030504040204" pitchFamily="34" charset="0"/>
                <a:cs typeface="Tahoma" panose="020B0604030504040204" pitchFamily="34" charset="0"/>
              </a:rPr>
              <a:t>Cecere</a:t>
            </a:r>
            <a:r>
              <a:rPr lang="en-US" altLang="el-GR" sz="1000" dirty="0" smtClean="0">
                <a:solidFill>
                  <a:srgbClr val="0070C0"/>
                </a:solidFill>
                <a:latin typeface="Tahoma" panose="020B0604030504040204" pitchFamily="34" charset="0"/>
                <a:cs typeface="Tahoma" panose="020B0604030504040204" pitchFamily="34" charset="0"/>
              </a:rPr>
              <a:t> et al. 2014 i.e. the island of </a:t>
            </a:r>
            <a:r>
              <a:rPr lang="en-US" altLang="el-GR" sz="1000" dirty="0" err="1" smtClean="0">
                <a:solidFill>
                  <a:srgbClr val="0070C0"/>
                </a:solidFill>
                <a:latin typeface="Tahoma" panose="020B0604030504040204" pitchFamily="34" charset="0"/>
                <a:cs typeface="Tahoma" panose="020B0604030504040204" pitchFamily="34" charset="0"/>
              </a:rPr>
              <a:t>Linosa</a:t>
            </a:r>
            <a:r>
              <a:rPr lang="en-US" altLang="el-GR" sz="1000" dirty="0" smtClean="0">
                <a:solidFill>
                  <a:srgbClr val="0070C0"/>
                </a:solidFill>
                <a:latin typeface="Tahoma" panose="020B0604030504040204" pitchFamily="34" charset="0"/>
                <a:cs typeface="Tahoma" panose="020B0604030504040204" pitchFamily="34" charset="0"/>
              </a:rPr>
              <a:t>, the Tuscan Archipelago and the La </a:t>
            </a:r>
            <a:r>
              <a:rPr lang="en-US" altLang="el-GR" sz="1000" dirty="0" err="1" smtClean="0">
                <a:solidFill>
                  <a:srgbClr val="0070C0"/>
                </a:solidFill>
                <a:latin typeface="Tahoma" panose="020B0604030504040204" pitchFamily="34" charset="0"/>
                <a:cs typeface="Tahoma" panose="020B0604030504040204" pitchFamily="34" charset="0"/>
              </a:rPr>
              <a:t>Maddalena</a:t>
            </a:r>
            <a:r>
              <a:rPr lang="en-US" altLang="el-GR" sz="1000" dirty="0" smtClean="0">
                <a:solidFill>
                  <a:srgbClr val="0070C0"/>
                </a:solidFill>
                <a:latin typeface="Tahoma" panose="020B0604030504040204" pitchFamily="34" charset="0"/>
                <a:cs typeface="Tahoma" panose="020B0604030504040204" pitchFamily="34" charset="0"/>
              </a:rPr>
              <a:t> Archipelago ).</a:t>
            </a:r>
            <a:endParaRPr lang="el-GR" altLang="el-GR" sz="1000" dirty="0">
              <a:solidFill>
                <a:srgbClr val="0070C0"/>
              </a:solidFill>
              <a:latin typeface="Tahoma" panose="020B0604030504040204" pitchFamily="34" charset="0"/>
              <a:cs typeface="Tahoma" panose="020B0604030504040204" pitchFamily="34" charset="0"/>
            </a:endParaRPr>
          </a:p>
        </p:txBody>
      </p:sp>
      <p:pic>
        <p:nvPicPr>
          <p:cNvPr id="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0551" y="2150006"/>
            <a:ext cx="43211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7 - TextBox"/>
          <p:cNvSpPr txBox="1">
            <a:spLocks noChangeArrowheads="1"/>
          </p:cNvSpPr>
          <p:nvPr/>
        </p:nvSpPr>
        <p:spPr bwMode="auto">
          <a:xfrm>
            <a:off x="1491987" y="5390092"/>
            <a:ext cx="42497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fontAlgn="base" hangingPunct="1">
              <a:spcBef>
                <a:spcPct val="0"/>
              </a:spcBef>
              <a:spcAft>
                <a:spcPct val="0"/>
              </a:spcAft>
            </a:pPr>
            <a:r>
              <a:rPr lang="en-US" altLang="el-GR" sz="800" dirty="0">
                <a:solidFill>
                  <a:srgbClr val="0070C0"/>
                </a:solidFill>
                <a:latin typeface="Tahoma" panose="020B0604030504040204" pitchFamily="34" charset="0"/>
                <a:cs typeface="Tahoma" panose="020B0604030504040204" pitchFamily="34" charset="0"/>
              </a:rPr>
              <a:t>[</a:t>
            </a:r>
            <a:r>
              <a:rPr lang="el-GR" altLang="el-GR" sz="800" dirty="0">
                <a:solidFill>
                  <a:srgbClr val="0070C0"/>
                </a:solidFill>
                <a:latin typeface="Tahoma" panose="020B0604030504040204" pitchFamily="34" charset="0"/>
                <a:cs typeface="Tahoma" panose="020B0604030504040204" pitchFamily="34" charset="0"/>
              </a:rPr>
              <a:t>Πηγή</a:t>
            </a:r>
            <a:r>
              <a:rPr lang="en-US" altLang="el-GR" sz="800" dirty="0">
                <a:solidFill>
                  <a:srgbClr val="0070C0"/>
                </a:solidFill>
                <a:latin typeface="Tahoma" panose="020B0604030504040204" pitchFamily="34" charset="0"/>
                <a:cs typeface="Tahoma" panose="020B0604030504040204" pitchFamily="34" charset="0"/>
              </a:rPr>
              <a:t> : Bosc, E. et al. 2004. Seasonal and </a:t>
            </a:r>
            <a:r>
              <a:rPr lang="en-US" altLang="el-GR" sz="800" dirty="0" err="1">
                <a:solidFill>
                  <a:srgbClr val="0070C0"/>
                </a:solidFill>
                <a:latin typeface="Tahoma" panose="020B0604030504040204" pitchFamily="34" charset="0"/>
                <a:cs typeface="Tahoma" panose="020B0604030504040204" pitchFamily="34" charset="0"/>
              </a:rPr>
              <a:t>interannual</a:t>
            </a:r>
            <a:r>
              <a:rPr lang="en-US" altLang="el-GR" sz="800" dirty="0">
                <a:solidFill>
                  <a:srgbClr val="0070C0"/>
                </a:solidFill>
                <a:latin typeface="Tahoma" panose="020B0604030504040204" pitchFamily="34" charset="0"/>
                <a:cs typeface="Tahoma" panose="020B0604030504040204" pitchFamily="34" charset="0"/>
              </a:rPr>
              <a:t> variability in algal biomass and primary production in the Mediterranean Sea, as derived from 4 years of </a:t>
            </a:r>
            <a:r>
              <a:rPr lang="en-US" altLang="el-GR" sz="800" dirty="0" err="1">
                <a:solidFill>
                  <a:srgbClr val="0070C0"/>
                </a:solidFill>
                <a:latin typeface="Tahoma" panose="020B0604030504040204" pitchFamily="34" charset="0"/>
                <a:cs typeface="Tahoma" panose="020B0604030504040204" pitchFamily="34" charset="0"/>
              </a:rPr>
              <a:t>SeaWiFS</a:t>
            </a:r>
            <a:r>
              <a:rPr lang="en-US" altLang="el-GR" sz="800" dirty="0">
                <a:solidFill>
                  <a:srgbClr val="0070C0"/>
                </a:solidFill>
                <a:latin typeface="Tahoma" panose="020B0604030504040204" pitchFamily="34" charset="0"/>
                <a:cs typeface="Tahoma" panose="020B0604030504040204" pitchFamily="34" charset="0"/>
              </a:rPr>
              <a:t> observations. – Global </a:t>
            </a:r>
            <a:r>
              <a:rPr lang="en-US" altLang="el-GR" sz="800" dirty="0" err="1">
                <a:solidFill>
                  <a:srgbClr val="0070C0"/>
                </a:solidFill>
                <a:latin typeface="Tahoma" panose="020B0604030504040204" pitchFamily="34" charset="0"/>
                <a:cs typeface="Tahoma" panose="020B0604030504040204" pitchFamily="34" charset="0"/>
              </a:rPr>
              <a:t>Biogeochem</a:t>
            </a:r>
            <a:r>
              <a:rPr lang="en-US" altLang="el-GR" sz="800" dirty="0">
                <a:solidFill>
                  <a:srgbClr val="0070C0"/>
                </a:solidFill>
                <a:latin typeface="Tahoma" panose="020B0604030504040204" pitchFamily="34" charset="0"/>
                <a:cs typeface="Tahoma" panose="020B0604030504040204" pitchFamily="34" charset="0"/>
              </a:rPr>
              <a:t>. Cycles 18: GB1005. ]</a:t>
            </a:r>
            <a:endParaRPr lang="el-GR" altLang="el-GR" sz="800" dirty="0">
              <a:solidFill>
                <a:srgbClr val="0070C0"/>
              </a:solidFill>
              <a:latin typeface="Tahoma" panose="020B0604030504040204" pitchFamily="34" charset="0"/>
              <a:cs typeface="Tahoma" panose="020B0604030504040204" pitchFamily="34" charset="0"/>
            </a:endParaRPr>
          </a:p>
          <a:p>
            <a:pPr eaLnBrk="1" fontAlgn="base" hangingPunct="1">
              <a:spcBef>
                <a:spcPct val="0"/>
              </a:spcBef>
              <a:spcAft>
                <a:spcPct val="0"/>
              </a:spcAft>
            </a:pPr>
            <a:endParaRPr lang="el-GR" altLang="el-GR" sz="800" dirty="0">
              <a:solidFill>
                <a:prstClr val="white"/>
              </a:solidFill>
              <a:latin typeface="Tahoma" panose="020B0604030504040204" pitchFamily="34" charset="0"/>
            </a:endParaRPr>
          </a:p>
        </p:txBody>
      </p:sp>
    </p:spTree>
    <p:extLst>
      <p:ext uri="{BB962C8B-B14F-4D97-AF65-F5344CB8AC3E}">
        <p14:creationId xmlns:p14="http://schemas.microsoft.com/office/powerpoint/2010/main" val="2549851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381468" y="189771"/>
            <a:ext cx="8881677"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X</a:t>
            </a:r>
            <a:r>
              <a:rPr lang="el-GR" sz="2400" b="1" dirty="0" smtClean="0">
                <a:solidFill>
                  <a:srgbClr val="393185"/>
                </a:solidFill>
                <a:latin typeface="Open Sans Light"/>
                <a:ea typeface="Open Sans Light"/>
                <a:cs typeface="Open Sans Light"/>
              </a:rPr>
              <a:t>ρήση πομπών για τροφοληπτική συμπεριφορά Αρτέμη</a:t>
            </a:r>
            <a:endParaRPr lang="fr-FR" sz="2400" b="1" dirty="0">
              <a:solidFill>
                <a:srgbClr val="393185"/>
              </a:solidFill>
              <a:latin typeface="Open Sans Light"/>
              <a:ea typeface="Open Sans Light"/>
              <a:cs typeface="Open Sans Light"/>
            </a:endParaRPr>
          </a:p>
        </p:txBody>
      </p:sp>
      <p:graphicFrame>
        <p:nvGraphicFramePr>
          <p:cNvPr id="5" name="4 - Θέση εικόνας"/>
          <p:cNvGraphicFramePr>
            <a:graphicFrameLocks/>
          </p:cNvGraphicFramePr>
          <p:nvPr>
            <p:extLst>
              <p:ext uri="{D42A27DB-BD31-4B8C-83A1-F6EECF244321}">
                <p14:modId xmlns:p14="http://schemas.microsoft.com/office/powerpoint/2010/main" val="1647592542"/>
              </p:ext>
            </p:extLst>
          </p:nvPr>
        </p:nvGraphicFramePr>
        <p:xfrm>
          <a:off x="5430498" y="661242"/>
          <a:ext cx="5832648" cy="53736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1 - Τίτλος"/>
          <p:cNvSpPr txBox="1">
            <a:spLocks/>
          </p:cNvSpPr>
          <p:nvPr/>
        </p:nvSpPr>
        <p:spPr>
          <a:xfrm>
            <a:off x="1959240" y="661242"/>
            <a:ext cx="2916238" cy="12192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l-GR" sz="1800" dirty="0" smtClean="0">
                <a:solidFill>
                  <a:srgbClr val="0070C0"/>
                </a:solidFill>
                <a:latin typeface="Tahoma" pitchFamily="34" charset="0"/>
                <a:cs typeface="Tahoma" pitchFamily="34" charset="0"/>
              </a:rPr>
              <a:t>Προπαρασκευαστικές ενέργειες και τοποθέτηση πομπών</a:t>
            </a:r>
          </a:p>
        </p:txBody>
      </p:sp>
      <p:sp>
        <p:nvSpPr>
          <p:cNvPr id="8" name="3 - Θέση κειμένου"/>
          <p:cNvSpPr txBox="1">
            <a:spLocks/>
          </p:cNvSpPr>
          <p:nvPr/>
        </p:nvSpPr>
        <p:spPr>
          <a:xfrm>
            <a:off x="1847851" y="1557338"/>
            <a:ext cx="3139016" cy="4572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l-GR" dirty="0" smtClean="0">
              <a:latin typeface="Tahoma" pitchFamily="34" charset="0"/>
              <a:cs typeface="Tahoma" pitchFamily="34" charset="0"/>
            </a:endParaRPr>
          </a:p>
          <a:p>
            <a:pPr>
              <a:defRPr/>
            </a:pPr>
            <a:r>
              <a:rPr lang="el-GR" sz="1800" dirty="0" smtClean="0">
                <a:solidFill>
                  <a:srgbClr val="0070C0"/>
                </a:solidFill>
                <a:latin typeface="Tahoma" pitchFamily="34" charset="0"/>
                <a:cs typeface="Tahoma" pitchFamily="34" charset="0"/>
              </a:rPr>
              <a:t>Α. Παρακολούθηση της αναπαραγωγικής προσπάθειας</a:t>
            </a:r>
          </a:p>
          <a:p>
            <a:pPr>
              <a:defRPr/>
            </a:pPr>
            <a:r>
              <a:rPr lang="el-GR" sz="1800" dirty="0" smtClean="0">
                <a:solidFill>
                  <a:srgbClr val="0070C0"/>
                </a:solidFill>
                <a:latin typeface="Tahoma" pitchFamily="34" charset="0"/>
                <a:cs typeface="Tahoma" pitchFamily="34" charset="0"/>
              </a:rPr>
              <a:t>Β. Εκτεταμένες δακτυλιώσεις για το έλεγχο του βαθμού φιλοπατρίας</a:t>
            </a:r>
          </a:p>
          <a:p>
            <a:pPr>
              <a:defRPr/>
            </a:pPr>
            <a:r>
              <a:rPr lang="el-GR" sz="1800" dirty="0" smtClean="0">
                <a:solidFill>
                  <a:srgbClr val="0070C0"/>
                </a:solidFill>
                <a:latin typeface="Tahoma" pitchFamily="34" charset="0"/>
                <a:cs typeface="Tahoma" pitchFamily="34" charset="0"/>
              </a:rPr>
              <a:t>Γ. Μελέτη της συμπεριφοράς των ενήλικων ατόμων κατά τη διάρκεια της αναπαραγωγής </a:t>
            </a:r>
          </a:p>
        </p:txBody>
      </p:sp>
    </p:spTree>
    <p:extLst>
      <p:ext uri="{BB962C8B-B14F-4D97-AF65-F5344CB8AC3E}">
        <p14:creationId xmlns:p14="http://schemas.microsoft.com/office/powerpoint/2010/main" val="200518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30369" y="555068"/>
            <a:ext cx="6098058" cy="461665"/>
          </a:xfrm>
          <a:prstGeom prst="rect">
            <a:avLst/>
          </a:prstGeom>
          <a:noFill/>
        </p:spPr>
        <p:txBody>
          <a:bodyPr wrap="square">
            <a:spAutoFit/>
          </a:bodyPr>
          <a:lstStyle/>
          <a:p>
            <a:pPr algn="ctr"/>
            <a:r>
              <a:rPr lang="el-GR" sz="2400" b="1" dirty="0">
                <a:solidFill>
                  <a:srgbClr val="393185"/>
                </a:solidFill>
                <a:latin typeface="Open Sans Light"/>
                <a:ea typeface="Open Sans Light"/>
                <a:cs typeface="Open Sans Light"/>
              </a:rPr>
              <a:t>Τίτλος</a:t>
            </a:r>
            <a:endParaRPr lang="fr-FR" sz="2400" b="1" dirty="0">
              <a:solidFill>
                <a:srgbClr val="393185"/>
              </a:solidFill>
              <a:latin typeface="Open Sans Light"/>
              <a:ea typeface="Open Sans Light"/>
              <a:cs typeface="Open Sans Light"/>
            </a:endParaRPr>
          </a:p>
        </p:txBody>
      </p:sp>
      <p:sp>
        <p:nvSpPr>
          <p:cNvPr id="5" name="3 - Θέση κειμένου"/>
          <p:cNvSpPr txBox="1">
            <a:spLocks/>
          </p:cNvSpPr>
          <p:nvPr/>
        </p:nvSpPr>
        <p:spPr bwMode="auto">
          <a:xfrm>
            <a:off x="174362" y="1228167"/>
            <a:ext cx="3000638" cy="381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lnSpc>
                <a:spcPct val="125000"/>
              </a:lnSpc>
              <a:spcBef>
                <a:spcPts val="600"/>
              </a:spcBef>
              <a:spcAft>
                <a:spcPts val="1000"/>
              </a:spcAft>
              <a:buClr>
                <a:schemeClr val="accent2"/>
              </a:buClr>
              <a:buSzPct val="85000"/>
              <a:buFontTx/>
              <a:buNone/>
              <a:defRPr sz="1600" b="0" kern="1200">
                <a:solidFill>
                  <a:schemeClr val="tx2"/>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12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10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9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algn="ctr" eaLnBrk="1" fontAlgn="auto" hangingPunct="1">
              <a:defRPr/>
            </a:pPr>
            <a:r>
              <a:rPr lang="el-GR" sz="1100" b="1" dirty="0" smtClean="0">
                <a:solidFill>
                  <a:srgbClr val="0070C0"/>
                </a:solidFill>
                <a:latin typeface="Tahoma" pitchFamily="34" charset="0"/>
                <a:cs typeface="Tahoma" pitchFamily="34" charset="0"/>
              </a:rPr>
              <a:t>ΑΠΟΤΕΛΕΣΜΑΤΑ                         Διαδρομές γεννητόρων Αρτέμη</a:t>
            </a:r>
          </a:p>
          <a:p>
            <a:pPr eaLnBrk="1" fontAlgn="auto" hangingPunct="1">
              <a:defRPr/>
            </a:pPr>
            <a:r>
              <a:rPr lang="en-US" sz="1100" dirty="0" smtClean="0">
                <a:solidFill>
                  <a:srgbClr val="0070C0"/>
                </a:solidFill>
                <a:latin typeface="Tahoma" pitchFamily="34" charset="0"/>
                <a:cs typeface="Tahoma" pitchFamily="34" charset="0"/>
              </a:rPr>
              <a:t>- </a:t>
            </a:r>
            <a:r>
              <a:rPr lang="el-GR" sz="1100" dirty="0" smtClean="0">
                <a:solidFill>
                  <a:srgbClr val="0070C0"/>
                </a:solidFill>
                <a:latin typeface="Tahoma" pitchFamily="34" charset="0"/>
                <a:cs typeface="Tahoma" pitchFamily="34" charset="0"/>
              </a:rPr>
              <a:t>11 από τους 20 πομπούς έδωσαν αποτελέσματα (Πίνακας)</a:t>
            </a:r>
          </a:p>
          <a:p>
            <a:pPr eaLnBrk="1" fontAlgn="auto" hangingPunct="1">
              <a:defRPr/>
            </a:pPr>
            <a:r>
              <a:rPr lang="el-GR" sz="1100" dirty="0" smtClean="0">
                <a:solidFill>
                  <a:srgbClr val="0070C0"/>
                </a:solidFill>
                <a:latin typeface="Tahoma" pitchFamily="34" charset="0"/>
                <a:cs typeface="Tahoma" pitchFamily="34" charset="0"/>
              </a:rPr>
              <a:t>- Μη σημαντική μείωση βάρους πουλιών (51,8 </a:t>
            </a:r>
            <a:r>
              <a:rPr lang="en-US" sz="1100" dirty="0" smtClean="0">
                <a:solidFill>
                  <a:srgbClr val="0070C0"/>
                </a:solidFill>
                <a:latin typeface="Tahoma" pitchFamily="34" charset="0"/>
                <a:cs typeface="Tahoma" pitchFamily="34" charset="0"/>
              </a:rPr>
              <a:t>g)</a:t>
            </a:r>
            <a:r>
              <a:rPr lang="el-GR" sz="1100" dirty="0" smtClean="0">
                <a:solidFill>
                  <a:srgbClr val="0070C0"/>
                </a:solidFill>
                <a:latin typeface="Tahoma" pitchFamily="34" charset="0"/>
                <a:cs typeface="Tahoma" pitchFamily="34" charset="0"/>
              </a:rPr>
              <a:t> πριν και μετά την τοποθέτηση πομπών </a:t>
            </a:r>
            <a:r>
              <a:rPr lang="en-US" sz="1100" dirty="0" smtClean="0">
                <a:solidFill>
                  <a:srgbClr val="0070C0"/>
                </a:solidFill>
                <a:latin typeface="Tahoma" pitchFamily="34" charset="0"/>
                <a:cs typeface="Tahoma" pitchFamily="34" charset="0"/>
              </a:rPr>
              <a:t>(paired t-test, t = 2.1489, </a:t>
            </a:r>
            <a:r>
              <a:rPr lang="en-US" sz="1100" dirty="0" err="1" smtClean="0">
                <a:solidFill>
                  <a:srgbClr val="0070C0"/>
                </a:solidFill>
                <a:latin typeface="Tahoma" pitchFamily="34" charset="0"/>
                <a:cs typeface="Tahoma" pitchFamily="34" charset="0"/>
              </a:rPr>
              <a:t>df</a:t>
            </a:r>
            <a:r>
              <a:rPr lang="en-US" sz="1100" dirty="0" smtClean="0">
                <a:solidFill>
                  <a:srgbClr val="0070C0"/>
                </a:solidFill>
                <a:latin typeface="Tahoma" pitchFamily="34" charset="0"/>
                <a:cs typeface="Tahoma" pitchFamily="34" charset="0"/>
              </a:rPr>
              <a:t> = 10, p-value &gt; 0.05) </a:t>
            </a:r>
            <a:endParaRPr lang="el-GR" sz="1100" dirty="0" smtClean="0">
              <a:solidFill>
                <a:srgbClr val="0070C0"/>
              </a:solidFill>
              <a:latin typeface="Tahoma" pitchFamily="34" charset="0"/>
              <a:cs typeface="Tahoma" pitchFamily="34" charset="0"/>
            </a:endParaRPr>
          </a:p>
          <a:p>
            <a:pPr eaLnBrk="1" fontAlgn="auto" hangingPunct="1">
              <a:defRPr/>
            </a:pPr>
            <a:r>
              <a:rPr lang="el-GR" sz="1100" dirty="0" smtClean="0">
                <a:solidFill>
                  <a:srgbClr val="0070C0"/>
                </a:solidFill>
                <a:latin typeface="Tahoma" pitchFamily="34" charset="0"/>
                <a:cs typeface="Tahoma" pitchFamily="34" charset="0"/>
              </a:rPr>
              <a:t>- Παρόμοια χωρική κατανομή σε σχέση με την αποικία (Β–ΒΑ-ΒΔ) (Γράφημα 1)</a:t>
            </a:r>
          </a:p>
          <a:p>
            <a:pPr eaLnBrk="1" fontAlgn="auto" hangingPunct="1">
              <a:defRPr/>
            </a:pPr>
            <a:r>
              <a:rPr lang="el-GR" sz="1100" dirty="0" smtClean="0">
                <a:solidFill>
                  <a:srgbClr val="0070C0"/>
                </a:solidFill>
                <a:latin typeface="Tahoma" pitchFamily="34" charset="0"/>
                <a:cs typeface="Tahoma" pitchFamily="34" charset="0"/>
              </a:rPr>
              <a:t>- Μέση διάρκεια ταξιδιού: </a:t>
            </a:r>
            <a:r>
              <a:rPr lang="en-US" sz="1100" b="1" dirty="0" smtClean="0">
                <a:solidFill>
                  <a:srgbClr val="0070C0"/>
                </a:solidFill>
                <a:latin typeface="Tahoma" pitchFamily="34" charset="0"/>
                <a:cs typeface="Tahoma" pitchFamily="34" charset="0"/>
              </a:rPr>
              <a:t>1</a:t>
            </a:r>
            <a:r>
              <a:rPr lang="el-GR" sz="1100" b="1" dirty="0" smtClean="0">
                <a:solidFill>
                  <a:srgbClr val="0070C0"/>
                </a:solidFill>
                <a:latin typeface="Tahoma" pitchFamily="34" charset="0"/>
                <a:cs typeface="Tahoma" pitchFamily="34" charset="0"/>
              </a:rPr>
              <a:t>,</a:t>
            </a:r>
            <a:r>
              <a:rPr lang="en-US" sz="1100" b="1" dirty="0" smtClean="0">
                <a:solidFill>
                  <a:srgbClr val="0070C0"/>
                </a:solidFill>
                <a:latin typeface="Tahoma" pitchFamily="34" charset="0"/>
                <a:cs typeface="Tahoma" pitchFamily="34" charset="0"/>
              </a:rPr>
              <a:t>6 ± 1</a:t>
            </a:r>
            <a:r>
              <a:rPr lang="el-GR" sz="1100" b="1" dirty="0" smtClean="0">
                <a:solidFill>
                  <a:srgbClr val="0070C0"/>
                </a:solidFill>
                <a:latin typeface="Tahoma" pitchFamily="34" charset="0"/>
                <a:cs typeface="Tahoma" pitchFamily="34" charset="0"/>
              </a:rPr>
              <a:t>,</a:t>
            </a:r>
            <a:r>
              <a:rPr lang="en-US" sz="1100" b="1" dirty="0" smtClean="0">
                <a:solidFill>
                  <a:srgbClr val="0070C0"/>
                </a:solidFill>
                <a:latin typeface="Tahoma" pitchFamily="34" charset="0"/>
                <a:cs typeface="Tahoma" pitchFamily="34" charset="0"/>
              </a:rPr>
              <a:t>03 </a:t>
            </a:r>
            <a:r>
              <a:rPr lang="el-GR" sz="1100" b="1" dirty="0" smtClean="0">
                <a:solidFill>
                  <a:srgbClr val="0070C0"/>
                </a:solidFill>
                <a:latin typeface="Tahoma" pitchFamily="34" charset="0"/>
                <a:cs typeface="Tahoma" pitchFamily="34" charset="0"/>
              </a:rPr>
              <a:t>μέρες</a:t>
            </a:r>
            <a:r>
              <a:rPr lang="en-US" sz="1100" b="1" dirty="0" smtClean="0">
                <a:solidFill>
                  <a:srgbClr val="0070C0"/>
                </a:solidFill>
                <a:latin typeface="Tahoma" pitchFamily="34" charset="0"/>
                <a:cs typeface="Tahoma" pitchFamily="34" charset="0"/>
              </a:rPr>
              <a:t> (</a:t>
            </a:r>
            <a:r>
              <a:rPr lang="el-GR" sz="1100" b="1" dirty="0" smtClean="0">
                <a:solidFill>
                  <a:srgbClr val="0070C0"/>
                </a:solidFill>
                <a:latin typeface="Tahoma" pitchFamily="34" charset="0"/>
                <a:cs typeface="Tahoma" pitchFamily="34" charset="0"/>
              </a:rPr>
              <a:t>εύρος</a:t>
            </a:r>
            <a:r>
              <a:rPr lang="en-US" sz="1100" b="1" dirty="0" smtClean="0">
                <a:solidFill>
                  <a:srgbClr val="0070C0"/>
                </a:solidFill>
                <a:latin typeface="Tahoma" pitchFamily="34" charset="0"/>
                <a:cs typeface="Tahoma" pitchFamily="34" charset="0"/>
              </a:rPr>
              <a:t>: 1–4)</a:t>
            </a:r>
            <a:endParaRPr lang="el-GR" sz="1100" b="1" dirty="0" smtClean="0">
              <a:solidFill>
                <a:srgbClr val="0070C0"/>
              </a:solidFill>
              <a:latin typeface="Tahoma" pitchFamily="34" charset="0"/>
              <a:cs typeface="Tahoma" pitchFamily="34" charset="0"/>
            </a:endParaRPr>
          </a:p>
          <a:p>
            <a:pPr eaLnBrk="1" fontAlgn="auto" hangingPunct="1">
              <a:buFontTx/>
              <a:buChar char="-"/>
              <a:defRPr/>
            </a:pPr>
            <a:r>
              <a:rPr lang="el-GR" sz="1100" dirty="0" smtClean="0">
                <a:solidFill>
                  <a:srgbClr val="0070C0"/>
                </a:solidFill>
                <a:latin typeface="Tahoma" pitchFamily="34" charset="0"/>
                <a:cs typeface="Tahoma" pitchFamily="34" charset="0"/>
              </a:rPr>
              <a:t>- Μέση καταγεγραμμένη απόσταση: </a:t>
            </a:r>
            <a:r>
              <a:rPr lang="en-US" sz="1100" b="1" dirty="0" smtClean="0">
                <a:solidFill>
                  <a:srgbClr val="0070C0"/>
                </a:solidFill>
                <a:latin typeface="Tahoma" pitchFamily="34" charset="0"/>
                <a:cs typeface="Tahoma" pitchFamily="34" charset="0"/>
              </a:rPr>
              <a:t>248</a:t>
            </a:r>
            <a:r>
              <a:rPr lang="el-GR" sz="1100" b="1" dirty="0" smtClean="0">
                <a:solidFill>
                  <a:srgbClr val="0070C0"/>
                </a:solidFill>
                <a:latin typeface="Tahoma" pitchFamily="34" charset="0"/>
                <a:cs typeface="Tahoma" pitchFamily="34" charset="0"/>
              </a:rPr>
              <a:t>,</a:t>
            </a:r>
            <a:r>
              <a:rPr lang="en-US" sz="1100" b="1" dirty="0" smtClean="0">
                <a:solidFill>
                  <a:srgbClr val="0070C0"/>
                </a:solidFill>
                <a:latin typeface="Tahoma" pitchFamily="34" charset="0"/>
                <a:cs typeface="Tahoma" pitchFamily="34" charset="0"/>
              </a:rPr>
              <a:t>2 ± 257</a:t>
            </a:r>
            <a:r>
              <a:rPr lang="el-GR" sz="1100" b="1" dirty="0" smtClean="0">
                <a:solidFill>
                  <a:srgbClr val="0070C0"/>
                </a:solidFill>
                <a:latin typeface="Tahoma" pitchFamily="34" charset="0"/>
                <a:cs typeface="Tahoma" pitchFamily="34" charset="0"/>
              </a:rPr>
              <a:t>,</a:t>
            </a:r>
            <a:r>
              <a:rPr lang="en-US" sz="1100" b="1" dirty="0" smtClean="0">
                <a:solidFill>
                  <a:srgbClr val="0070C0"/>
                </a:solidFill>
                <a:latin typeface="Tahoma" pitchFamily="34" charset="0"/>
                <a:cs typeface="Tahoma" pitchFamily="34" charset="0"/>
              </a:rPr>
              <a:t>62 km</a:t>
            </a:r>
            <a:endParaRPr lang="el-GR" sz="1100" b="1" dirty="0" smtClean="0">
              <a:solidFill>
                <a:srgbClr val="0070C0"/>
              </a:solidFill>
              <a:latin typeface="Tahoma" pitchFamily="34" charset="0"/>
              <a:cs typeface="Tahoma" pitchFamily="34" charset="0"/>
            </a:endParaRPr>
          </a:p>
          <a:p>
            <a:pPr eaLnBrk="1" fontAlgn="auto" hangingPunct="1">
              <a:buFontTx/>
              <a:buChar char="-"/>
              <a:defRPr/>
            </a:pPr>
            <a:r>
              <a:rPr lang="el-GR" sz="1100" dirty="0" smtClean="0">
                <a:solidFill>
                  <a:srgbClr val="0070C0"/>
                </a:solidFill>
                <a:latin typeface="Tahoma" pitchFamily="34" charset="0"/>
                <a:cs typeface="Tahoma" pitchFamily="34" charset="0"/>
              </a:rPr>
              <a:t>- Μέση ταχύτητα: </a:t>
            </a:r>
            <a:r>
              <a:rPr lang="en-US" sz="1100" b="1" dirty="0" smtClean="0">
                <a:solidFill>
                  <a:srgbClr val="0070C0"/>
                </a:solidFill>
                <a:latin typeface="Tahoma" pitchFamily="34" charset="0"/>
                <a:cs typeface="Tahoma" pitchFamily="34" charset="0"/>
              </a:rPr>
              <a:t>8.9 ± 2.75 km h</a:t>
            </a:r>
            <a:r>
              <a:rPr lang="en-US" sz="1100" b="1" baseline="30000" dirty="0" smtClean="0">
                <a:solidFill>
                  <a:srgbClr val="0070C0"/>
                </a:solidFill>
                <a:latin typeface="Tahoma" pitchFamily="34" charset="0"/>
                <a:cs typeface="Tahoma" pitchFamily="34" charset="0"/>
              </a:rPr>
              <a:t>–1</a:t>
            </a:r>
            <a:endParaRPr lang="el-GR" sz="1100" b="1" baseline="30000" dirty="0">
              <a:solidFill>
                <a:srgbClr val="0070C0"/>
              </a:solidFill>
              <a:latin typeface="Tahoma" pitchFamily="34" charset="0"/>
              <a:cs typeface="Tahoma" pitchFamily="34" charset="0"/>
            </a:endParaRPr>
          </a:p>
        </p:txBody>
      </p:sp>
      <p:pic>
        <p:nvPicPr>
          <p:cNvPr id="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6414" y="4612434"/>
            <a:ext cx="6530119" cy="1383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4279" y="653209"/>
            <a:ext cx="276225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E:\Karris\ΕΠΠΕΡΑΑ\Γ Φάση\Γ ΦΑΣΗ Τελικό\Γ Φάση\Παραδοτέο Γ10 Φωτογραφικό υλικό προγράμματος\Ορνιθοπανίδα\Ζάκυνθος\Αρτέμης Calonectris diomedea II.JPG"/>
          <p:cNvPicPr>
            <a:picLocks noChangeAspect="1" noChangeArrowheads="1"/>
          </p:cNvPicPr>
          <p:nvPr/>
        </p:nvPicPr>
        <p:blipFill>
          <a:blip r:embed="rId7" cstate="print"/>
          <a:srcRect/>
          <a:stretch>
            <a:fillRect/>
          </a:stretch>
        </p:blipFill>
        <p:spPr bwMode="auto">
          <a:xfrm>
            <a:off x="9018060" y="617726"/>
            <a:ext cx="2960185" cy="39249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13 - TextBox"/>
          <p:cNvSpPr txBox="1">
            <a:spLocks noChangeArrowheads="1"/>
          </p:cNvSpPr>
          <p:nvPr/>
        </p:nvSpPr>
        <p:spPr bwMode="auto">
          <a:xfrm>
            <a:off x="6926529" y="4080763"/>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r>
              <a:rPr lang="el-GR" altLang="el-GR" sz="800" dirty="0" smtClean="0">
                <a:solidFill>
                  <a:srgbClr val="0070C0"/>
                </a:solidFill>
                <a:latin typeface="Tahoma" panose="020B0604030504040204" pitchFamily="34" charset="0"/>
                <a:cs typeface="Tahoma" panose="020B0604030504040204" pitchFamily="34" charset="0"/>
              </a:rPr>
              <a:t>Καταγεγραμμένες </a:t>
            </a:r>
            <a:r>
              <a:rPr lang="el-GR" altLang="el-GR" sz="800" dirty="0">
                <a:solidFill>
                  <a:srgbClr val="0070C0"/>
                </a:solidFill>
                <a:latin typeface="Tahoma" panose="020B0604030504040204" pitchFamily="34" charset="0"/>
                <a:cs typeface="Tahoma" panose="020B0604030504040204" pitchFamily="34" charset="0"/>
              </a:rPr>
              <a:t>πορείες Αρτέμη</a:t>
            </a:r>
            <a:r>
              <a:rPr lang="en-US" altLang="el-GR" sz="800" dirty="0">
                <a:solidFill>
                  <a:srgbClr val="0070C0"/>
                </a:solidFill>
                <a:latin typeface="Tahoma" panose="020B0604030504040204" pitchFamily="34" charset="0"/>
                <a:cs typeface="Tahoma" panose="020B0604030504040204" pitchFamily="34" charset="0"/>
              </a:rPr>
              <a:t> </a:t>
            </a:r>
            <a:r>
              <a:rPr lang="el-GR" altLang="el-GR" sz="800" dirty="0">
                <a:solidFill>
                  <a:srgbClr val="0070C0"/>
                </a:solidFill>
                <a:latin typeface="Tahoma" panose="020B0604030504040204" pitchFamily="34" charset="0"/>
                <a:cs typeface="Tahoma" panose="020B0604030504040204" pitchFamily="34" charset="0"/>
              </a:rPr>
              <a:t>με χρήση </a:t>
            </a:r>
            <a:r>
              <a:rPr lang="en-US" altLang="el-GR" sz="800" dirty="0">
                <a:solidFill>
                  <a:srgbClr val="0070C0"/>
                </a:solidFill>
                <a:latin typeface="Tahoma" panose="020B0604030504040204" pitchFamily="34" charset="0"/>
                <a:cs typeface="Tahoma" panose="020B0604030504040204" pitchFamily="34" charset="0"/>
              </a:rPr>
              <a:t>GPS loggers (</a:t>
            </a:r>
            <a:r>
              <a:rPr lang="el-GR" altLang="el-GR" sz="800" dirty="0">
                <a:solidFill>
                  <a:srgbClr val="0070C0"/>
                </a:solidFill>
                <a:latin typeface="Tahoma" panose="020B0604030504040204" pitchFamily="34" charset="0"/>
                <a:cs typeface="Tahoma" panose="020B0604030504040204" pitchFamily="34" charset="0"/>
              </a:rPr>
              <a:t>Ιούλιος 2014)</a:t>
            </a:r>
            <a:r>
              <a:rPr lang="en-US" altLang="el-GR" sz="800" dirty="0">
                <a:solidFill>
                  <a:srgbClr val="0070C0"/>
                </a:solidFill>
                <a:latin typeface="Tahoma" panose="020B0604030504040204" pitchFamily="34" charset="0"/>
                <a:cs typeface="Tahoma" panose="020B0604030504040204" pitchFamily="34" charset="0"/>
              </a:rPr>
              <a:t>. </a:t>
            </a:r>
            <a:endParaRPr lang="el-GR" altLang="el-GR" sz="800" dirty="0">
              <a:solidFill>
                <a:srgbClr val="0070C0"/>
              </a:solidFill>
              <a:latin typeface="Tahoma" panose="020B0604030504040204" pitchFamily="34" charset="0"/>
              <a:cs typeface="Tahoma" panose="020B0604030504040204" pitchFamily="34" charset="0"/>
            </a:endParaRPr>
          </a:p>
        </p:txBody>
      </p:sp>
      <p:sp>
        <p:nvSpPr>
          <p:cNvPr id="11" name="ZoneTexte 4">
            <a:extLst>
              <a:ext uri="{FF2B5EF4-FFF2-40B4-BE49-F238E27FC236}">
                <a16:creationId xmlns="" xmlns:a16="http://schemas.microsoft.com/office/drawing/2014/main" id="{DCDA3914-0BE1-5D63-9E92-551416D5DD67}"/>
              </a:ext>
            </a:extLst>
          </p:cNvPr>
          <p:cNvSpPr txBox="1"/>
          <p:nvPr/>
        </p:nvSpPr>
        <p:spPr>
          <a:xfrm>
            <a:off x="2373001" y="121837"/>
            <a:ext cx="8881677"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X</a:t>
            </a:r>
            <a:r>
              <a:rPr lang="el-GR" sz="2400" b="1" dirty="0" smtClean="0">
                <a:solidFill>
                  <a:srgbClr val="393185"/>
                </a:solidFill>
                <a:latin typeface="Open Sans Light"/>
                <a:ea typeface="Open Sans Light"/>
                <a:cs typeface="Open Sans Light"/>
              </a:rPr>
              <a:t>ρήση πομπών για τροφοληπτική συμπεριφορά Αρτέμη</a:t>
            </a:r>
            <a:endParaRPr lang="fr-FR" sz="2400" b="1" dirty="0">
              <a:solidFill>
                <a:srgbClr val="393185"/>
              </a:solidFill>
              <a:latin typeface="Open Sans Light"/>
              <a:ea typeface="Open Sans Light"/>
              <a:cs typeface="Open Sans Light"/>
            </a:endParaRPr>
          </a:p>
        </p:txBody>
      </p:sp>
    </p:spTree>
    <p:extLst>
      <p:ext uri="{BB962C8B-B14F-4D97-AF65-F5344CB8AC3E}">
        <p14:creationId xmlns:p14="http://schemas.microsoft.com/office/powerpoint/2010/main" val="24070713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5" name="1 - Τίτλος"/>
          <p:cNvSpPr txBox="1">
            <a:spLocks/>
          </p:cNvSpPr>
          <p:nvPr/>
        </p:nvSpPr>
        <p:spPr>
          <a:xfrm>
            <a:off x="4570942" y="5414216"/>
            <a:ext cx="5867400" cy="431800"/>
          </a:xfrm>
          <a:prstGeom prst="rect">
            <a:avLst/>
          </a:prstGeom>
          <a:ln w="6350" cap="rnd">
            <a:noFill/>
          </a:ln>
        </p:spPr>
        <p:txBody>
          <a:bodyPr vert="horz" lIns="91440" tIns="91440" anchor="b" anchorCtr="0">
            <a:normAutofit/>
          </a:bodyPr>
          <a:lstStyle>
            <a:lvl1pPr algn="l" rtl="0" eaLnBrk="0" fontAlgn="base" hangingPunct="0">
              <a:spcBef>
                <a:spcPct val="0"/>
              </a:spcBef>
              <a:spcAft>
                <a:spcPct val="0"/>
              </a:spcAft>
              <a:buNone/>
              <a:defRPr lang="en-US" sz="1800" b="1" kern="1200" spc="-50" baseline="0">
                <a:ln w="3175">
                  <a:noFill/>
                </a:ln>
                <a:solidFill>
                  <a:schemeClr val="tx2"/>
                </a:solidFill>
                <a:effectLst/>
                <a:latin typeface="+mn-lt"/>
                <a:ea typeface="+mn-ea"/>
                <a:cs typeface="+mn-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eaLnBrk="1" fontAlgn="auto" hangingPunct="1">
              <a:spcAft>
                <a:spcPts val="0"/>
              </a:spcAft>
              <a:defRPr/>
            </a:pPr>
            <a:r>
              <a:rPr lang="el-GR" sz="800" b="0" dirty="0" smtClean="0">
                <a:solidFill>
                  <a:srgbClr val="0070C0"/>
                </a:solidFill>
                <a:latin typeface="Tahoma" pitchFamily="34" charset="0"/>
                <a:cs typeface="Tahoma" pitchFamily="34" charset="0"/>
              </a:rPr>
              <a:t>Εύρος κατανομής (hοme range) και βασικά πεδία τροφοληψίας ενήλικων ατόμων του Αρτέμη της αποικίας των Στροφάδων κατά τα πρώτα στάδια ανατροφής των νεοσσών (δεύτερο δεκαπενθήμερο Ιουλίου 2014).</a:t>
            </a:r>
            <a:endParaRPr lang="el-GR" sz="800" b="0" dirty="0">
              <a:solidFill>
                <a:srgbClr val="0070C0"/>
              </a:solidFill>
              <a:latin typeface="Tahoma" pitchFamily="34" charset="0"/>
              <a:cs typeface="Tahoma" pitchFamily="34" charset="0"/>
            </a:endParaRPr>
          </a:p>
        </p:txBody>
      </p:sp>
      <p:sp>
        <p:nvSpPr>
          <p:cNvPr id="7" name="3 - Θέση κειμένου"/>
          <p:cNvSpPr txBox="1">
            <a:spLocks/>
          </p:cNvSpPr>
          <p:nvPr/>
        </p:nvSpPr>
        <p:spPr bwMode="auto">
          <a:xfrm>
            <a:off x="1762655" y="743791"/>
            <a:ext cx="264001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0" indent="0" algn="l" rtl="0" eaLnBrk="0" fontAlgn="base" hangingPunct="0">
              <a:lnSpc>
                <a:spcPct val="125000"/>
              </a:lnSpc>
              <a:spcBef>
                <a:spcPts val="600"/>
              </a:spcBef>
              <a:spcAft>
                <a:spcPts val="1000"/>
              </a:spcAft>
              <a:buClr>
                <a:schemeClr val="accent2"/>
              </a:buClr>
              <a:buSzPct val="85000"/>
              <a:buFontTx/>
              <a:buNone/>
              <a:defRPr sz="1600" b="0" kern="1200">
                <a:solidFill>
                  <a:schemeClr val="tx2"/>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12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10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9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algn="ctr" eaLnBrk="1" fontAlgn="auto" hangingPunct="1">
              <a:defRPr/>
            </a:pPr>
            <a:r>
              <a:rPr lang="el-GR" sz="2000" b="1" dirty="0" smtClean="0">
                <a:solidFill>
                  <a:srgbClr val="0070C0"/>
                </a:solidFill>
                <a:latin typeface="Tahoma" pitchFamily="34" charset="0"/>
                <a:cs typeface="Tahoma" pitchFamily="34" charset="0"/>
              </a:rPr>
              <a:t>ΑΠΟΤΕΛΕΣΜΑΤΑ</a:t>
            </a:r>
          </a:p>
          <a:p>
            <a:pPr algn="ctr" eaLnBrk="1" fontAlgn="auto" hangingPunct="1">
              <a:defRPr/>
            </a:pPr>
            <a:r>
              <a:rPr lang="el-GR" dirty="0" smtClean="0">
                <a:solidFill>
                  <a:srgbClr val="0070C0"/>
                </a:solidFill>
                <a:latin typeface="Tahoma" pitchFamily="34" charset="0"/>
                <a:cs typeface="Tahoma" pitchFamily="34" charset="0"/>
              </a:rPr>
              <a:t>Ζωτικός χώρος και βασικά τροφοληπτικά πεδία κατά τη διάρκεια των πρώτων σταδίων ανατροφής των νεοσσών</a:t>
            </a:r>
          </a:p>
          <a:p>
            <a:pPr eaLnBrk="1" fontAlgn="auto" hangingPunct="1">
              <a:defRPr/>
            </a:pPr>
            <a:r>
              <a:rPr lang="el-GR" sz="1400" dirty="0" smtClean="0">
                <a:solidFill>
                  <a:srgbClr val="0070C0"/>
                </a:solidFill>
                <a:latin typeface="Tahoma" pitchFamily="34" charset="0"/>
                <a:cs typeface="Tahoma" pitchFamily="34" charset="0"/>
              </a:rPr>
              <a:t>-  Tο 50% </a:t>
            </a:r>
            <a:r>
              <a:rPr lang="en-US" sz="1400" dirty="0" smtClean="0">
                <a:solidFill>
                  <a:srgbClr val="0070C0"/>
                </a:solidFill>
                <a:latin typeface="Tahoma" pitchFamily="34" charset="0"/>
                <a:cs typeface="Tahoma" pitchFamily="34" charset="0"/>
              </a:rPr>
              <a:t>(main foraging areas) </a:t>
            </a:r>
            <a:r>
              <a:rPr lang="el-GR" sz="1400" dirty="0" smtClean="0">
                <a:solidFill>
                  <a:srgbClr val="0070C0"/>
                </a:solidFill>
                <a:latin typeface="Tahoma" pitchFamily="34" charset="0"/>
                <a:cs typeface="Tahoma" pitchFamily="34" charset="0"/>
              </a:rPr>
              <a:t>και 95% </a:t>
            </a:r>
            <a:r>
              <a:rPr lang="en-US" sz="1400" dirty="0" smtClean="0">
                <a:solidFill>
                  <a:srgbClr val="0070C0"/>
                </a:solidFill>
                <a:latin typeface="Tahoma" pitchFamily="34" charset="0"/>
                <a:cs typeface="Tahoma" pitchFamily="34" charset="0"/>
              </a:rPr>
              <a:t>(home range) </a:t>
            </a:r>
            <a:r>
              <a:rPr lang="el-GR" sz="1400" dirty="0" smtClean="0">
                <a:solidFill>
                  <a:srgbClr val="0070C0"/>
                </a:solidFill>
                <a:latin typeface="Tahoma" pitchFamily="34" charset="0"/>
                <a:cs typeface="Tahoma" pitchFamily="34" charset="0"/>
              </a:rPr>
              <a:t>του εύρους τροφοληψίας του Αρτέμη εκτιμήθηκε στα </a:t>
            </a:r>
            <a:r>
              <a:rPr lang="el-GR" sz="1400" b="1" dirty="0" smtClean="0">
                <a:solidFill>
                  <a:srgbClr val="0070C0"/>
                </a:solidFill>
                <a:latin typeface="Tahoma" pitchFamily="34" charset="0"/>
                <a:cs typeface="Tahoma" pitchFamily="34" charset="0"/>
              </a:rPr>
              <a:t>6.871 </a:t>
            </a:r>
            <a:r>
              <a:rPr lang="en-US" sz="1400" b="1" dirty="0" smtClean="0">
                <a:solidFill>
                  <a:srgbClr val="0070C0"/>
                </a:solidFill>
                <a:latin typeface="Tahoma" pitchFamily="34" charset="0"/>
                <a:cs typeface="Tahoma" pitchFamily="34" charset="0"/>
              </a:rPr>
              <a:t>km</a:t>
            </a:r>
            <a:r>
              <a:rPr lang="en-US" sz="1400" b="1" baseline="30000" dirty="0" smtClean="0">
                <a:solidFill>
                  <a:srgbClr val="0070C0"/>
                </a:solidFill>
                <a:latin typeface="Tahoma" pitchFamily="34" charset="0"/>
                <a:cs typeface="Tahoma" pitchFamily="34" charset="0"/>
              </a:rPr>
              <a:t>2</a:t>
            </a:r>
            <a:r>
              <a:rPr lang="el-GR" sz="1400" dirty="0" smtClean="0">
                <a:solidFill>
                  <a:srgbClr val="0070C0"/>
                </a:solidFill>
                <a:latin typeface="Tahoma" pitchFamily="34" charset="0"/>
                <a:cs typeface="Tahoma" pitchFamily="34" charset="0"/>
              </a:rPr>
              <a:t> και </a:t>
            </a:r>
            <a:r>
              <a:rPr lang="el-GR" sz="1400" b="1" dirty="0" smtClean="0">
                <a:solidFill>
                  <a:srgbClr val="0070C0"/>
                </a:solidFill>
                <a:latin typeface="Tahoma" pitchFamily="34" charset="0"/>
                <a:cs typeface="Tahoma" pitchFamily="34" charset="0"/>
              </a:rPr>
              <a:t>23.014 </a:t>
            </a:r>
            <a:r>
              <a:rPr lang="en-US" sz="1400" b="1" dirty="0" smtClean="0">
                <a:solidFill>
                  <a:srgbClr val="0070C0"/>
                </a:solidFill>
                <a:latin typeface="Tahoma" pitchFamily="34" charset="0"/>
                <a:cs typeface="Tahoma" pitchFamily="34" charset="0"/>
              </a:rPr>
              <a:t>km</a:t>
            </a:r>
            <a:r>
              <a:rPr lang="en-US" sz="1400" b="1" baseline="30000" dirty="0" smtClean="0">
                <a:solidFill>
                  <a:srgbClr val="0070C0"/>
                </a:solidFill>
                <a:latin typeface="Tahoma" pitchFamily="34" charset="0"/>
                <a:cs typeface="Tahoma" pitchFamily="34" charset="0"/>
              </a:rPr>
              <a:t>2</a:t>
            </a:r>
            <a:r>
              <a:rPr lang="en-US" sz="1400" b="1" dirty="0" smtClean="0">
                <a:solidFill>
                  <a:srgbClr val="0070C0"/>
                </a:solidFill>
                <a:latin typeface="Tahoma" pitchFamily="34" charset="0"/>
                <a:cs typeface="Tahoma" pitchFamily="34" charset="0"/>
              </a:rPr>
              <a:t> </a:t>
            </a:r>
            <a:r>
              <a:rPr lang="el-GR" sz="1400" dirty="0" smtClean="0">
                <a:solidFill>
                  <a:srgbClr val="0070C0"/>
                </a:solidFill>
                <a:latin typeface="Tahoma" pitchFamily="34" charset="0"/>
                <a:cs typeface="Tahoma" pitchFamily="34" charset="0"/>
              </a:rPr>
              <a:t>αντίστοιχα. </a:t>
            </a:r>
            <a:endParaRPr lang="en-US" sz="1400" dirty="0" smtClean="0">
              <a:solidFill>
                <a:srgbClr val="0070C0"/>
              </a:solidFill>
              <a:latin typeface="Tahoma" pitchFamily="34" charset="0"/>
              <a:cs typeface="Tahoma" pitchFamily="34" charset="0"/>
            </a:endParaRPr>
          </a:p>
          <a:p>
            <a:pPr eaLnBrk="1" fontAlgn="auto" hangingPunct="1">
              <a:defRPr/>
            </a:pPr>
            <a:r>
              <a:rPr lang="en-US" sz="1400" dirty="0" smtClean="0">
                <a:solidFill>
                  <a:srgbClr val="0070C0"/>
                </a:solidFill>
                <a:latin typeface="Tahoma" pitchFamily="34" charset="0"/>
                <a:cs typeface="Tahoma" pitchFamily="34" charset="0"/>
              </a:rPr>
              <a:t>- </a:t>
            </a:r>
            <a:r>
              <a:rPr lang="el-GR" sz="1400" b="1" dirty="0" smtClean="0">
                <a:solidFill>
                  <a:srgbClr val="0070C0"/>
                </a:solidFill>
                <a:latin typeface="Tahoma" pitchFamily="34" charset="0"/>
                <a:cs typeface="Tahoma" pitchFamily="34" charset="0"/>
              </a:rPr>
              <a:t>Βασικά τροφοληπτικά πεδία: </a:t>
            </a:r>
            <a:r>
              <a:rPr lang="el-GR" sz="1400" dirty="0" smtClean="0">
                <a:solidFill>
                  <a:srgbClr val="0070C0"/>
                </a:solidFill>
                <a:latin typeface="Tahoma" pitchFamily="34" charset="0"/>
                <a:cs typeface="Tahoma" pitchFamily="34" charset="0"/>
              </a:rPr>
              <a:t>παράκτια και πελαγική ζώνη μεταξύ Ζακύνθου και δυτικής Πελοποννήσου καθώς και γύρω από τα Στροφάδια. </a:t>
            </a:r>
            <a:endParaRPr lang="el-GR" sz="1400" dirty="0">
              <a:solidFill>
                <a:srgbClr val="0070C0"/>
              </a:solidFill>
              <a:latin typeface="Tahoma" pitchFamily="34" charset="0"/>
              <a:cs typeface="Tahoma" pitchFamily="34" charset="0"/>
            </a:endParaRP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506" y="661242"/>
            <a:ext cx="5995987" cy="469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4">
            <a:extLst>
              <a:ext uri="{FF2B5EF4-FFF2-40B4-BE49-F238E27FC236}">
                <a16:creationId xmlns="" xmlns:a16="http://schemas.microsoft.com/office/drawing/2014/main" id="{DCDA3914-0BE1-5D63-9E92-551416D5DD67}"/>
              </a:ext>
            </a:extLst>
          </p:cNvPr>
          <p:cNvSpPr txBox="1"/>
          <p:nvPr/>
        </p:nvSpPr>
        <p:spPr>
          <a:xfrm>
            <a:off x="2464755" y="189771"/>
            <a:ext cx="8881677"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X</a:t>
            </a:r>
            <a:r>
              <a:rPr lang="el-GR" sz="2400" b="1" dirty="0" smtClean="0">
                <a:solidFill>
                  <a:srgbClr val="393185"/>
                </a:solidFill>
                <a:latin typeface="Open Sans Light"/>
                <a:ea typeface="Open Sans Light"/>
                <a:cs typeface="Open Sans Light"/>
              </a:rPr>
              <a:t>ρήση πομπών για τροφοληπτική συμπεριφορά Αρτέμη</a:t>
            </a:r>
            <a:endParaRPr lang="fr-FR" sz="2400" b="1" dirty="0">
              <a:solidFill>
                <a:srgbClr val="393185"/>
              </a:solidFill>
              <a:latin typeface="Open Sans Light"/>
              <a:ea typeface="Open Sans Light"/>
              <a:cs typeface="Open Sans Light"/>
            </a:endParaRPr>
          </a:p>
        </p:txBody>
      </p:sp>
    </p:spTree>
    <p:extLst>
      <p:ext uri="{BB962C8B-B14F-4D97-AF65-F5344CB8AC3E}">
        <p14:creationId xmlns:p14="http://schemas.microsoft.com/office/powerpoint/2010/main" val="13883555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pic>
        <p:nvPicPr>
          <p:cNvPr id="5" name="Picture 2" descr="E:\Karris\Private works\Discards project\Final May texts and figures Wildlife Biology\Figure 5 Karris et al 201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64733" y="683231"/>
            <a:ext cx="5054611" cy="596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2 - TextBox"/>
          <p:cNvSpPr txBox="1">
            <a:spLocks noChangeArrowheads="1"/>
          </p:cNvSpPr>
          <p:nvPr/>
        </p:nvSpPr>
        <p:spPr bwMode="auto">
          <a:xfrm>
            <a:off x="6634162" y="2790328"/>
            <a:ext cx="5498571" cy="3170099"/>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l-GR" altLang="el-GR" sz="1400" b="1" dirty="0">
                <a:solidFill>
                  <a:srgbClr val="0070C0"/>
                </a:solidFill>
                <a:latin typeface="Tahoma" panose="020B0604030504040204" pitchFamily="34" charset="0"/>
                <a:cs typeface="Tahoma" panose="020B0604030504040204" pitchFamily="34" charset="0"/>
              </a:rPr>
              <a:t>Συμπεράσματα</a:t>
            </a:r>
          </a:p>
          <a:p>
            <a:pPr algn="ctr" eaLnBrk="1" fontAlgn="base" hangingPunct="1">
              <a:spcBef>
                <a:spcPct val="0"/>
              </a:spcBef>
              <a:spcAft>
                <a:spcPct val="0"/>
              </a:spcAft>
            </a:pPr>
            <a:r>
              <a:rPr lang="el-GR" altLang="el-GR" sz="1400" b="1" dirty="0" smtClean="0">
                <a:solidFill>
                  <a:srgbClr val="0070C0"/>
                </a:solidFill>
                <a:latin typeface="Tahoma" panose="020B0604030504040204" pitchFamily="34" charset="0"/>
                <a:cs typeface="Tahoma" panose="020B0604030504040204" pitchFamily="34" charset="0"/>
              </a:rPr>
              <a:t>κ</a:t>
            </a:r>
            <a:r>
              <a:rPr lang="el-GR" altLang="el-GR" sz="1400" b="1" dirty="0" smtClean="0">
                <a:solidFill>
                  <a:srgbClr val="0070C0"/>
                </a:solidFill>
                <a:latin typeface="Tahoma" panose="020B0604030504040204" pitchFamily="34" charset="0"/>
                <a:cs typeface="Tahoma" panose="020B0604030504040204" pitchFamily="34" charset="0"/>
              </a:rPr>
              <a:t>ατανομής </a:t>
            </a:r>
            <a:r>
              <a:rPr lang="el-GR" altLang="el-GR" sz="1400" b="1" dirty="0">
                <a:solidFill>
                  <a:srgbClr val="0070C0"/>
                </a:solidFill>
                <a:latin typeface="Tahoma" panose="020B0604030504040204" pitchFamily="34" charset="0"/>
                <a:cs typeface="Tahoma" panose="020B0604030504040204" pitchFamily="34" charset="0"/>
              </a:rPr>
              <a:t>και ένταση τροφοληψίας Αρτέμη στα πρώτα στάδια ανατροφής νεοσσών</a:t>
            </a:r>
          </a:p>
          <a:p>
            <a:pPr algn="ctr" eaLnBrk="1" fontAlgn="base" hangingPunct="1">
              <a:spcBef>
                <a:spcPct val="0"/>
              </a:spcBef>
              <a:spcAft>
                <a:spcPct val="0"/>
              </a:spcAft>
            </a:pPr>
            <a:endParaRPr lang="el-GR" altLang="el-GR" sz="1400" dirty="0">
              <a:solidFill>
                <a:srgbClr val="0070C0"/>
              </a:solidFill>
              <a:latin typeface="Tahoma" panose="020B0604030504040204" pitchFamily="34" charset="0"/>
              <a:cs typeface="Tahoma" panose="020B0604030504040204" pitchFamily="34" charset="0"/>
            </a:endParaRPr>
          </a:p>
          <a:p>
            <a:pPr eaLnBrk="1" fontAlgn="base" hangingPunct="1">
              <a:spcBef>
                <a:spcPct val="0"/>
              </a:spcBef>
              <a:spcAft>
                <a:spcPct val="0"/>
              </a:spcAft>
              <a:buFontTx/>
              <a:buChar char="-"/>
            </a:pPr>
            <a:r>
              <a:rPr lang="el-GR" altLang="el-GR" sz="1200" dirty="0">
                <a:solidFill>
                  <a:srgbClr val="0070C0"/>
                </a:solidFill>
                <a:latin typeface="Tahoma" panose="020B0604030504040204" pitchFamily="34" charset="0"/>
                <a:cs typeface="Tahoma" panose="020B0604030504040204" pitchFamily="34" charset="0"/>
              </a:rPr>
              <a:t>Tο 50% και 95% του εύρους τροφοληψίας του Αρτέμη εκτιμήθηκε στα 6.871 </a:t>
            </a:r>
            <a:r>
              <a:rPr lang="en-US" altLang="el-GR" sz="1200" dirty="0">
                <a:solidFill>
                  <a:srgbClr val="0070C0"/>
                </a:solidFill>
                <a:latin typeface="Tahoma" panose="020B0604030504040204" pitchFamily="34" charset="0"/>
                <a:cs typeface="Tahoma" panose="020B0604030504040204" pitchFamily="34" charset="0"/>
              </a:rPr>
              <a:t>km</a:t>
            </a:r>
            <a:r>
              <a:rPr lang="en-US" altLang="el-GR" sz="1200" baseline="30000" dirty="0">
                <a:solidFill>
                  <a:srgbClr val="0070C0"/>
                </a:solidFill>
                <a:latin typeface="Tahoma" panose="020B0604030504040204" pitchFamily="34" charset="0"/>
                <a:cs typeface="Tahoma" panose="020B0604030504040204" pitchFamily="34" charset="0"/>
              </a:rPr>
              <a:t>2</a:t>
            </a:r>
            <a:r>
              <a:rPr lang="el-GR" altLang="el-GR" sz="1200" dirty="0">
                <a:solidFill>
                  <a:srgbClr val="0070C0"/>
                </a:solidFill>
                <a:latin typeface="Tahoma" panose="020B0604030504040204" pitchFamily="34" charset="0"/>
                <a:cs typeface="Tahoma" panose="020B0604030504040204" pitchFamily="34" charset="0"/>
              </a:rPr>
              <a:t> και 23.014 </a:t>
            </a:r>
            <a:r>
              <a:rPr lang="en-US" altLang="el-GR" sz="1200" dirty="0">
                <a:solidFill>
                  <a:srgbClr val="0070C0"/>
                </a:solidFill>
                <a:latin typeface="Tahoma" panose="020B0604030504040204" pitchFamily="34" charset="0"/>
                <a:cs typeface="Tahoma" panose="020B0604030504040204" pitchFamily="34" charset="0"/>
              </a:rPr>
              <a:t>km</a:t>
            </a:r>
            <a:r>
              <a:rPr lang="en-US" altLang="el-GR" sz="1200" baseline="30000" dirty="0">
                <a:solidFill>
                  <a:srgbClr val="0070C0"/>
                </a:solidFill>
                <a:latin typeface="Tahoma" panose="020B0604030504040204" pitchFamily="34" charset="0"/>
                <a:cs typeface="Tahoma" panose="020B0604030504040204" pitchFamily="34" charset="0"/>
              </a:rPr>
              <a:t>2</a:t>
            </a:r>
            <a:r>
              <a:rPr lang="el-GR" altLang="el-GR" sz="1200" dirty="0">
                <a:solidFill>
                  <a:srgbClr val="0070C0"/>
                </a:solidFill>
                <a:latin typeface="Tahoma" panose="020B0604030504040204" pitchFamily="34" charset="0"/>
                <a:cs typeface="Tahoma" panose="020B0604030504040204" pitchFamily="34" charset="0"/>
              </a:rPr>
              <a:t> αντίστοιχα</a:t>
            </a:r>
          </a:p>
          <a:p>
            <a:pPr eaLnBrk="1" fontAlgn="base" hangingPunct="1">
              <a:spcBef>
                <a:spcPct val="0"/>
              </a:spcBef>
              <a:spcAft>
                <a:spcPct val="0"/>
              </a:spcAft>
              <a:buFontTx/>
              <a:buChar char="-"/>
            </a:pPr>
            <a:r>
              <a:rPr lang="el-GR" altLang="el-GR" sz="1200" dirty="0">
                <a:solidFill>
                  <a:srgbClr val="0070C0"/>
                </a:solidFill>
                <a:latin typeface="Tahoma" panose="020B0604030504040204" pitchFamily="34" charset="0"/>
                <a:cs typeface="Tahoma" panose="020B0604030504040204" pitchFamily="34" charset="0"/>
              </a:rPr>
              <a:t> Παράμετροι όπως η </a:t>
            </a:r>
            <a:r>
              <a:rPr lang="el-GR" altLang="el-GR" sz="1200" b="1" dirty="0">
                <a:solidFill>
                  <a:srgbClr val="0070C0"/>
                </a:solidFill>
                <a:latin typeface="Tahoma" panose="020B0604030504040204" pitchFamily="34" charset="0"/>
                <a:cs typeface="Tahoma" panose="020B0604030504040204" pitchFamily="34" charset="0"/>
              </a:rPr>
              <a:t>επιφανειακή θερμοκρασία θάλασσας (&lt;25,5 </a:t>
            </a:r>
            <a:r>
              <a:rPr lang="el-GR" altLang="el-GR" sz="1200" b="1" baseline="30000" dirty="0">
                <a:solidFill>
                  <a:srgbClr val="0070C0"/>
                </a:solidFill>
                <a:latin typeface="Tahoma" panose="020B0604030504040204" pitchFamily="34" charset="0"/>
                <a:cs typeface="Tahoma" panose="020B0604030504040204" pitchFamily="34" charset="0"/>
              </a:rPr>
              <a:t>o</a:t>
            </a:r>
            <a:r>
              <a:rPr lang="el-GR" altLang="el-GR" sz="1200" b="1" dirty="0">
                <a:solidFill>
                  <a:srgbClr val="0070C0"/>
                </a:solidFill>
                <a:latin typeface="Tahoma" panose="020B0604030504040204" pitchFamily="34" charset="0"/>
                <a:cs typeface="Tahoma" panose="020B0604030504040204" pitchFamily="34" charset="0"/>
              </a:rPr>
              <a:t>C</a:t>
            </a:r>
            <a:r>
              <a:rPr lang="el-GR" altLang="el-GR" sz="1200" dirty="0">
                <a:solidFill>
                  <a:srgbClr val="0070C0"/>
                </a:solidFill>
                <a:latin typeface="Tahoma" panose="020B0604030504040204" pitchFamily="34" charset="0"/>
                <a:cs typeface="Tahoma" panose="020B0604030504040204" pitchFamily="34" charset="0"/>
              </a:rPr>
              <a:t>), η </a:t>
            </a:r>
            <a:r>
              <a:rPr lang="el-GR" altLang="el-GR" sz="1200" b="1" dirty="0">
                <a:solidFill>
                  <a:srgbClr val="0070C0"/>
                </a:solidFill>
                <a:latin typeface="Tahoma" panose="020B0604030504040204" pitchFamily="34" charset="0"/>
                <a:cs typeface="Tahoma" panose="020B0604030504040204" pitchFamily="34" charset="0"/>
              </a:rPr>
              <a:t>ελάχιστη απόσταση από την αποικία (&lt; 100 </a:t>
            </a:r>
            <a:r>
              <a:rPr lang="en-US" altLang="el-GR" sz="1200" b="1" dirty="0">
                <a:solidFill>
                  <a:srgbClr val="0070C0"/>
                </a:solidFill>
                <a:latin typeface="Tahoma" panose="020B0604030504040204" pitchFamily="34" charset="0"/>
                <a:cs typeface="Tahoma" panose="020B0604030504040204" pitchFamily="34" charset="0"/>
              </a:rPr>
              <a:t>km</a:t>
            </a:r>
            <a:r>
              <a:rPr lang="el-GR" altLang="el-GR" sz="1200" dirty="0">
                <a:solidFill>
                  <a:srgbClr val="0070C0"/>
                </a:solidFill>
                <a:latin typeface="Tahoma" panose="020B0604030504040204" pitchFamily="34" charset="0"/>
                <a:cs typeface="Tahoma" panose="020B0604030504040204" pitchFamily="34" charset="0"/>
              </a:rPr>
              <a:t>), ο </a:t>
            </a:r>
            <a:r>
              <a:rPr lang="el-GR" altLang="el-GR" sz="1200" b="1" dirty="0">
                <a:solidFill>
                  <a:srgbClr val="0070C0"/>
                </a:solidFill>
                <a:latin typeface="Tahoma" panose="020B0604030504040204" pitchFamily="34" charset="0"/>
                <a:cs typeface="Tahoma" panose="020B0604030504040204" pitchFamily="34" charset="0"/>
              </a:rPr>
              <a:t>δείκτης αλιευτικής πίεσης από τη μικρή παράκτια αλιεία</a:t>
            </a:r>
            <a:r>
              <a:rPr lang="el-GR" altLang="el-GR" sz="1200" dirty="0">
                <a:solidFill>
                  <a:srgbClr val="0070C0"/>
                </a:solidFill>
                <a:latin typeface="Tahoma" panose="020B0604030504040204" pitchFamily="34" charset="0"/>
                <a:cs typeface="Tahoma" panose="020B0604030504040204" pitchFamily="34" charset="0"/>
              </a:rPr>
              <a:t> (</a:t>
            </a:r>
            <a:r>
              <a:rPr lang="el-GR" altLang="el-GR" sz="1200" b="1" dirty="0">
                <a:solidFill>
                  <a:srgbClr val="0070C0"/>
                </a:solidFill>
                <a:latin typeface="Tahoma" panose="020B0604030504040204" pitchFamily="34" charset="0"/>
                <a:cs typeface="Tahoma" panose="020B0604030504040204" pitchFamily="34" charset="0"/>
              </a:rPr>
              <a:t>μέσες τιμές</a:t>
            </a:r>
            <a:r>
              <a:rPr lang="el-GR" altLang="el-GR" sz="1200" dirty="0">
                <a:solidFill>
                  <a:srgbClr val="0070C0"/>
                </a:solidFill>
                <a:latin typeface="Tahoma" panose="020B0604030504040204" pitchFamily="34" charset="0"/>
                <a:cs typeface="Tahoma" panose="020B0604030504040204" pitchFamily="34" charset="0"/>
              </a:rPr>
              <a:t>) και οι γεωγραφικές συντεταγμένες αποτελούν τις πιο σημαντικές παραμέτρους που επηρεάζουν την κατανομή του είδους στη θάλασσα</a:t>
            </a:r>
            <a:endParaRPr lang="en-US" altLang="el-GR" sz="1200" dirty="0">
              <a:solidFill>
                <a:srgbClr val="0070C0"/>
              </a:solidFill>
              <a:latin typeface="Tahoma" panose="020B0604030504040204" pitchFamily="34" charset="0"/>
              <a:cs typeface="Tahoma" panose="020B0604030504040204" pitchFamily="34" charset="0"/>
            </a:endParaRPr>
          </a:p>
          <a:p>
            <a:pPr eaLnBrk="1" fontAlgn="base" hangingPunct="1">
              <a:spcBef>
                <a:spcPct val="0"/>
              </a:spcBef>
              <a:spcAft>
                <a:spcPct val="0"/>
              </a:spcAft>
              <a:buFontTx/>
              <a:buChar char="-"/>
            </a:pPr>
            <a:r>
              <a:rPr lang="en-US" altLang="el-GR" sz="1200" dirty="0">
                <a:solidFill>
                  <a:srgbClr val="0070C0"/>
                </a:solidFill>
                <a:latin typeface="Tahoma" panose="020B0604030504040204" pitchFamily="34" charset="0"/>
                <a:cs typeface="Tahoma" panose="020B0604030504040204" pitchFamily="34" charset="0"/>
              </a:rPr>
              <a:t> H </a:t>
            </a:r>
            <a:r>
              <a:rPr lang="el-GR" altLang="el-GR" sz="1200" dirty="0">
                <a:solidFill>
                  <a:srgbClr val="0070C0"/>
                </a:solidFill>
                <a:latin typeface="Tahoma" panose="020B0604030504040204" pitchFamily="34" charset="0"/>
                <a:cs typeface="Tahoma" panose="020B0604030504040204" pitchFamily="34" charset="0"/>
              </a:rPr>
              <a:t>παρουσία γρι γρι δεν επηρεάζει την κατανομή του Αρτέμη εν αντιθέσει με άλλα αλιευτικά εργαλεία όπως οι τράτες (Κ</a:t>
            </a:r>
            <a:r>
              <a:rPr lang="en-US" altLang="el-GR" sz="1200" dirty="0" err="1">
                <a:solidFill>
                  <a:srgbClr val="0070C0"/>
                </a:solidFill>
                <a:latin typeface="Tahoma" panose="020B0604030504040204" pitchFamily="34" charset="0"/>
                <a:cs typeface="Tahoma" panose="020B0604030504040204" pitchFamily="34" charset="0"/>
              </a:rPr>
              <a:t>arris</a:t>
            </a:r>
            <a:r>
              <a:rPr lang="en-US" altLang="el-GR" sz="1200" dirty="0">
                <a:solidFill>
                  <a:srgbClr val="0070C0"/>
                </a:solidFill>
                <a:latin typeface="Tahoma" panose="020B0604030504040204" pitchFamily="34" charset="0"/>
                <a:cs typeface="Tahoma" panose="020B0604030504040204" pitchFamily="34" charset="0"/>
              </a:rPr>
              <a:t> et al. 2018)</a:t>
            </a:r>
          </a:p>
          <a:p>
            <a:pPr eaLnBrk="1" fontAlgn="base" hangingPunct="1">
              <a:spcBef>
                <a:spcPct val="0"/>
              </a:spcBef>
              <a:spcAft>
                <a:spcPct val="0"/>
              </a:spcAft>
              <a:buFontTx/>
              <a:buChar char="-"/>
            </a:pPr>
            <a:r>
              <a:rPr lang="en-US" altLang="el-GR" sz="1200" dirty="0">
                <a:solidFill>
                  <a:srgbClr val="0070C0"/>
                </a:solidFill>
                <a:latin typeface="Tahoma" panose="020B0604030504040204" pitchFamily="34" charset="0"/>
                <a:cs typeface="Tahoma" panose="020B0604030504040204" pitchFamily="34" charset="0"/>
              </a:rPr>
              <a:t> </a:t>
            </a:r>
            <a:r>
              <a:rPr lang="el-GR" altLang="el-GR" sz="1200" dirty="0">
                <a:solidFill>
                  <a:srgbClr val="0070C0"/>
                </a:solidFill>
                <a:latin typeface="Tahoma" panose="020B0604030504040204" pitchFamily="34" charset="0"/>
                <a:cs typeface="Tahoma" panose="020B0604030504040204" pitchFamily="34" charset="0"/>
              </a:rPr>
              <a:t>Παράμετροι όπως η συγκέντρωση χλωροφύλλης</a:t>
            </a:r>
            <a:r>
              <a:rPr lang="en-US" altLang="el-GR" sz="1200" dirty="0">
                <a:solidFill>
                  <a:srgbClr val="0070C0"/>
                </a:solidFill>
                <a:latin typeface="Tahoma" panose="020B0604030504040204" pitchFamily="34" charset="0"/>
                <a:cs typeface="Tahoma" panose="020B0604030504040204" pitchFamily="34" charset="0"/>
              </a:rPr>
              <a:t> (</a:t>
            </a:r>
            <a:r>
              <a:rPr lang="el-GR" altLang="el-GR" sz="1200" dirty="0">
                <a:solidFill>
                  <a:srgbClr val="0070C0"/>
                </a:solidFill>
                <a:latin typeface="Tahoma" panose="020B0604030504040204" pitchFamily="34" charset="0"/>
                <a:cs typeface="Tahoma" panose="020B0604030504040204" pitchFamily="34" charset="0"/>
              </a:rPr>
              <a:t>χαμηλά μεσοτροφικά έως ολιγοτροφικά &lt; </a:t>
            </a:r>
            <a:r>
              <a:rPr lang="en-US" altLang="el-GR" sz="1200" dirty="0">
                <a:solidFill>
                  <a:srgbClr val="0070C0"/>
                </a:solidFill>
                <a:latin typeface="Tahoma" panose="020B0604030504040204" pitchFamily="34" charset="0"/>
                <a:cs typeface="Tahoma" panose="020B0604030504040204" pitchFamily="34" charset="0"/>
              </a:rPr>
              <a:t>0.10 mg m</a:t>
            </a:r>
            <a:r>
              <a:rPr lang="en-US" altLang="el-GR" sz="1200" baseline="30000" dirty="0">
                <a:solidFill>
                  <a:srgbClr val="0070C0"/>
                </a:solidFill>
                <a:latin typeface="Tahoma" panose="020B0604030504040204" pitchFamily="34" charset="0"/>
                <a:cs typeface="Tahoma" panose="020B0604030504040204" pitchFamily="34" charset="0"/>
              </a:rPr>
              <a:t>–3</a:t>
            </a:r>
            <a:r>
              <a:rPr lang="el-GR" altLang="el-GR" sz="1200" baseline="30000" dirty="0">
                <a:solidFill>
                  <a:srgbClr val="0070C0"/>
                </a:solidFill>
                <a:latin typeface="Tahoma" panose="020B0604030504040204" pitchFamily="34" charset="0"/>
                <a:cs typeface="Tahoma" panose="020B0604030504040204" pitchFamily="34" charset="0"/>
              </a:rPr>
              <a:t> </a:t>
            </a:r>
            <a:r>
              <a:rPr lang="en-US" altLang="el-GR" sz="1200" dirty="0" err="1">
                <a:solidFill>
                  <a:srgbClr val="0070C0"/>
                </a:solidFill>
                <a:latin typeface="Tahoma" panose="020B0604030504040204" pitchFamily="34" charset="0"/>
                <a:cs typeface="Tahoma" panose="020B0604030504040204" pitchFamily="34" charset="0"/>
              </a:rPr>
              <a:t>Chl</a:t>
            </a:r>
            <a:r>
              <a:rPr lang="en-US" altLang="el-GR" sz="1200" dirty="0">
                <a:solidFill>
                  <a:srgbClr val="0070C0"/>
                </a:solidFill>
                <a:latin typeface="Tahoma" panose="020B0604030504040204" pitchFamily="34" charset="0"/>
                <a:cs typeface="Tahoma" panose="020B0604030504040204" pitchFamily="34" charset="0"/>
              </a:rPr>
              <a:t> a, </a:t>
            </a:r>
            <a:r>
              <a:rPr lang="en-US" altLang="el-GR" sz="1200" dirty="0" err="1">
                <a:solidFill>
                  <a:srgbClr val="0070C0"/>
                </a:solidFill>
                <a:latin typeface="Tahoma" panose="020B0604030504040204" pitchFamily="34" charset="0"/>
                <a:cs typeface="Tahoma" panose="020B0604030504040204" pitchFamily="34" charset="0"/>
              </a:rPr>
              <a:t>Kalaroni</a:t>
            </a:r>
            <a:r>
              <a:rPr lang="en-US" altLang="el-GR" sz="1200" dirty="0">
                <a:solidFill>
                  <a:srgbClr val="0070C0"/>
                </a:solidFill>
                <a:latin typeface="Tahoma" panose="020B0604030504040204" pitchFamily="34" charset="0"/>
                <a:cs typeface="Tahoma" panose="020B0604030504040204" pitchFamily="34" charset="0"/>
              </a:rPr>
              <a:t> et al. 2016)</a:t>
            </a:r>
            <a:r>
              <a:rPr lang="el-GR" altLang="el-GR" sz="1200" dirty="0">
                <a:solidFill>
                  <a:srgbClr val="0070C0"/>
                </a:solidFill>
                <a:latin typeface="Tahoma" panose="020B0604030504040204" pitchFamily="34" charset="0"/>
                <a:cs typeface="Tahoma" panose="020B0604030504040204" pitchFamily="34" charset="0"/>
              </a:rPr>
              <a:t>, και το βάθος (&lt; 250 </a:t>
            </a:r>
            <a:r>
              <a:rPr lang="en-US" altLang="el-GR" sz="1200" dirty="0">
                <a:solidFill>
                  <a:srgbClr val="0070C0"/>
                </a:solidFill>
                <a:latin typeface="Tahoma" panose="020B0604030504040204" pitchFamily="34" charset="0"/>
                <a:cs typeface="Tahoma" panose="020B0604030504040204" pitchFamily="34" charset="0"/>
              </a:rPr>
              <a:t>m) </a:t>
            </a:r>
            <a:r>
              <a:rPr lang="el-GR" altLang="el-GR" sz="1200" dirty="0">
                <a:solidFill>
                  <a:srgbClr val="0070C0"/>
                </a:solidFill>
                <a:latin typeface="Tahoma" panose="020B0604030504040204" pitchFamily="34" charset="0"/>
                <a:cs typeface="Tahoma" panose="020B0604030504040204" pitchFamily="34" charset="0"/>
              </a:rPr>
              <a:t>παίζουν δευτερεύοντα ρόλο στην ένταση τροφοληψίας του είδους.</a:t>
            </a:r>
            <a:endParaRPr lang="en-US" altLang="el-GR" sz="1200" dirty="0">
              <a:solidFill>
                <a:srgbClr val="0070C0"/>
              </a:solidFill>
              <a:latin typeface="Tahoma" panose="020B0604030504040204" pitchFamily="34" charset="0"/>
              <a:cs typeface="Tahoma" panose="020B0604030504040204" pitchFamily="34" charset="0"/>
            </a:endParaRPr>
          </a:p>
        </p:txBody>
      </p:sp>
      <p:sp>
        <p:nvSpPr>
          <p:cNvPr id="8" name="ZoneTexte 4">
            <a:extLst>
              <a:ext uri="{FF2B5EF4-FFF2-40B4-BE49-F238E27FC236}">
                <a16:creationId xmlns="" xmlns:a16="http://schemas.microsoft.com/office/drawing/2014/main" id="{DCDA3914-0BE1-5D63-9E92-551416D5DD67}"/>
              </a:ext>
            </a:extLst>
          </p:cNvPr>
          <p:cNvSpPr txBox="1"/>
          <p:nvPr/>
        </p:nvSpPr>
        <p:spPr>
          <a:xfrm>
            <a:off x="2464755" y="189771"/>
            <a:ext cx="8881677"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X</a:t>
            </a:r>
            <a:r>
              <a:rPr lang="el-GR" sz="2400" b="1" dirty="0" smtClean="0">
                <a:solidFill>
                  <a:srgbClr val="393185"/>
                </a:solidFill>
                <a:latin typeface="Open Sans Light"/>
                <a:ea typeface="Open Sans Light"/>
                <a:cs typeface="Open Sans Light"/>
              </a:rPr>
              <a:t>ρήση πομπών για τροφοληπτική συμπεριφορά Αρτέμη</a:t>
            </a:r>
            <a:endParaRPr lang="fr-FR" sz="2400" b="1" dirty="0">
              <a:solidFill>
                <a:srgbClr val="393185"/>
              </a:solidFill>
              <a:latin typeface="Open Sans Light"/>
              <a:ea typeface="Open Sans Light"/>
              <a:cs typeface="Open Sans Light"/>
            </a:endParaRPr>
          </a:p>
        </p:txBody>
      </p:sp>
      <p:pic>
        <p:nvPicPr>
          <p:cNvPr id="9"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b="62873"/>
          <a:stretch/>
        </p:blipFill>
        <p:spPr bwMode="auto">
          <a:xfrm>
            <a:off x="7187140" y="592169"/>
            <a:ext cx="4392613" cy="21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06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30369" y="555068"/>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Δίαιτα Αρτέμη</a:t>
            </a:r>
            <a:endParaRPr lang="fr-FR" sz="2400" b="1" dirty="0">
              <a:solidFill>
                <a:srgbClr val="393185"/>
              </a:solidFill>
              <a:latin typeface="Open Sans Light"/>
              <a:ea typeface="Open Sans Light"/>
              <a:cs typeface="Open Sans Light"/>
            </a:endParaRPr>
          </a:p>
        </p:txBody>
      </p:sp>
      <p:pic>
        <p:nvPicPr>
          <p:cNvPr id="1026" name="Picture 2" descr="P92203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7333" y="2321394"/>
            <a:ext cx="3686801" cy="277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425949" y="4902199"/>
            <a:ext cx="3748186" cy="694036"/>
          </a:xfrm>
          <a:prstGeom prst="rect">
            <a:avLst/>
          </a:prstGeom>
        </p:spPr>
        <p:txBody>
          <a:bodyPr wrap="square">
            <a:spAutoFit/>
          </a:bodyPr>
          <a:lstStyle/>
          <a:p>
            <a:pPr algn="just">
              <a:lnSpc>
                <a:spcPct val="115000"/>
              </a:lnSpc>
              <a:spcAft>
                <a:spcPts val="0"/>
              </a:spcAft>
            </a:pPr>
            <a:r>
              <a:rPr lang="el-GR" sz="11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el-GR" sz="11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el-GR"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Ζαργάνες </a:t>
            </a:r>
            <a:r>
              <a:rPr lang="el-GR" sz="11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r>
              <a:rPr lang="el-GR" sz="1100"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Belone belone gracilis</a:t>
            </a:r>
            <a:r>
              <a:rPr lang="el-GR" sz="11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σε έμεσμα γονέα κατά το τάϊσμα νεοσσού στο </a:t>
            </a:r>
            <a:r>
              <a:rPr lang="el-GR"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Σταμφάνι (Ιόνιο)</a:t>
            </a:r>
            <a:endParaRPr lang="el-GR" sz="11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26811" t="3996" r="8406" b="24797"/>
          <a:stretch/>
        </p:blipFill>
        <p:spPr>
          <a:xfrm>
            <a:off x="8373370" y="2307011"/>
            <a:ext cx="3379063" cy="2785535"/>
          </a:xfrm>
          <a:prstGeom prst="rect">
            <a:avLst/>
          </a:prstGeom>
        </p:spPr>
      </p:pic>
      <p:sp>
        <p:nvSpPr>
          <p:cNvPr id="8" name="Rectangle 7"/>
          <p:cNvSpPr/>
          <p:nvPr/>
        </p:nvSpPr>
        <p:spPr>
          <a:xfrm>
            <a:off x="8331200" y="4902199"/>
            <a:ext cx="3463405" cy="676339"/>
          </a:xfrm>
          <a:prstGeom prst="rect">
            <a:avLst/>
          </a:prstGeom>
        </p:spPr>
        <p:txBody>
          <a:bodyPr wrap="square">
            <a:spAutoFit/>
          </a:bodyPr>
          <a:lstStyle/>
          <a:p>
            <a:pPr algn="just">
              <a:lnSpc>
                <a:spcPct val="115000"/>
              </a:lnSpc>
              <a:spcAft>
                <a:spcPts val="0"/>
              </a:spcAft>
            </a:pPr>
            <a:r>
              <a:rPr lang="el-GR" sz="11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el-GR" sz="11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el-GR"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Καλ</a:t>
            </a:r>
            <a:r>
              <a:rPr lang="el-GR" sz="11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α</a:t>
            </a:r>
            <a:r>
              <a:rPr lang="el-GR"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μάρια (</a:t>
            </a:r>
            <a:r>
              <a:rPr lang="en-US" sz="1100" i="1" dirty="0" err="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Loligo</a:t>
            </a:r>
            <a:r>
              <a:rPr lang="en-US" sz="1100" i="1"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vulgaris</a:t>
            </a:r>
            <a:r>
              <a:rPr lang="el-GR"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l-GR" sz="11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σε έμεσμα γονέα κατά το τάϊσμα νεοσσού στο </a:t>
            </a:r>
            <a:r>
              <a:rPr lang="el-GR"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Σταμφάνι (Ιόνιο)</a:t>
            </a:r>
            <a:endParaRPr lang="el-GR" sz="11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Picture 4" descr="113"/>
          <p:cNvPicPr>
            <a:picLocks noChangeAspect="1" noChangeArrowheads="1"/>
          </p:cNvPicPr>
          <p:nvPr/>
        </p:nvPicPr>
        <p:blipFill>
          <a:blip r:embed="rId7"/>
          <a:srcRect/>
          <a:stretch>
            <a:fillRect/>
          </a:stretch>
        </p:blipFill>
        <p:spPr bwMode="auto">
          <a:xfrm>
            <a:off x="358100" y="2321394"/>
            <a:ext cx="3929998" cy="2771152"/>
          </a:xfrm>
          <a:prstGeom prst="rect">
            <a:avLst/>
          </a:prstGeom>
          <a:noFill/>
          <a:ln w="9525">
            <a:noFill/>
            <a:miter lim="800000"/>
            <a:headEnd/>
            <a:tailEnd/>
          </a:ln>
        </p:spPr>
      </p:pic>
      <p:sp>
        <p:nvSpPr>
          <p:cNvPr id="10" name="Rectangle 9"/>
          <p:cNvSpPr/>
          <p:nvPr/>
        </p:nvSpPr>
        <p:spPr>
          <a:xfrm>
            <a:off x="358099" y="4893350"/>
            <a:ext cx="3748186" cy="676339"/>
          </a:xfrm>
          <a:prstGeom prst="rect">
            <a:avLst/>
          </a:prstGeom>
        </p:spPr>
        <p:txBody>
          <a:bodyPr wrap="square">
            <a:spAutoFit/>
          </a:bodyPr>
          <a:lstStyle/>
          <a:p>
            <a:pPr algn="just">
              <a:lnSpc>
                <a:spcPct val="115000"/>
              </a:lnSpc>
              <a:spcAft>
                <a:spcPts val="0"/>
              </a:spcAft>
            </a:pPr>
            <a:r>
              <a:rPr lang="el-GR" sz="11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el-GR" sz="11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en-US"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K</a:t>
            </a:r>
            <a:r>
              <a:rPr lang="el-GR" sz="11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άρπωση απορριπτώμενων αλιευμάτων από τράτα (Νότιο Ιόνιο 2014)</a:t>
            </a:r>
            <a:endParaRPr lang="el-GR" sz="11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57463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30369" y="555068"/>
            <a:ext cx="7905364"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K</a:t>
            </a:r>
            <a:r>
              <a:rPr lang="el-GR" sz="2400" b="1" dirty="0" smtClean="0">
                <a:solidFill>
                  <a:srgbClr val="393185"/>
                </a:solidFill>
                <a:latin typeface="Open Sans Light"/>
                <a:ea typeface="Open Sans Light"/>
                <a:cs typeface="Open Sans Light"/>
              </a:rPr>
              <a:t>άρπωση απορριπτόμενων αλιευμάτων (</a:t>
            </a:r>
            <a:r>
              <a:rPr lang="en-US" sz="2400" b="1" dirty="0" smtClean="0">
                <a:solidFill>
                  <a:srgbClr val="393185"/>
                </a:solidFill>
                <a:latin typeface="Open Sans Light"/>
                <a:ea typeface="Open Sans Light"/>
                <a:cs typeface="Open Sans Light"/>
              </a:rPr>
              <a:t>discards)</a:t>
            </a:r>
            <a:endParaRPr lang="fr-FR" sz="2400" b="1" dirty="0">
              <a:solidFill>
                <a:srgbClr val="393185"/>
              </a:solidFill>
              <a:latin typeface="Open Sans Light"/>
              <a:ea typeface="Open Sans Light"/>
              <a:cs typeface="Open Sans Light"/>
            </a:endParaRPr>
          </a:p>
        </p:txBody>
      </p:sp>
      <p:pic>
        <p:nvPicPr>
          <p:cNvPr id="4" name="Picture 2"/>
          <p:cNvPicPr>
            <a:picLocks noChangeAspect="1" noChangeArrowheads="1"/>
          </p:cNvPicPr>
          <p:nvPr/>
        </p:nvPicPr>
        <p:blipFill>
          <a:blip r:embed="rId5" cstate="print"/>
          <a:srcRect/>
          <a:stretch>
            <a:fillRect/>
          </a:stretch>
        </p:blipFill>
        <p:spPr bwMode="auto">
          <a:xfrm>
            <a:off x="9409278" y="1694229"/>
            <a:ext cx="2677449" cy="2008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33531" y="3989287"/>
            <a:ext cx="6165852" cy="390525"/>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pic>
      <p:graphicFrame>
        <p:nvGraphicFramePr>
          <p:cNvPr id="7" name="3 - Πίνακας"/>
          <p:cNvGraphicFramePr>
            <a:graphicFrameLocks noGrp="1"/>
          </p:cNvGraphicFramePr>
          <p:nvPr>
            <p:extLst>
              <p:ext uri="{D42A27DB-BD31-4B8C-83A1-F6EECF244321}">
                <p14:modId xmlns:p14="http://schemas.microsoft.com/office/powerpoint/2010/main" val="2786634718"/>
              </p:ext>
            </p:extLst>
          </p:nvPr>
        </p:nvGraphicFramePr>
        <p:xfrm>
          <a:off x="5833531" y="4379812"/>
          <a:ext cx="6165852" cy="1031876"/>
        </p:xfrm>
        <a:graphic>
          <a:graphicData uri="http://schemas.openxmlformats.org/drawingml/2006/table">
            <a:tbl>
              <a:tblPr/>
              <a:tblGrid>
                <a:gridCol w="1291942"/>
                <a:gridCol w="438846"/>
                <a:gridCol w="829795"/>
                <a:gridCol w="923000"/>
                <a:gridCol w="1198736"/>
                <a:gridCol w="741767"/>
                <a:gridCol w="741766"/>
              </a:tblGrid>
              <a:tr h="304800">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rgbClr val="000000"/>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N</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Presence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 hauls)</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Total number (</a:t>
                      </a:r>
                      <a:r>
                        <a:rPr kumimoji="0" lang="en-US" sz="1000" b="0" i="0" u="none" strike="noStrike" cap="none" normalizeH="0" baseline="0" dirty="0" err="1" smtClean="0">
                          <a:ln>
                            <a:noFill/>
                          </a:ln>
                          <a:solidFill>
                            <a:srgbClr val="000000"/>
                          </a:solidFill>
                          <a:effectLst/>
                          <a:latin typeface="Calibri" pitchFamily="34" charset="0"/>
                          <a:cs typeface="Times New Roman" pitchFamily="18" charset="0"/>
                        </a:rPr>
                        <a:t>inds</a:t>
                      </a: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Mean ± SD (birds/haul)</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Max</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Min</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r>
              <a:tr h="363538">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err="1" smtClean="0">
                          <a:ln>
                            <a:noFill/>
                          </a:ln>
                          <a:solidFill>
                            <a:srgbClr val="000000"/>
                          </a:solidFill>
                          <a:effectLst/>
                          <a:latin typeface="Calibri" pitchFamily="34" charset="0"/>
                          <a:cs typeface="Times New Roman" pitchFamily="18" charset="0"/>
                        </a:rPr>
                        <a:t>Calonectris</a:t>
                      </a:r>
                      <a:r>
                        <a:rPr kumimoji="0" lang="en-US" sz="1000" b="0" i="1" u="none" strike="noStrike" cap="none" normalizeH="0" baseline="0" dirty="0" smtClean="0">
                          <a:ln>
                            <a:noFill/>
                          </a:ln>
                          <a:solidFill>
                            <a:srgbClr val="000000"/>
                          </a:solidFill>
                          <a:effectLst/>
                          <a:latin typeface="Calibri" pitchFamily="34" charset="0"/>
                          <a:cs typeface="Times New Roman" pitchFamily="18" charset="0"/>
                        </a:rPr>
                        <a:t> </a:t>
                      </a:r>
                      <a:r>
                        <a:rPr kumimoji="0" lang="en-US" sz="1000" b="0" i="1" u="none" strike="noStrike" cap="none" normalizeH="0" baseline="0" dirty="0" err="1" smtClean="0">
                          <a:ln>
                            <a:noFill/>
                          </a:ln>
                          <a:solidFill>
                            <a:srgbClr val="000000"/>
                          </a:solidFill>
                          <a:effectLst/>
                          <a:latin typeface="Calibri" pitchFamily="34" charset="0"/>
                          <a:cs typeface="Times New Roman" pitchFamily="18" charset="0"/>
                        </a:rPr>
                        <a:t>diomedea</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10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100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2,190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219 ± 102.38</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375</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45</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ysClr val="window" lastClr="FFFFFF"/>
                    </a:solidFill>
                  </a:tcPr>
                </a:tc>
              </a:tr>
              <a:tr h="363538">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smtClean="0">
                          <a:ln>
                            <a:noFill/>
                          </a:ln>
                          <a:solidFill>
                            <a:srgbClr val="000000"/>
                          </a:solidFill>
                          <a:effectLst/>
                          <a:latin typeface="Calibri" pitchFamily="34" charset="0"/>
                          <a:cs typeface="Times New Roman" pitchFamily="18" charset="0"/>
                        </a:rPr>
                        <a:t>Larus michahellis</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10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100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1,210</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121 ± 130.25</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Calibri" pitchFamily="34" charset="0"/>
                          <a:cs typeface="Times New Roman" pitchFamily="18" charset="0"/>
                        </a:rPr>
                        <a:t>395</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c>
                  <a:txBody>
                    <a:bodyPr/>
                    <a:lstStyle>
                      <a:lvl1pPr marL="0" algn="l" defTabSz="914400" rtl="0" eaLnBrk="1" latinLnBrk="0" hangingPunct="1">
                        <a:defRPr sz="1800" kern="1200">
                          <a:solidFill>
                            <a:schemeClr val="tx1"/>
                          </a:solidFill>
                          <a:latin typeface="Constantia"/>
                        </a:defRPr>
                      </a:lvl1pPr>
                      <a:lvl2pPr marL="457200" algn="l" defTabSz="914400" rtl="0" eaLnBrk="1" latinLnBrk="0" hangingPunct="1">
                        <a:defRPr sz="1800" kern="1200">
                          <a:solidFill>
                            <a:schemeClr val="tx1"/>
                          </a:solidFill>
                          <a:latin typeface="Constantia"/>
                        </a:defRPr>
                      </a:lvl2pPr>
                      <a:lvl3pPr marL="914400" algn="l" defTabSz="914400" rtl="0" eaLnBrk="1" latinLnBrk="0" hangingPunct="1">
                        <a:defRPr sz="1800" kern="1200">
                          <a:solidFill>
                            <a:schemeClr val="tx1"/>
                          </a:solidFill>
                          <a:latin typeface="Constantia"/>
                        </a:defRPr>
                      </a:lvl3pPr>
                      <a:lvl4pPr marL="1371600" algn="l" defTabSz="914400" rtl="0" eaLnBrk="1" latinLnBrk="0" hangingPunct="1">
                        <a:defRPr sz="1800" kern="1200">
                          <a:solidFill>
                            <a:schemeClr val="tx1"/>
                          </a:solidFill>
                          <a:latin typeface="Constantia"/>
                        </a:defRPr>
                      </a:lvl4pPr>
                      <a:lvl5pPr marL="1828800" algn="l" defTabSz="914400" rtl="0" eaLnBrk="1" latinLnBrk="0" hangingPunct="1">
                        <a:defRPr sz="1800" kern="1200">
                          <a:solidFill>
                            <a:schemeClr val="tx1"/>
                          </a:solidFill>
                          <a:latin typeface="Constantia"/>
                        </a:defRPr>
                      </a:lvl5pPr>
                      <a:lvl6pPr marL="2286000" algn="l" defTabSz="914400" rtl="0" eaLnBrk="1" latinLnBrk="0" hangingPunct="1">
                        <a:defRPr sz="1800" kern="1200">
                          <a:solidFill>
                            <a:schemeClr val="tx1"/>
                          </a:solidFill>
                          <a:latin typeface="Constantia"/>
                        </a:defRPr>
                      </a:lvl6pPr>
                      <a:lvl7pPr marL="2743200" algn="l" defTabSz="914400" rtl="0" eaLnBrk="1" latinLnBrk="0" hangingPunct="1">
                        <a:defRPr sz="1800" kern="1200">
                          <a:solidFill>
                            <a:schemeClr val="tx1"/>
                          </a:solidFill>
                          <a:latin typeface="Constantia"/>
                        </a:defRPr>
                      </a:lvl7pPr>
                      <a:lvl8pPr marL="3200400" algn="l" defTabSz="914400" rtl="0" eaLnBrk="1" latinLnBrk="0" hangingPunct="1">
                        <a:defRPr sz="1800" kern="1200">
                          <a:solidFill>
                            <a:schemeClr val="tx1"/>
                          </a:solidFill>
                          <a:latin typeface="Constantia"/>
                        </a:defRPr>
                      </a:lvl8pPr>
                      <a:lvl9pPr marL="3657600" algn="l" defTabSz="914400" rtl="0" eaLnBrk="1" latinLnBrk="0" hangingPunct="1">
                        <a:defRPr sz="1800" kern="1200">
                          <a:solidFill>
                            <a:schemeClr val="tx1"/>
                          </a:solidFill>
                          <a:latin typeface="Constantia"/>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itchFamily="34" charset="0"/>
                          <a:cs typeface="Times New Roman" pitchFamily="18" charset="0"/>
                        </a:rPr>
                        <a:t>8</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ysClr val="window" lastClr="FFFFFF"/>
                    </a:solidFill>
                  </a:tcPr>
                </a:tc>
              </a:tr>
            </a:tbl>
          </a:graphicData>
        </a:graphic>
      </p:graphicFrame>
      <p:pic>
        <p:nvPicPr>
          <p:cNvPr id="8" name="Picture 8" descr="E:\Karris\Private works\Discards project\Paper biomass discards seabirds\Αvian Research\Αvian Research\Text &amp; Images\Figures\Figure 1 hauling operations_discards.t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33531" y="1225892"/>
            <a:ext cx="3575747" cy="276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E:\Karris\Private works\Discards project\100OLYMP\P505226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5080" y="1346200"/>
            <a:ext cx="5420651" cy="40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5780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graphicFrame>
        <p:nvGraphicFramePr>
          <p:cNvPr id="4" name="Object 2"/>
          <p:cNvGraphicFramePr>
            <a:graphicFrameLocks noChangeAspect="1"/>
          </p:cNvGraphicFramePr>
          <p:nvPr>
            <p:extLst>
              <p:ext uri="{D42A27DB-BD31-4B8C-83A1-F6EECF244321}">
                <p14:modId xmlns:p14="http://schemas.microsoft.com/office/powerpoint/2010/main" val="1147815364"/>
              </p:ext>
            </p:extLst>
          </p:nvPr>
        </p:nvGraphicFramePr>
        <p:xfrm>
          <a:off x="1398786" y="930204"/>
          <a:ext cx="5335587" cy="446536"/>
        </p:xfrm>
        <a:graphic>
          <a:graphicData uri="http://schemas.openxmlformats.org/presentationml/2006/ole">
            <mc:AlternateContent xmlns:mc="http://schemas.openxmlformats.org/markup-compatibility/2006">
              <mc:Choice xmlns:v="urn:schemas-microsoft-com:vml" Requires="v">
                <p:oleObj spid="_x0000_s3180" name="Document" r:id="rId6" imgW="5756614" imgH="621169" progId="Word.Document.12">
                  <p:embed/>
                </p:oleObj>
              </mc:Choice>
              <mc:Fallback>
                <p:oleObj name="Document" r:id="rId6" imgW="5756614" imgH="621169" progId="Word.Document.1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8786" y="930204"/>
                        <a:ext cx="5335587" cy="446536"/>
                      </a:xfrm>
                      <a:prstGeom prst="rect">
                        <a:avLst/>
                      </a:prstGeom>
                      <a:noFill/>
                      <a:ln>
                        <a:noFill/>
                      </a:ln>
                      <a:effectLst/>
                    </p:spPr>
                  </p:pic>
                </p:oleObj>
              </mc:Fallback>
            </mc:AlternateContent>
          </a:graphicData>
        </a:graphic>
      </p:graphicFrame>
      <p:pic>
        <p:nvPicPr>
          <p:cNvPr id="5"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98786" y="1376740"/>
            <a:ext cx="5319714" cy="5491091"/>
          </a:xfrm>
          <a:prstGeom prst="rect">
            <a:avLst/>
          </a:prstGeom>
          <a:solidFill>
            <a:schemeClr val="accent1">
              <a:lumMod val="40000"/>
              <a:lumOff val="60000"/>
            </a:schemeClr>
          </a:solidFill>
          <a:ln>
            <a:noFill/>
          </a:ln>
        </p:spPr>
      </p:pic>
      <p:sp>
        <p:nvSpPr>
          <p:cNvPr id="7" name="ZoneTexte 4">
            <a:extLst>
              <a:ext uri="{FF2B5EF4-FFF2-40B4-BE49-F238E27FC236}">
                <a16:creationId xmlns="" xmlns:a16="http://schemas.microsoft.com/office/drawing/2014/main" id="{DCDA3914-0BE1-5D63-9E92-551416D5DD67}"/>
              </a:ext>
            </a:extLst>
          </p:cNvPr>
          <p:cNvSpPr txBox="1"/>
          <p:nvPr/>
        </p:nvSpPr>
        <p:spPr>
          <a:xfrm>
            <a:off x="2464755" y="208675"/>
            <a:ext cx="7905364"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K</a:t>
            </a:r>
            <a:r>
              <a:rPr lang="el-GR" sz="2400" b="1" dirty="0" smtClean="0">
                <a:solidFill>
                  <a:srgbClr val="393185"/>
                </a:solidFill>
                <a:latin typeface="Open Sans Light"/>
                <a:ea typeface="Open Sans Light"/>
                <a:cs typeface="Open Sans Light"/>
              </a:rPr>
              <a:t>άρπωση απορριπτόμενων αλιευμάτων (</a:t>
            </a:r>
            <a:r>
              <a:rPr lang="en-US" sz="2400" b="1" dirty="0" smtClean="0">
                <a:solidFill>
                  <a:srgbClr val="393185"/>
                </a:solidFill>
                <a:latin typeface="Open Sans Light"/>
                <a:ea typeface="Open Sans Light"/>
                <a:cs typeface="Open Sans Light"/>
              </a:rPr>
              <a:t>discards)</a:t>
            </a:r>
            <a:endParaRPr lang="fr-FR" sz="2400" b="1" dirty="0">
              <a:solidFill>
                <a:srgbClr val="393185"/>
              </a:solidFill>
              <a:latin typeface="Open Sans Light"/>
              <a:ea typeface="Open Sans Light"/>
              <a:cs typeface="Open Sans Light"/>
            </a:endParaRPr>
          </a:p>
        </p:txBody>
      </p:sp>
      <p:pic>
        <p:nvPicPr>
          <p:cNvPr id="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92504" y="930204"/>
            <a:ext cx="3748582" cy="4972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p:cNvPicPr>
            <a:picLocks noChangeAspect="1" noChangeArrowheads="1"/>
          </p:cNvPicPr>
          <p:nvPr/>
        </p:nvPicPr>
        <p:blipFill>
          <a:blip r:embed="rId10" cstate="print"/>
          <a:srcRect/>
          <a:stretch>
            <a:fillRect/>
          </a:stretch>
        </p:blipFill>
        <p:spPr bwMode="auto">
          <a:xfrm>
            <a:off x="195187" y="1508110"/>
            <a:ext cx="1024013" cy="7159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2491705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3118234" y="279092"/>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Πιέσεις/Απειλές Αρτέμη</a:t>
            </a:r>
            <a:endParaRPr lang="fr-FR" sz="2400" b="1" dirty="0">
              <a:solidFill>
                <a:srgbClr val="393185"/>
              </a:solidFill>
              <a:latin typeface="Open Sans Light"/>
              <a:ea typeface="Open Sans Light"/>
              <a:cs typeface="Open Sans Light"/>
            </a:endParaRPr>
          </a:p>
        </p:txBody>
      </p:sp>
      <p:sp>
        <p:nvSpPr>
          <p:cNvPr id="4" name="2 - Θέση κειμένου"/>
          <p:cNvSpPr txBox="1">
            <a:spLocks/>
          </p:cNvSpPr>
          <p:nvPr/>
        </p:nvSpPr>
        <p:spPr bwMode="auto">
          <a:xfrm>
            <a:off x="2074107" y="820272"/>
            <a:ext cx="8186312" cy="4970928"/>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rnd" cmpd="sng" algn="ctr">
            <a:solidFill>
              <a:srgbClr val="4F81BD">
                <a:shade val="95000"/>
                <a:satMod val="105000"/>
              </a:srgbClr>
            </a:solidFill>
            <a:prstDash val="solid"/>
            <a:headEnd/>
            <a:tailEnd/>
          </a:ln>
          <a:effectLst>
            <a:outerShdw blurRad="45000" dist="25000" dir="5400000" rotWithShape="0">
              <a:srgbClr val="000000">
                <a:alpha val="38000"/>
              </a:srgbClr>
            </a:outerShdw>
          </a:effectLst>
        </p:spPr>
        <p:txBody>
          <a:bodyPr/>
          <a:lstStyle/>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smtClean="0">
                <a:solidFill>
                  <a:srgbClr val="0070C0"/>
                </a:solidFill>
                <a:latin typeface="Tahoma" pitchFamily="34" charset="0"/>
                <a:cs typeface="Tahoma" pitchFamily="34" charset="0"/>
              </a:rPr>
              <a:t>Θήρευση από χωροκατακτητικά </a:t>
            </a:r>
            <a:r>
              <a:rPr lang="el-GR" sz="1600" b="1" kern="0" dirty="0">
                <a:solidFill>
                  <a:srgbClr val="0070C0"/>
                </a:solidFill>
                <a:latin typeface="Tahoma" pitchFamily="34" charset="0"/>
                <a:cs typeface="Tahoma" pitchFamily="34" charset="0"/>
              </a:rPr>
              <a:t>θηλαστικά</a:t>
            </a:r>
            <a:r>
              <a:rPr lang="el-GR" sz="1600" kern="0" dirty="0">
                <a:solidFill>
                  <a:srgbClr val="0070C0"/>
                </a:solidFill>
                <a:latin typeface="Tahoma" pitchFamily="34" charset="0"/>
                <a:cs typeface="Tahoma" pitchFamily="34" charset="0"/>
              </a:rPr>
              <a:t>, όπως οι μαύροι αρουραίοι </a:t>
            </a:r>
            <a:r>
              <a:rPr lang="en-US" sz="1600" i="1" kern="0" dirty="0" err="1">
                <a:solidFill>
                  <a:srgbClr val="0070C0"/>
                </a:solidFill>
                <a:latin typeface="Tahoma" pitchFamily="34" charset="0"/>
                <a:cs typeface="Tahoma" pitchFamily="34" charset="0"/>
              </a:rPr>
              <a:t>Rattus</a:t>
            </a:r>
            <a:r>
              <a:rPr lang="en-US" sz="1600" i="1" kern="0" dirty="0">
                <a:solidFill>
                  <a:srgbClr val="0070C0"/>
                </a:solidFill>
                <a:latin typeface="Tahoma" pitchFamily="34" charset="0"/>
                <a:cs typeface="Tahoma" pitchFamily="34" charset="0"/>
              </a:rPr>
              <a:t> </a:t>
            </a:r>
            <a:r>
              <a:rPr lang="en-US" sz="1600" i="1" kern="0" dirty="0" err="1">
                <a:solidFill>
                  <a:srgbClr val="0070C0"/>
                </a:solidFill>
                <a:latin typeface="Tahoma" pitchFamily="34" charset="0"/>
                <a:cs typeface="Tahoma" pitchFamily="34" charset="0"/>
              </a:rPr>
              <a:t>rattus</a:t>
            </a:r>
            <a:r>
              <a:rPr lang="en-US" sz="1600" i="1" kern="0" dirty="0">
                <a:solidFill>
                  <a:srgbClr val="0070C0"/>
                </a:solidFill>
                <a:latin typeface="Tahoma" pitchFamily="34" charset="0"/>
                <a:cs typeface="Tahoma" pitchFamily="34" charset="0"/>
              </a:rPr>
              <a:t> </a:t>
            </a:r>
            <a:r>
              <a:rPr lang="en-US" sz="1600" kern="0" dirty="0">
                <a:solidFill>
                  <a:srgbClr val="0070C0"/>
                </a:solidFill>
                <a:latin typeface="Tahoma" pitchFamily="34" charset="0"/>
                <a:cs typeface="Tahoma" pitchFamily="34" charset="0"/>
              </a:rPr>
              <a:t>(</a:t>
            </a:r>
            <a:r>
              <a:rPr lang="en-US" sz="1600" kern="0" dirty="0" err="1">
                <a:solidFill>
                  <a:srgbClr val="0070C0"/>
                </a:solidFill>
                <a:latin typeface="Tahoma" pitchFamily="34" charset="0"/>
                <a:cs typeface="Tahoma" pitchFamily="34" charset="0"/>
              </a:rPr>
              <a:t>Igual</a:t>
            </a:r>
            <a:r>
              <a:rPr lang="en-US" sz="1600" kern="0" dirty="0">
                <a:solidFill>
                  <a:srgbClr val="0070C0"/>
                </a:solidFill>
                <a:latin typeface="Tahoma" pitchFamily="34" charset="0"/>
                <a:cs typeface="Tahoma" pitchFamily="34" charset="0"/>
              </a:rPr>
              <a:t> et al. 2006, Pascal et al. 2008, </a:t>
            </a:r>
            <a:r>
              <a:rPr lang="en-US" sz="1600" kern="0" dirty="0" err="1">
                <a:solidFill>
                  <a:srgbClr val="0070C0"/>
                </a:solidFill>
                <a:latin typeface="Tahoma" pitchFamily="34" charset="0"/>
                <a:cs typeface="Tahoma" pitchFamily="34" charset="0"/>
              </a:rPr>
              <a:t>Ruffino</a:t>
            </a:r>
            <a:r>
              <a:rPr lang="en-US" sz="1600" kern="0" dirty="0">
                <a:solidFill>
                  <a:srgbClr val="0070C0"/>
                </a:solidFill>
                <a:latin typeface="Tahoma" pitchFamily="34" charset="0"/>
                <a:cs typeface="Tahoma" pitchFamily="34" charset="0"/>
              </a:rPr>
              <a:t> et al. 2009) </a:t>
            </a:r>
            <a:r>
              <a:rPr lang="el-GR" sz="1600" kern="0" dirty="0">
                <a:solidFill>
                  <a:srgbClr val="0070C0"/>
                </a:solidFill>
                <a:latin typeface="Tahoma" pitchFamily="34" charset="0"/>
                <a:cs typeface="Tahoma" pitchFamily="34" charset="0"/>
              </a:rPr>
              <a:t>και οι άγριες γάτες </a:t>
            </a:r>
            <a:r>
              <a:rPr lang="en-US" sz="1600" i="1" kern="0" dirty="0" err="1">
                <a:solidFill>
                  <a:srgbClr val="0070C0"/>
                </a:solidFill>
                <a:latin typeface="Tahoma" pitchFamily="34" charset="0"/>
                <a:cs typeface="Tahoma" pitchFamily="34" charset="0"/>
              </a:rPr>
              <a:t>Felis</a:t>
            </a:r>
            <a:r>
              <a:rPr lang="en-US" sz="1600" i="1" kern="0" dirty="0">
                <a:solidFill>
                  <a:srgbClr val="0070C0"/>
                </a:solidFill>
                <a:latin typeface="Tahoma" pitchFamily="34" charset="0"/>
                <a:cs typeface="Tahoma" pitchFamily="34" charset="0"/>
              </a:rPr>
              <a:t> </a:t>
            </a:r>
            <a:r>
              <a:rPr lang="en-US" sz="1600" i="1" kern="0" dirty="0" err="1">
                <a:solidFill>
                  <a:srgbClr val="0070C0"/>
                </a:solidFill>
                <a:latin typeface="Tahoma" pitchFamily="34" charset="0"/>
                <a:cs typeface="Tahoma" pitchFamily="34" charset="0"/>
              </a:rPr>
              <a:t>catus</a:t>
            </a:r>
            <a:r>
              <a:rPr lang="en-US" sz="1600" i="1" kern="0" dirty="0">
                <a:solidFill>
                  <a:srgbClr val="0070C0"/>
                </a:solidFill>
                <a:latin typeface="Tahoma" pitchFamily="34" charset="0"/>
                <a:cs typeface="Tahoma" pitchFamily="34" charset="0"/>
              </a:rPr>
              <a:t> </a:t>
            </a:r>
            <a:r>
              <a:rPr lang="en-US" sz="1600" kern="0" dirty="0">
                <a:solidFill>
                  <a:srgbClr val="0070C0"/>
                </a:solidFill>
                <a:latin typeface="Tahoma" pitchFamily="34" charset="0"/>
                <a:cs typeface="Tahoma" pitchFamily="34" charset="0"/>
              </a:rPr>
              <a:t>(Karris </a:t>
            </a:r>
            <a:r>
              <a:rPr lang="en-US" sz="1600" kern="0" dirty="0" err="1">
                <a:solidFill>
                  <a:srgbClr val="0070C0"/>
                </a:solidFill>
                <a:latin typeface="Tahoma" pitchFamily="34" charset="0"/>
                <a:cs typeface="Tahoma" pitchFamily="34" charset="0"/>
              </a:rPr>
              <a:t>unpubl</a:t>
            </a:r>
            <a:r>
              <a:rPr lang="en-US" sz="1600" kern="0" dirty="0" smtClean="0">
                <a:solidFill>
                  <a:srgbClr val="0070C0"/>
                </a:solidFill>
                <a:latin typeface="Tahoma" pitchFamily="34" charset="0"/>
                <a:cs typeface="Tahoma" pitchFamily="34" charset="0"/>
              </a:rPr>
              <a:t>.)</a:t>
            </a:r>
            <a:endParaRPr lang="el-GR" sz="1600" kern="0" dirty="0" smtClean="0">
              <a:solidFill>
                <a:srgbClr val="0070C0"/>
              </a:solidFill>
              <a:latin typeface="Tahoma" pitchFamily="34" charset="0"/>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smtClean="0">
                <a:solidFill>
                  <a:srgbClr val="0070C0"/>
                </a:solidFill>
                <a:latin typeface="Tahoma" pitchFamily="34" charset="0"/>
                <a:cs typeface="Tahoma" pitchFamily="34" charset="0"/>
              </a:rPr>
              <a:t>Θήρευση από συμπατρικά είδη</a:t>
            </a:r>
            <a:r>
              <a:rPr lang="el-GR" sz="1600" kern="0" dirty="0" smtClean="0">
                <a:solidFill>
                  <a:srgbClr val="0070C0"/>
                </a:solidFill>
                <a:latin typeface="Tahoma" pitchFamily="34" charset="0"/>
                <a:cs typeface="Tahoma" pitchFamily="34" charset="0"/>
              </a:rPr>
              <a:t> όπως ο Ασημόγλαρος (</a:t>
            </a:r>
            <a:r>
              <a:rPr lang="en-US" sz="1600" i="1" kern="0" dirty="0" smtClean="0">
                <a:solidFill>
                  <a:srgbClr val="0070C0"/>
                </a:solidFill>
                <a:latin typeface="Tahoma" pitchFamily="34" charset="0"/>
                <a:cs typeface="Tahoma" pitchFamily="34" charset="0"/>
              </a:rPr>
              <a:t>Larus </a:t>
            </a:r>
            <a:r>
              <a:rPr lang="en-US" sz="1600" i="1" kern="0" dirty="0" err="1" smtClean="0">
                <a:solidFill>
                  <a:srgbClr val="0070C0"/>
                </a:solidFill>
                <a:latin typeface="Tahoma" pitchFamily="34" charset="0"/>
                <a:cs typeface="Tahoma" pitchFamily="34" charset="0"/>
              </a:rPr>
              <a:t>michahellis</a:t>
            </a:r>
            <a:r>
              <a:rPr lang="en-US" sz="1600" kern="0" dirty="0" smtClean="0">
                <a:solidFill>
                  <a:srgbClr val="0070C0"/>
                </a:solidFill>
                <a:latin typeface="Tahoma" pitchFamily="34" charset="0"/>
                <a:cs typeface="Tahoma" pitchFamily="34" charset="0"/>
              </a:rPr>
              <a:t>)</a:t>
            </a:r>
            <a:endParaRPr lang="el-GR" sz="1600" kern="0" dirty="0" smtClean="0">
              <a:solidFill>
                <a:srgbClr val="0070C0"/>
              </a:solidFill>
              <a:latin typeface="Tahoma" pitchFamily="34" charset="0"/>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a:solidFill>
                  <a:srgbClr val="0070C0"/>
                </a:solidFill>
                <a:latin typeface="Tahoma" pitchFamily="34" charset="0"/>
                <a:cs typeface="Tahoma" pitchFamily="34" charset="0"/>
              </a:rPr>
              <a:t>Π</a:t>
            </a:r>
            <a:r>
              <a:rPr lang="el-GR" sz="1600" b="1" kern="0" dirty="0" smtClean="0">
                <a:solidFill>
                  <a:srgbClr val="0070C0"/>
                </a:solidFill>
                <a:latin typeface="Tahoma" pitchFamily="34" charset="0"/>
                <a:cs typeface="Tahoma" pitchFamily="34" charset="0"/>
              </a:rPr>
              <a:t>αρεμπίπτουσα </a:t>
            </a:r>
            <a:r>
              <a:rPr lang="el-GR" sz="1600" b="1" kern="0" dirty="0">
                <a:solidFill>
                  <a:srgbClr val="0070C0"/>
                </a:solidFill>
                <a:latin typeface="Tahoma" pitchFamily="34" charset="0"/>
                <a:cs typeface="Tahoma" pitchFamily="34" charset="0"/>
              </a:rPr>
              <a:t>θνησιμότητα σε αλιευτικά εργαλεία </a:t>
            </a:r>
            <a:r>
              <a:rPr lang="el-GR" sz="1600" kern="0" dirty="0">
                <a:solidFill>
                  <a:srgbClr val="0070C0"/>
                </a:solidFill>
                <a:latin typeface="Tahoma" pitchFamily="34" charset="0"/>
                <a:cs typeface="Tahoma" pitchFamily="34" charset="0"/>
              </a:rPr>
              <a:t>(</a:t>
            </a:r>
            <a:r>
              <a:rPr lang="en-US" sz="1600" kern="0" dirty="0" err="1">
                <a:solidFill>
                  <a:srgbClr val="0070C0"/>
                </a:solidFill>
                <a:latin typeface="Tahoma" pitchFamily="34" charset="0"/>
                <a:cs typeface="Tahoma" pitchFamily="34" charset="0"/>
              </a:rPr>
              <a:t>Belda</a:t>
            </a:r>
            <a:r>
              <a:rPr lang="en-US" sz="1600" kern="0" dirty="0">
                <a:solidFill>
                  <a:srgbClr val="0070C0"/>
                </a:solidFill>
                <a:latin typeface="Tahoma" pitchFamily="34" charset="0"/>
                <a:cs typeface="Tahoma" pitchFamily="34" charset="0"/>
              </a:rPr>
              <a:t> &amp; Sánchez 2001, </a:t>
            </a:r>
            <a:r>
              <a:rPr lang="en-US" sz="1600" kern="0" dirty="0" err="1">
                <a:solidFill>
                  <a:srgbClr val="0070C0"/>
                </a:solidFill>
                <a:latin typeface="Tahoma" pitchFamily="34" charset="0"/>
                <a:cs typeface="Tahoma" pitchFamily="34" charset="0"/>
              </a:rPr>
              <a:t>García</a:t>
            </a:r>
            <a:r>
              <a:rPr lang="en-US" sz="1600" kern="0" dirty="0">
                <a:solidFill>
                  <a:srgbClr val="0070C0"/>
                </a:solidFill>
                <a:latin typeface="Tahoma" pitchFamily="34" charset="0"/>
                <a:cs typeface="Tahoma" pitchFamily="34" charset="0"/>
              </a:rPr>
              <a:t>-Barcelona et al. 2010, Karris et al. </a:t>
            </a:r>
            <a:r>
              <a:rPr lang="en-US" sz="1600" kern="0" dirty="0" smtClean="0">
                <a:solidFill>
                  <a:srgbClr val="0070C0"/>
                </a:solidFill>
                <a:latin typeface="Tahoma" pitchFamily="34" charset="0"/>
                <a:cs typeface="Tahoma" pitchFamily="34" charset="0"/>
              </a:rPr>
              <a:t>2013, </a:t>
            </a:r>
            <a:r>
              <a:rPr lang="en-US" sz="1600" kern="0" dirty="0" err="1">
                <a:solidFill>
                  <a:srgbClr val="0070C0"/>
                </a:solidFill>
                <a:latin typeface="Tahoma" pitchFamily="34" charset="0"/>
                <a:cs typeface="Tahoma" pitchFamily="34" charset="0"/>
              </a:rPr>
              <a:t>Báez</a:t>
            </a:r>
            <a:r>
              <a:rPr lang="en-US" sz="1600" kern="0" dirty="0">
                <a:solidFill>
                  <a:srgbClr val="0070C0"/>
                </a:solidFill>
                <a:latin typeface="Tahoma" pitchFamily="34" charset="0"/>
                <a:cs typeface="Tahoma" pitchFamily="34" charset="0"/>
              </a:rPr>
              <a:t> et al. 2014</a:t>
            </a:r>
            <a:r>
              <a:rPr lang="en-US" sz="1600" kern="0" dirty="0" smtClean="0">
                <a:solidFill>
                  <a:srgbClr val="0070C0"/>
                </a:solidFill>
                <a:latin typeface="Tahoma" pitchFamily="34" charset="0"/>
                <a:cs typeface="Tahoma" pitchFamily="34" charset="0"/>
              </a:rPr>
              <a:t>) </a:t>
            </a:r>
            <a:endParaRPr lang="el-GR" sz="1600" kern="0" dirty="0">
              <a:solidFill>
                <a:srgbClr val="0070C0"/>
              </a:solidFill>
              <a:latin typeface="Tahoma" pitchFamily="34" charset="0"/>
              <a:cs typeface="Tahoma" pitchFamily="34" charset="0"/>
            </a:endParaRPr>
          </a:p>
          <a:p>
            <a:pPr marL="438150" lvl="0" indent="-319088" fontAlgn="base">
              <a:spcBef>
                <a:spcPct val="0"/>
              </a:spcBef>
              <a:spcAft>
                <a:spcPct val="0"/>
              </a:spcAft>
              <a:buClr>
                <a:srgbClr val="4F81BD"/>
              </a:buClr>
              <a:buSzPct val="80000"/>
              <a:buFont typeface="Arial" charset="0"/>
              <a:buChar char="•"/>
              <a:defRPr/>
            </a:pPr>
            <a:r>
              <a:rPr lang="el-GR" sz="1600" b="1" kern="0" dirty="0">
                <a:solidFill>
                  <a:srgbClr val="0070C0"/>
                </a:solidFill>
                <a:latin typeface="Tahoma" pitchFamily="34" charset="0"/>
                <a:cs typeface="Tahoma" pitchFamily="34" charset="0"/>
              </a:rPr>
              <a:t>Θ</a:t>
            </a:r>
            <a:r>
              <a:rPr lang="el-GR" sz="1600" b="1" kern="0" dirty="0" smtClean="0">
                <a:solidFill>
                  <a:srgbClr val="0070C0"/>
                </a:solidFill>
                <a:latin typeface="Tahoma" pitchFamily="34" charset="0"/>
                <a:cs typeface="Tahoma" pitchFamily="34" charset="0"/>
              </a:rPr>
              <a:t>αλάσσια </a:t>
            </a:r>
            <a:r>
              <a:rPr lang="el-GR" sz="1600" b="1" kern="0" dirty="0">
                <a:solidFill>
                  <a:srgbClr val="0070C0"/>
                </a:solidFill>
                <a:latin typeface="Tahoma" pitchFamily="34" charset="0"/>
                <a:cs typeface="Tahoma" pitchFamily="34" charset="0"/>
              </a:rPr>
              <a:t>ρύπανση </a:t>
            </a:r>
            <a:r>
              <a:rPr lang="el-GR" sz="1600" b="1" kern="0" dirty="0" smtClean="0">
                <a:solidFill>
                  <a:srgbClr val="0070C0"/>
                </a:solidFill>
                <a:latin typeface="Tahoma" pitchFamily="34" charset="0"/>
                <a:cs typeface="Tahoma" pitchFamily="34" charset="0"/>
              </a:rPr>
              <a:t>από ανόργανα (</a:t>
            </a:r>
            <a:r>
              <a:rPr lang="en-US" sz="1600" b="1" kern="0" dirty="0" smtClean="0">
                <a:solidFill>
                  <a:srgbClr val="0070C0"/>
                </a:solidFill>
                <a:latin typeface="Tahoma" pitchFamily="34" charset="0"/>
                <a:cs typeface="Tahoma" pitchFamily="34" charset="0"/>
              </a:rPr>
              <a:t>I</a:t>
            </a:r>
            <a:r>
              <a:rPr lang="el-GR" sz="1600" b="1" kern="0" dirty="0" smtClean="0">
                <a:solidFill>
                  <a:srgbClr val="0070C0"/>
                </a:solidFill>
                <a:latin typeface="Tahoma" pitchFamily="34" charset="0"/>
                <a:cs typeface="Tahoma" pitchFamily="34" charset="0"/>
              </a:rPr>
              <a:t>χνοστοιχεία/Βαρέα Μέταλλα) και οργανικά </a:t>
            </a:r>
            <a:r>
              <a:rPr lang="el-GR" sz="1600" b="1" kern="0" dirty="0">
                <a:solidFill>
                  <a:srgbClr val="0070C0"/>
                </a:solidFill>
                <a:latin typeface="Tahoma" pitchFamily="34" charset="0"/>
                <a:cs typeface="Tahoma" pitchFamily="34" charset="0"/>
              </a:rPr>
              <a:t>ρυπαντικά </a:t>
            </a:r>
            <a:r>
              <a:rPr lang="el-GR" sz="1600" b="1" kern="0" dirty="0" smtClean="0">
                <a:solidFill>
                  <a:srgbClr val="0070C0"/>
                </a:solidFill>
                <a:latin typeface="Tahoma" pitchFamily="34" charset="0"/>
                <a:cs typeface="Tahoma" pitchFamily="34" charset="0"/>
              </a:rPr>
              <a:t>φορτία (υπερ- </a:t>
            </a:r>
            <a:r>
              <a:rPr lang="el-GR" sz="1600" b="1" kern="0" dirty="0">
                <a:solidFill>
                  <a:srgbClr val="0070C0"/>
                </a:solidFill>
                <a:latin typeface="Tahoma" pitchFamily="34" charset="0"/>
                <a:cs typeface="Tahoma" pitchFamily="34" charset="0"/>
              </a:rPr>
              <a:t>και πολυφθοριωμένες αλκυλιωμένες ουσίες </a:t>
            </a:r>
            <a:r>
              <a:rPr lang="el-GR" sz="1600" b="1" kern="0" dirty="0" smtClean="0">
                <a:solidFill>
                  <a:srgbClr val="0070C0"/>
                </a:solidFill>
                <a:latin typeface="Tahoma" pitchFamily="34" charset="0"/>
                <a:cs typeface="Tahoma" pitchFamily="34" charset="0"/>
              </a:rPr>
              <a:t>- PFAS</a:t>
            </a:r>
            <a:r>
              <a:rPr lang="el-GR" sz="1600" b="1" kern="0" dirty="0">
                <a:solidFill>
                  <a:srgbClr val="0070C0"/>
                </a:solidFill>
                <a:latin typeface="Tahoma" pitchFamily="34" charset="0"/>
                <a:cs typeface="Tahoma" pitchFamily="34" charset="0"/>
              </a:rPr>
              <a:t>)</a:t>
            </a:r>
            <a:r>
              <a:rPr lang="en-US" sz="1600" b="1" kern="0" dirty="0" smtClean="0">
                <a:solidFill>
                  <a:srgbClr val="0070C0"/>
                </a:solidFill>
                <a:latin typeface="Tahoma" pitchFamily="34" charset="0"/>
                <a:cs typeface="Tahoma" pitchFamily="34" charset="0"/>
              </a:rPr>
              <a:t> </a:t>
            </a:r>
            <a:r>
              <a:rPr lang="el-GR" sz="1600" kern="0" dirty="0" smtClean="0">
                <a:solidFill>
                  <a:srgbClr val="0070C0"/>
                </a:solidFill>
                <a:latin typeface="Tahoma" pitchFamily="34" charset="0"/>
                <a:cs typeface="Tahoma" pitchFamily="34" charset="0"/>
              </a:rPr>
              <a:t>(</a:t>
            </a:r>
            <a:r>
              <a:rPr lang="en-US" sz="1600" kern="0" dirty="0" err="1">
                <a:solidFill>
                  <a:srgbClr val="0070C0"/>
                </a:solidFill>
                <a:latin typeface="Tahoma" pitchFamily="34" charset="0"/>
                <a:cs typeface="Tahoma" pitchFamily="34" charset="0"/>
              </a:rPr>
              <a:t>Ristow</a:t>
            </a:r>
            <a:r>
              <a:rPr lang="en-US" sz="1600" kern="0" dirty="0">
                <a:solidFill>
                  <a:srgbClr val="0070C0"/>
                </a:solidFill>
                <a:latin typeface="Tahoma" pitchFamily="34" charset="0"/>
                <a:cs typeface="Tahoma" pitchFamily="34" charset="0"/>
              </a:rPr>
              <a:t> et al. 1992, </a:t>
            </a:r>
            <a:r>
              <a:rPr lang="en-US" sz="1600" kern="0" dirty="0" err="1">
                <a:solidFill>
                  <a:srgbClr val="0070C0"/>
                </a:solidFill>
                <a:latin typeface="Tahoma" pitchFamily="34" charset="0"/>
                <a:cs typeface="Tahoma" pitchFamily="34" charset="0"/>
              </a:rPr>
              <a:t>Roscales</a:t>
            </a:r>
            <a:r>
              <a:rPr lang="en-US" sz="1600" kern="0" dirty="0">
                <a:solidFill>
                  <a:srgbClr val="0070C0"/>
                </a:solidFill>
                <a:latin typeface="Tahoma" pitchFamily="34" charset="0"/>
                <a:cs typeface="Tahoma" pitchFamily="34" charset="0"/>
              </a:rPr>
              <a:t> et al. 2010, </a:t>
            </a:r>
            <a:r>
              <a:rPr lang="en-US" sz="1600" kern="0" dirty="0" err="1">
                <a:solidFill>
                  <a:srgbClr val="0070C0"/>
                </a:solidFill>
                <a:latin typeface="Tahoma" pitchFamily="34" charset="0"/>
                <a:cs typeface="Tahoma" pitchFamily="34" charset="0"/>
              </a:rPr>
              <a:t>Roscales</a:t>
            </a:r>
            <a:r>
              <a:rPr lang="en-US" sz="1600" kern="0" dirty="0">
                <a:solidFill>
                  <a:srgbClr val="0070C0"/>
                </a:solidFill>
                <a:latin typeface="Tahoma" pitchFamily="34" charset="0"/>
                <a:cs typeface="Tahoma" pitchFamily="34" charset="0"/>
              </a:rPr>
              <a:t> et al. </a:t>
            </a:r>
            <a:r>
              <a:rPr lang="en-US" sz="1600" kern="0" dirty="0" smtClean="0">
                <a:solidFill>
                  <a:srgbClr val="0070C0"/>
                </a:solidFill>
                <a:latin typeface="Tahoma" pitchFamily="34" charset="0"/>
                <a:cs typeface="Tahoma" pitchFamily="34" charset="0"/>
              </a:rPr>
              <a:t>2011, Voulgaris et al. 2019, </a:t>
            </a:r>
            <a:r>
              <a:rPr lang="en-US" sz="1600" kern="0" dirty="0" err="1" smtClean="0">
                <a:solidFill>
                  <a:srgbClr val="0070C0"/>
                </a:solidFill>
                <a:latin typeface="Tahoma" pitchFamily="34" charset="0"/>
                <a:cs typeface="Tahoma" pitchFamily="34" charset="0"/>
              </a:rPr>
              <a:t>Trypidaki</a:t>
            </a:r>
            <a:r>
              <a:rPr lang="en-US" sz="1600" kern="0" dirty="0" smtClean="0">
                <a:solidFill>
                  <a:srgbClr val="0070C0"/>
                </a:solidFill>
                <a:latin typeface="Tahoma" pitchFamily="34" charset="0"/>
                <a:cs typeface="Tahoma" pitchFamily="34" charset="0"/>
              </a:rPr>
              <a:t> et al., 2024, Tsangaris et al. 2026) </a:t>
            </a:r>
            <a:endParaRPr lang="el-GR" sz="1600" kern="0" dirty="0">
              <a:solidFill>
                <a:srgbClr val="0070C0"/>
              </a:solidFill>
              <a:latin typeface="Tahoma" pitchFamily="34" charset="0"/>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a:solidFill>
                  <a:srgbClr val="0070C0"/>
                </a:solidFill>
                <a:latin typeface="Tahoma" pitchFamily="34" charset="0"/>
                <a:cs typeface="Tahoma" pitchFamily="34" charset="0"/>
              </a:rPr>
              <a:t>Σ</a:t>
            </a:r>
            <a:r>
              <a:rPr lang="el-GR" sz="1600" b="1" kern="0" dirty="0" smtClean="0">
                <a:solidFill>
                  <a:srgbClr val="0070C0"/>
                </a:solidFill>
                <a:latin typeface="Tahoma" pitchFamily="34" charset="0"/>
                <a:cs typeface="Tahoma" pitchFamily="34" charset="0"/>
              </a:rPr>
              <a:t>υσσώρευση </a:t>
            </a:r>
            <a:r>
              <a:rPr lang="el-GR" sz="1600" b="1" kern="0" dirty="0">
                <a:solidFill>
                  <a:srgbClr val="0070C0"/>
                </a:solidFill>
                <a:latin typeface="Tahoma" pitchFamily="34" charset="0"/>
                <a:cs typeface="Tahoma" pitchFamily="34" charset="0"/>
              </a:rPr>
              <a:t>πλαστικών </a:t>
            </a:r>
            <a:r>
              <a:rPr lang="el-GR" sz="1600" kern="0" dirty="0">
                <a:solidFill>
                  <a:srgbClr val="0070C0"/>
                </a:solidFill>
                <a:latin typeface="Tahoma" pitchFamily="34" charset="0"/>
                <a:cs typeface="Tahoma" pitchFamily="34" charset="0"/>
              </a:rPr>
              <a:t>(</a:t>
            </a:r>
            <a:r>
              <a:rPr lang="en-US" sz="1600" kern="0" dirty="0" err="1">
                <a:solidFill>
                  <a:srgbClr val="0070C0"/>
                </a:solidFill>
                <a:latin typeface="Tahoma" pitchFamily="34" charset="0"/>
                <a:cs typeface="Tahoma" pitchFamily="34" charset="0"/>
              </a:rPr>
              <a:t>Codina-García</a:t>
            </a:r>
            <a:r>
              <a:rPr lang="en-US" sz="1600" kern="0" dirty="0">
                <a:solidFill>
                  <a:srgbClr val="0070C0"/>
                </a:solidFill>
                <a:latin typeface="Tahoma" pitchFamily="34" charset="0"/>
                <a:cs typeface="Tahoma" pitchFamily="34" charset="0"/>
              </a:rPr>
              <a:t> et al. 2013), </a:t>
            </a:r>
            <a:endParaRPr lang="el-GR" sz="1600" kern="0" dirty="0" smtClean="0">
              <a:solidFill>
                <a:srgbClr val="0070C0"/>
              </a:solidFill>
              <a:latin typeface="Tahoma" pitchFamily="34" charset="0"/>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a:solidFill>
                  <a:srgbClr val="0070C0"/>
                </a:solidFill>
                <a:latin typeface="Tahoma" pitchFamily="34" charset="0"/>
                <a:cs typeface="Tahoma" pitchFamily="34" charset="0"/>
              </a:rPr>
              <a:t>Υ</a:t>
            </a:r>
            <a:r>
              <a:rPr lang="el-GR" sz="1600" b="1" kern="0" dirty="0" smtClean="0">
                <a:solidFill>
                  <a:srgbClr val="0070C0"/>
                </a:solidFill>
                <a:latin typeface="Tahoma" pitchFamily="34" charset="0"/>
                <a:cs typeface="Tahoma" pitchFamily="34" charset="0"/>
              </a:rPr>
              <a:t>περαλίευση</a:t>
            </a:r>
            <a:r>
              <a:rPr lang="el-GR" sz="1600" kern="0" dirty="0" smtClean="0">
                <a:solidFill>
                  <a:srgbClr val="0070C0"/>
                </a:solidFill>
                <a:latin typeface="Tahoma" pitchFamily="34" charset="0"/>
                <a:cs typeface="Tahoma" pitchFamily="34" charset="0"/>
              </a:rPr>
              <a:t> </a:t>
            </a:r>
            <a:r>
              <a:rPr lang="el-GR" sz="1600" kern="0" dirty="0">
                <a:solidFill>
                  <a:srgbClr val="0070C0"/>
                </a:solidFill>
                <a:latin typeface="Tahoma" pitchFamily="34" charset="0"/>
                <a:cs typeface="Tahoma" pitchFamily="34" charset="0"/>
              </a:rPr>
              <a:t>(</a:t>
            </a:r>
            <a:r>
              <a:rPr lang="en-US" sz="1600" kern="0" dirty="0">
                <a:solidFill>
                  <a:srgbClr val="0070C0"/>
                </a:solidFill>
                <a:latin typeface="Tahoma" pitchFamily="34" charset="0"/>
                <a:cs typeface="Tahoma" pitchFamily="34" charset="0"/>
              </a:rPr>
              <a:t>Arcos 2001</a:t>
            </a:r>
            <a:r>
              <a:rPr lang="en-US" sz="1600" kern="0" dirty="0" smtClean="0">
                <a:solidFill>
                  <a:srgbClr val="0070C0"/>
                </a:solidFill>
                <a:latin typeface="Tahoma" pitchFamily="34" charset="0"/>
                <a:cs typeface="Tahoma" pitchFamily="34" charset="0"/>
              </a:rPr>
              <a:t>)</a:t>
            </a:r>
            <a:endParaRPr lang="el-GR" sz="1600" kern="0" dirty="0" smtClean="0">
              <a:solidFill>
                <a:srgbClr val="0070C0"/>
              </a:solidFill>
              <a:latin typeface="Tahoma" pitchFamily="34" charset="0"/>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smtClean="0">
                <a:solidFill>
                  <a:srgbClr val="0070C0"/>
                </a:solidFill>
                <a:latin typeface="Tahoma" pitchFamily="34" charset="0"/>
                <a:cs typeface="Tahoma" pitchFamily="34" charset="0"/>
              </a:rPr>
              <a:t>Υποβάθμιση ενδιαιτημάτων αναπαραγωγής </a:t>
            </a:r>
            <a:r>
              <a:rPr lang="el-GR" sz="1600" kern="0" dirty="0" smtClean="0">
                <a:solidFill>
                  <a:srgbClr val="0070C0"/>
                </a:solidFill>
                <a:latin typeface="Tahoma" pitchFamily="34" charset="0"/>
                <a:cs typeface="Tahoma" pitchFamily="34" charset="0"/>
              </a:rPr>
              <a:t>(π.χ. μέσω Φωτορύπανσης)</a:t>
            </a: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smtClean="0">
                <a:solidFill>
                  <a:srgbClr val="0070C0"/>
                </a:solidFill>
                <a:latin typeface="Tahoma" pitchFamily="34" charset="0"/>
                <a:cs typeface="Tahoma" pitchFamily="34" charset="0"/>
              </a:rPr>
              <a:t>‘Οχληση </a:t>
            </a:r>
            <a:r>
              <a:rPr lang="el-GR" sz="1600" kern="0" dirty="0" smtClean="0">
                <a:solidFill>
                  <a:srgbClr val="0070C0"/>
                </a:solidFill>
                <a:latin typeface="Tahoma" pitchFamily="34" charset="0"/>
                <a:cs typeface="Tahoma" pitchFamily="34" charset="0"/>
              </a:rPr>
              <a:t>στις αναπαραγωγικές αποικίες</a:t>
            </a: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r>
              <a:rPr lang="el-GR" sz="1600" b="1" kern="0" dirty="0">
                <a:solidFill>
                  <a:srgbClr val="0070C0"/>
                </a:solidFill>
                <a:latin typeface="Tahoma" pitchFamily="34" charset="0"/>
                <a:cs typeface="Tahoma" pitchFamily="34" charset="0"/>
              </a:rPr>
              <a:t>Α</a:t>
            </a:r>
            <a:r>
              <a:rPr lang="el-GR" sz="1600" b="1" kern="0" dirty="0" smtClean="0">
                <a:solidFill>
                  <a:srgbClr val="0070C0"/>
                </a:solidFill>
                <a:latin typeface="Tahoma" pitchFamily="34" charset="0"/>
                <a:cs typeface="Tahoma" pitchFamily="34" charset="0"/>
              </a:rPr>
              <a:t>κραία</a:t>
            </a:r>
            <a:r>
              <a:rPr lang="el-GR" sz="1600" b="1" kern="0" dirty="0">
                <a:solidFill>
                  <a:srgbClr val="0070C0"/>
                </a:solidFill>
                <a:latin typeface="Tahoma" pitchFamily="34" charset="0"/>
                <a:cs typeface="Tahoma" pitchFamily="34" charset="0"/>
              </a:rPr>
              <a:t>, μεγάλης κλίμακας, κλιματικά φαινόμενα </a:t>
            </a:r>
            <a:r>
              <a:rPr lang="el-GR" sz="1600" kern="0" dirty="0">
                <a:solidFill>
                  <a:srgbClr val="0070C0"/>
                </a:solidFill>
                <a:latin typeface="Tahoma" pitchFamily="34" charset="0"/>
                <a:cs typeface="Tahoma" pitchFamily="34" charset="0"/>
              </a:rPr>
              <a:t>(</a:t>
            </a:r>
            <a:r>
              <a:rPr lang="en-US" sz="1600" kern="0" dirty="0" err="1">
                <a:solidFill>
                  <a:srgbClr val="0070C0"/>
                </a:solidFill>
                <a:latin typeface="Tahoma" pitchFamily="34" charset="0"/>
                <a:cs typeface="Tahoma" pitchFamily="34" charset="0"/>
              </a:rPr>
              <a:t>Brichetti</a:t>
            </a:r>
            <a:r>
              <a:rPr lang="en-US" sz="1600" kern="0" dirty="0">
                <a:solidFill>
                  <a:srgbClr val="0070C0"/>
                </a:solidFill>
                <a:latin typeface="Tahoma" pitchFamily="34" charset="0"/>
                <a:cs typeface="Tahoma" pitchFamily="34" charset="0"/>
              </a:rPr>
              <a:t> et al. </a:t>
            </a:r>
            <a:r>
              <a:rPr lang="en-US" sz="1600" kern="0" dirty="0" smtClean="0">
                <a:solidFill>
                  <a:srgbClr val="0070C0"/>
                </a:solidFill>
                <a:latin typeface="Tahoma" pitchFamily="34" charset="0"/>
                <a:cs typeface="Tahoma" pitchFamily="34" charset="0"/>
              </a:rPr>
              <a:t>2000</a:t>
            </a:r>
            <a:r>
              <a:rPr lang="el-GR" sz="1600" kern="0" dirty="0" smtClean="0">
                <a:solidFill>
                  <a:srgbClr val="0070C0"/>
                </a:solidFill>
                <a:latin typeface="Tahoma" pitchFamily="34" charset="0"/>
                <a:cs typeface="Tahoma" pitchFamily="34" charset="0"/>
              </a:rPr>
              <a:t>, </a:t>
            </a:r>
            <a:r>
              <a:rPr lang="en-US" sz="1600" kern="0" dirty="0" err="1" smtClean="0">
                <a:solidFill>
                  <a:srgbClr val="0070C0"/>
                </a:solidFill>
                <a:latin typeface="Tahoma" pitchFamily="34" charset="0"/>
                <a:cs typeface="Tahoma" pitchFamily="34" charset="0"/>
              </a:rPr>
              <a:t>Jenouvrier</a:t>
            </a:r>
            <a:r>
              <a:rPr lang="en-US" sz="1600" kern="0" dirty="0" smtClean="0">
                <a:solidFill>
                  <a:srgbClr val="0070C0"/>
                </a:solidFill>
                <a:latin typeface="Tahoma" pitchFamily="34" charset="0"/>
                <a:cs typeface="Tahoma" pitchFamily="34" charset="0"/>
              </a:rPr>
              <a:t> </a:t>
            </a:r>
            <a:r>
              <a:rPr lang="en-US" sz="1600" kern="0" dirty="0">
                <a:solidFill>
                  <a:srgbClr val="0070C0"/>
                </a:solidFill>
                <a:latin typeface="Tahoma" pitchFamily="34" charset="0"/>
                <a:cs typeface="Tahoma" pitchFamily="34" charset="0"/>
              </a:rPr>
              <a:t>et al. 2009, </a:t>
            </a:r>
            <a:r>
              <a:rPr lang="en-US" sz="1600" kern="0" dirty="0" err="1">
                <a:solidFill>
                  <a:srgbClr val="0070C0"/>
                </a:solidFill>
                <a:latin typeface="Tahoma" pitchFamily="34" charset="0"/>
                <a:cs typeface="Tahoma" pitchFamily="34" charset="0"/>
              </a:rPr>
              <a:t>Boano</a:t>
            </a:r>
            <a:r>
              <a:rPr lang="en-US" sz="1600" kern="0" dirty="0">
                <a:solidFill>
                  <a:srgbClr val="0070C0"/>
                </a:solidFill>
                <a:latin typeface="Tahoma" pitchFamily="34" charset="0"/>
                <a:cs typeface="Tahoma" pitchFamily="34" charset="0"/>
              </a:rPr>
              <a:t> et al. </a:t>
            </a:r>
            <a:r>
              <a:rPr lang="en-US" sz="1600" kern="0" dirty="0" smtClean="0">
                <a:solidFill>
                  <a:srgbClr val="0070C0"/>
                </a:solidFill>
                <a:latin typeface="Tahoma" pitchFamily="34" charset="0"/>
                <a:cs typeface="Tahoma" pitchFamily="34" charset="0"/>
              </a:rPr>
              <a:t>2010</a:t>
            </a:r>
            <a:r>
              <a:rPr lang="el-GR" sz="1600" kern="0" dirty="0" smtClean="0">
                <a:solidFill>
                  <a:srgbClr val="0070C0"/>
                </a:solidFill>
                <a:latin typeface="Tahoma" pitchFamily="34" charset="0"/>
                <a:cs typeface="Tahoma" pitchFamily="34" charset="0"/>
              </a:rPr>
              <a:t>, </a:t>
            </a:r>
            <a:r>
              <a:rPr lang="en-US" sz="1600" kern="0" dirty="0" err="1" smtClean="0">
                <a:solidFill>
                  <a:srgbClr val="0070C0"/>
                </a:solidFill>
                <a:latin typeface="Tahoma" pitchFamily="34" charset="0"/>
                <a:cs typeface="Tahoma" pitchFamily="34" charset="0"/>
              </a:rPr>
              <a:t>Genovart</a:t>
            </a:r>
            <a:r>
              <a:rPr lang="en-US" sz="1600" kern="0" dirty="0" smtClean="0">
                <a:solidFill>
                  <a:srgbClr val="0070C0"/>
                </a:solidFill>
                <a:latin typeface="Tahoma" pitchFamily="34" charset="0"/>
                <a:cs typeface="Tahoma" pitchFamily="34" charset="0"/>
              </a:rPr>
              <a:t> </a:t>
            </a:r>
            <a:r>
              <a:rPr lang="en-US" sz="1600" kern="0" dirty="0">
                <a:solidFill>
                  <a:srgbClr val="0070C0"/>
                </a:solidFill>
                <a:latin typeface="Tahoma" pitchFamily="34" charset="0"/>
                <a:cs typeface="Tahoma" pitchFamily="34" charset="0"/>
              </a:rPr>
              <a:t>et al. </a:t>
            </a:r>
            <a:r>
              <a:rPr lang="en-US" sz="1600" kern="0" dirty="0" smtClean="0">
                <a:solidFill>
                  <a:srgbClr val="0070C0"/>
                </a:solidFill>
                <a:latin typeface="Tahoma" pitchFamily="34" charset="0"/>
                <a:cs typeface="Tahoma" pitchFamily="34" charset="0"/>
              </a:rPr>
              <a:t>2013</a:t>
            </a:r>
            <a:r>
              <a:rPr lang="el-GR" sz="1600" kern="0" dirty="0" smtClean="0">
                <a:solidFill>
                  <a:srgbClr val="0070C0"/>
                </a:solidFill>
                <a:latin typeface="Tahoma" pitchFamily="34" charset="0"/>
                <a:cs typeface="Tahoma" pitchFamily="34" charset="0"/>
              </a:rPr>
              <a:t>, </a:t>
            </a:r>
            <a:r>
              <a:rPr lang="en-US" sz="1600" kern="0" dirty="0" smtClean="0">
                <a:solidFill>
                  <a:srgbClr val="0070C0"/>
                </a:solidFill>
                <a:latin typeface="Tahoma" pitchFamily="34" charset="0"/>
                <a:cs typeface="Tahoma" pitchFamily="34" charset="0"/>
              </a:rPr>
              <a:t>Christou et al. 2025)</a:t>
            </a:r>
            <a:endParaRPr lang="el-GR" sz="1600" kern="0" dirty="0" smtClean="0">
              <a:solidFill>
                <a:srgbClr val="0070C0"/>
              </a:solidFill>
              <a:latin typeface="Tahoma" pitchFamily="34" charset="0"/>
              <a:cs typeface="Tahoma" pitchFamily="34" charset="0"/>
            </a:endParaRPr>
          </a:p>
          <a:p>
            <a:pPr marL="438150" lvl="0" indent="-319088" fontAlgn="base">
              <a:spcBef>
                <a:spcPct val="0"/>
              </a:spcBef>
              <a:spcAft>
                <a:spcPct val="0"/>
              </a:spcAft>
              <a:buClr>
                <a:srgbClr val="4F81BD"/>
              </a:buClr>
              <a:buSzPct val="80000"/>
              <a:buFont typeface="Arial" charset="0"/>
              <a:buChar char="•"/>
              <a:defRPr/>
            </a:pPr>
            <a:r>
              <a:rPr kumimoji="0" lang="el-GR" sz="1600" b="1" i="0" u="none" strike="noStrike" kern="0" cap="none" spc="0" normalizeH="0" baseline="0" noProof="0" dirty="0" smtClean="0">
                <a:ln>
                  <a:noFill/>
                </a:ln>
                <a:solidFill>
                  <a:srgbClr val="0070C0"/>
                </a:solidFill>
                <a:effectLst/>
                <a:uLnTx/>
                <a:uFillTx/>
                <a:latin typeface="Tahoma" pitchFamily="34" charset="0"/>
                <a:cs typeface="Tahoma" pitchFamily="34" charset="0"/>
              </a:rPr>
              <a:t>Παθογόνοι</a:t>
            </a:r>
            <a:r>
              <a:rPr kumimoji="0" lang="el-GR" sz="1600" b="1" i="0" u="none" strike="noStrike" kern="0" cap="none" spc="0" normalizeH="0" noProof="0" dirty="0" smtClean="0">
                <a:ln>
                  <a:noFill/>
                </a:ln>
                <a:solidFill>
                  <a:srgbClr val="0070C0"/>
                </a:solidFill>
                <a:effectLst/>
                <a:uLnTx/>
                <a:uFillTx/>
                <a:latin typeface="Tahoma" pitchFamily="34" charset="0"/>
                <a:cs typeface="Tahoma" pitchFamily="34" charset="0"/>
              </a:rPr>
              <a:t> μικροοργανισμοί</a:t>
            </a:r>
          </a:p>
          <a:p>
            <a:pPr marL="438150" lvl="0" indent="-319088" fontAlgn="base">
              <a:spcBef>
                <a:spcPct val="0"/>
              </a:spcBef>
              <a:spcAft>
                <a:spcPct val="0"/>
              </a:spcAft>
              <a:buClr>
                <a:srgbClr val="4F81BD"/>
              </a:buClr>
              <a:buSzPct val="80000"/>
              <a:buFont typeface="Arial" charset="0"/>
              <a:buChar char="•"/>
              <a:defRPr/>
            </a:pPr>
            <a:r>
              <a:rPr lang="el-GR" sz="1600" b="1" kern="0" dirty="0" smtClean="0">
                <a:solidFill>
                  <a:srgbClr val="0070C0"/>
                </a:solidFill>
                <a:latin typeface="Tahoma" pitchFamily="34" charset="0"/>
                <a:cs typeface="Tahoma" pitchFamily="34" charset="0"/>
              </a:rPr>
              <a:t>Εγκατάσταση </a:t>
            </a:r>
            <a:r>
              <a:rPr lang="el-GR" sz="1600" b="1" kern="0" dirty="0">
                <a:solidFill>
                  <a:srgbClr val="0070C0"/>
                </a:solidFill>
                <a:latin typeface="Tahoma" pitchFamily="34" charset="0"/>
                <a:cs typeface="Tahoma" pitchFamily="34" charset="0"/>
              </a:rPr>
              <a:t>και λειτουργία Παράκτιων και Υπεράκτιων Αιολικών Πάρκων </a:t>
            </a:r>
            <a:r>
              <a:rPr lang="el-GR" sz="1600" kern="0" dirty="0">
                <a:solidFill>
                  <a:srgbClr val="0070C0"/>
                </a:solidFill>
                <a:latin typeface="Tahoma" pitchFamily="34" charset="0"/>
                <a:cs typeface="Tahoma" pitchFamily="34" charset="0"/>
              </a:rPr>
              <a:t>κοντά σε αποικίες ή σε κύριους διαδρόμους μετακίνησης θαλάσσιων πτηνών</a:t>
            </a:r>
            <a:endParaRPr lang="el-GR" sz="1600" kern="0" dirty="0">
              <a:solidFill>
                <a:prstClr val="black"/>
              </a:solidFill>
              <a:latin typeface="Tahoma" pitchFamily="34" charset="0"/>
              <a:cs typeface="Tahoma" pitchFamily="34" charset="0"/>
            </a:endParaRPr>
          </a:p>
          <a:p>
            <a:pPr marL="438150" marR="0" lvl="0" indent="-319088" defTabSz="914400" eaLnBrk="1" fontAlgn="base" latinLnBrk="0" hangingPunct="1">
              <a:lnSpc>
                <a:spcPct val="100000"/>
              </a:lnSpc>
              <a:spcBef>
                <a:spcPct val="0"/>
              </a:spcBef>
              <a:spcAft>
                <a:spcPct val="0"/>
              </a:spcAft>
              <a:buClr>
                <a:srgbClr val="4F81BD"/>
              </a:buClr>
              <a:buSzPct val="80000"/>
              <a:buFont typeface="Arial" charset="0"/>
              <a:buChar char="•"/>
              <a:tabLst/>
              <a:defRPr/>
            </a:pPr>
            <a:endParaRPr kumimoji="0" lang="el-GR" sz="1600" b="1" i="0" u="none" strike="noStrike" kern="0" cap="none" spc="0" normalizeH="0" baseline="0" noProof="0" dirty="0" smtClean="0">
              <a:ln>
                <a:noFill/>
              </a:ln>
              <a:solidFill>
                <a:prstClr val="black"/>
              </a:solidFill>
              <a:effectLst/>
              <a:uLnTx/>
              <a:uFillTx/>
              <a:latin typeface="Tahoma" pitchFamily="34" charset="0"/>
              <a:cs typeface="Tahoma" pitchFamily="34" charset="0"/>
            </a:endParaRPr>
          </a:p>
        </p:txBody>
      </p:sp>
    </p:spTree>
    <p:extLst>
      <p:ext uri="{BB962C8B-B14F-4D97-AF65-F5344CB8AC3E}">
        <p14:creationId xmlns:p14="http://schemas.microsoft.com/office/powerpoint/2010/main" val="19428191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541867" y="1566333"/>
            <a:ext cx="3062431" cy="830997"/>
          </a:xfrm>
          <a:prstGeom prst="rect">
            <a:avLst/>
          </a:prstGeom>
          <a:solidFill>
            <a:schemeClr val="bg1">
              <a:lumMod val="85000"/>
            </a:schemeClr>
          </a:solidFill>
        </p:spPr>
        <p:txBody>
          <a:bodyPr wrap="square">
            <a:spAutoFit/>
          </a:bodyPr>
          <a:lstStyle/>
          <a:p>
            <a:pPr algn="ctr"/>
            <a:r>
              <a:rPr lang="el-GR" sz="2400" b="1" dirty="0" smtClean="0">
                <a:solidFill>
                  <a:srgbClr val="393185"/>
                </a:solidFill>
                <a:latin typeface="Open Sans Light"/>
                <a:ea typeface="Open Sans Light"/>
                <a:cs typeface="Open Sans Light"/>
              </a:rPr>
              <a:t>Πιέσεις/Απειλές σε μία αποικία Αρτέμη </a:t>
            </a:r>
            <a:endParaRPr lang="fr-FR" sz="2400" b="1" dirty="0">
              <a:solidFill>
                <a:srgbClr val="393185"/>
              </a:solidFill>
              <a:latin typeface="Open Sans Light"/>
              <a:ea typeface="Open Sans Light"/>
              <a:cs typeface="Open Sans Light"/>
            </a:endParaRPr>
          </a:p>
        </p:txBody>
      </p:sp>
      <p:pic>
        <p:nvPicPr>
          <p:cNvPr id="4" name="Picture 3"/>
          <p:cNvPicPr>
            <a:picLocks noChangeAspect="1"/>
          </p:cNvPicPr>
          <p:nvPr/>
        </p:nvPicPr>
        <p:blipFill rotWithShape="1">
          <a:blip r:embed="rId5"/>
          <a:srcRect l="12847" t="34907" r="49530" b="7408"/>
          <a:stretch/>
        </p:blipFill>
        <p:spPr>
          <a:xfrm>
            <a:off x="4013199" y="0"/>
            <a:ext cx="6858000" cy="5914723"/>
          </a:xfrm>
          <a:prstGeom prst="rect">
            <a:avLst/>
          </a:prstGeom>
        </p:spPr>
      </p:pic>
    </p:spTree>
    <p:extLst>
      <p:ext uri="{BB962C8B-B14F-4D97-AF65-F5344CB8AC3E}">
        <p14:creationId xmlns:p14="http://schemas.microsoft.com/office/powerpoint/2010/main" val="17127238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94537" y="1278159"/>
            <a:ext cx="3818467"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Πιέσεις/Απειλές Αρτέμη</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a:blip r:embed="rId5"/>
          <a:stretch>
            <a:fillRect/>
          </a:stretch>
        </p:blipFill>
        <p:spPr>
          <a:xfrm>
            <a:off x="4851400" y="1"/>
            <a:ext cx="7340600" cy="5537544"/>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959320"/>
            <a:ext cx="4770967" cy="3578225"/>
          </a:xfrm>
          <a:prstGeom prst="rect">
            <a:avLst/>
          </a:prstGeom>
        </p:spPr>
      </p:pic>
      <p:sp>
        <p:nvSpPr>
          <p:cNvPr id="7" name="Rectangle 6"/>
          <p:cNvSpPr/>
          <p:nvPr/>
        </p:nvSpPr>
        <p:spPr>
          <a:xfrm>
            <a:off x="4851400" y="5508064"/>
            <a:ext cx="7061200" cy="261610"/>
          </a:xfrm>
          <a:prstGeom prst="rect">
            <a:avLst/>
          </a:prstGeom>
        </p:spPr>
        <p:txBody>
          <a:bodyPr wrap="square">
            <a:spAutoFit/>
          </a:bodyPr>
          <a:lstStyle/>
          <a:p>
            <a:r>
              <a:rPr lang="el-GR" sz="1100" dirty="0">
                <a:latin typeface="Times New Roman" panose="02020603050405020304" pitchFamily="18" charset="0"/>
                <a:ea typeface="Times New Roman" panose="02020603050405020304" pitchFamily="18" charset="0"/>
                <a:cs typeface="Calibri" panose="020F0502020204030204" pitchFamily="34" charset="0"/>
              </a:rPr>
              <a:t>Παγιδευμένος Αρτέμης σε συρματόπλεγμα στo </a:t>
            </a:r>
            <a:r>
              <a:rPr lang="el-GR" sz="1100" dirty="0" smtClean="0">
                <a:latin typeface="Times New Roman" panose="02020603050405020304" pitchFamily="18" charset="0"/>
                <a:ea typeface="Times New Roman" panose="02020603050405020304" pitchFamily="18" charset="0"/>
                <a:cs typeface="Calibri" panose="020F0502020204030204" pitchFamily="34" charset="0"/>
              </a:rPr>
              <a:t>Σταμφάνι</a:t>
            </a:r>
            <a:r>
              <a:rPr lang="en-US" sz="1100" dirty="0" smtClean="0">
                <a:latin typeface="Times New Roman" panose="02020603050405020304" pitchFamily="18" charset="0"/>
                <a:ea typeface="Times New Roman" panose="02020603050405020304" pitchFamily="18" charset="0"/>
                <a:cs typeface="Calibri" panose="020F0502020204030204" pitchFamily="34" charset="0"/>
              </a:rPr>
              <a:t>/</a:t>
            </a:r>
            <a:r>
              <a:rPr lang="el-GR" sz="1100" dirty="0" smtClean="0">
                <a:latin typeface="Times New Roman" panose="02020603050405020304" pitchFamily="18" charset="0"/>
                <a:ea typeface="Times New Roman" panose="02020603050405020304" pitchFamily="18" charset="0"/>
                <a:cs typeface="Calibri" panose="020F0502020204030204" pitchFamily="34" charset="0"/>
              </a:rPr>
              <a:t>Στροφάδια</a:t>
            </a:r>
            <a:endParaRPr lang="el-GR" dirty="0"/>
          </a:p>
        </p:txBody>
      </p:sp>
      <p:sp>
        <p:nvSpPr>
          <p:cNvPr id="8" name="Rectangle 7"/>
          <p:cNvSpPr/>
          <p:nvPr/>
        </p:nvSpPr>
        <p:spPr>
          <a:xfrm>
            <a:off x="-1" y="5554230"/>
            <a:ext cx="4770967" cy="430887"/>
          </a:xfrm>
          <a:prstGeom prst="rect">
            <a:avLst/>
          </a:prstGeom>
        </p:spPr>
        <p:txBody>
          <a:bodyPr wrap="square">
            <a:spAutoFit/>
          </a:bodyPr>
          <a:lstStyle/>
          <a:p>
            <a:r>
              <a:rPr lang="el-GR" sz="1100" dirty="0" smtClean="0">
                <a:latin typeface="Times New Roman" panose="02020603050405020304" pitchFamily="18" charset="0"/>
                <a:ea typeface="Times New Roman" panose="02020603050405020304" pitchFamily="18" charset="0"/>
                <a:cs typeface="Calibri" panose="020F0502020204030204" pitchFamily="34" charset="0"/>
              </a:rPr>
              <a:t>Ακάλυπτα πηγάδια: Εν δυνάμει απειλή για τον Αρτέμη (έχει σημειωθεί περιστατικό πνιγμού ατόμου του είδους στο Σταμφάνι</a:t>
            </a:r>
            <a:r>
              <a:rPr lang="en-US" sz="1100" dirty="0" smtClean="0">
                <a:latin typeface="Times New Roman" panose="02020603050405020304" pitchFamily="18" charset="0"/>
                <a:ea typeface="Times New Roman" panose="02020603050405020304" pitchFamily="18" charset="0"/>
                <a:cs typeface="Calibri" panose="020F0502020204030204" pitchFamily="34" charset="0"/>
              </a:rPr>
              <a:t>/</a:t>
            </a:r>
            <a:r>
              <a:rPr lang="el-GR" sz="1100" dirty="0" smtClean="0">
                <a:latin typeface="Times New Roman" panose="02020603050405020304" pitchFamily="18" charset="0"/>
                <a:ea typeface="Times New Roman" panose="02020603050405020304" pitchFamily="18" charset="0"/>
                <a:cs typeface="Calibri" panose="020F0502020204030204" pitchFamily="34" charset="0"/>
              </a:rPr>
              <a:t>Στροφάδια)</a:t>
            </a:r>
            <a:endParaRPr lang="el-GR" dirty="0"/>
          </a:p>
        </p:txBody>
      </p:sp>
    </p:spTree>
    <p:extLst>
      <p:ext uri="{BB962C8B-B14F-4D97-AF65-F5344CB8AC3E}">
        <p14:creationId xmlns:p14="http://schemas.microsoft.com/office/powerpoint/2010/main" val="15301271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3"/>
          <p:cNvPicPr>
            <a:picLocks noChangeAspect="1" noChangeArrowheads="1"/>
          </p:cNvPicPr>
          <p:nvPr/>
        </p:nvPicPr>
        <p:blipFill>
          <a:blip r:embed="rId4" cstate="print"/>
          <a:srcRect/>
          <a:stretch>
            <a:fillRect/>
          </a:stretch>
        </p:blipFill>
        <p:spPr bwMode="auto">
          <a:xfrm>
            <a:off x="47538" y="3753607"/>
            <a:ext cx="4285411" cy="30722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426817" y="30088"/>
            <a:ext cx="6700250"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Εκτίμηση παρεμπίπτουσας παγίδευσης (</a:t>
            </a:r>
            <a:r>
              <a:rPr lang="en-US" sz="2400" b="1" dirty="0" smtClean="0">
                <a:solidFill>
                  <a:srgbClr val="393185"/>
                </a:solidFill>
                <a:latin typeface="Open Sans Light"/>
                <a:ea typeface="Open Sans Light"/>
                <a:cs typeface="Open Sans Light"/>
              </a:rPr>
              <a:t>bycatch)</a:t>
            </a:r>
            <a:r>
              <a:rPr lang="el-GR" sz="2400" b="1" dirty="0" smtClean="0">
                <a:solidFill>
                  <a:srgbClr val="393185"/>
                </a:solidFill>
                <a:latin typeface="Open Sans Light"/>
                <a:ea typeface="Open Sans Light"/>
                <a:cs typeface="Open Sans Light"/>
              </a:rPr>
              <a:t> σε αλιευτικά εργαλεία στο Ιόνιο</a:t>
            </a:r>
            <a:endParaRPr lang="fr-FR" sz="2400" b="1" dirty="0">
              <a:solidFill>
                <a:srgbClr val="393185"/>
              </a:solidFill>
              <a:latin typeface="Open Sans Light"/>
              <a:ea typeface="Open Sans Light"/>
              <a:cs typeface="Open Sans Light"/>
            </a:endParaRPr>
          </a:p>
        </p:txBody>
      </p:sp>
      <p:sp>
        <p:nvSpPr>
          <p:cNvPr id="4" name="1 - Τίτλος"/>
          <p:cNvSpPr txBox="1">
            <a:spLocks/>
          </p:cNvSpPr>
          <p:nvPr/>
        </p:nvSpPr>
        <p:spPr bwMode="auto">
          <a:xfrm>
            <a:off x="7419537" y="1021415"/>
            <a:ext cx="4703232" cy="483989"/>
          </a:xfrm>
          <a:prstGeom prst="rect">
            <a:avLst/>
          </a:prstGeom>
          <a:gradFill rotWithShape="1">
            <a:gsLst>
              <a:gs pos="0">
                <a:srgbClr val="006A96"/>
              </a:gs>
              <a:gs pos="50000">
                <a:srgbClr val="009AD9"/>
              </a:gs>
              <a:gs pos="100000">
                <a:srgbClr val="00B8FF"/>
              </a:gs>
            </a:gsLst>
            <a:lin ang="2700000" scaled="1"/>
          </a:grad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eaLnBrk="1" hangingPunct="1"/>
            <a:r>
              <a:rPr lang="el-GR" sz="2800" dirty="0" smtClean="0">
                <a:solidFill>
                  <a:srgbClr val="FFFF00"/>
                </a:solidFill>
                <a:latin typeface="Tahoma" pitchFamily="34" charset="0"/>
                <a:cs typeface="Tahoma" pitchFamily="34" charset="0"/>
              </a:rPr>
              <a:t>Αναγκαιότητα δράσης</a:t>
            </a:r>
            <a:endParaRPr lang="el-GR" sz="2800" dirty="0">
              <a:solidFill>
                <a:srgbClr val="FFFF00"/>
              </a:solidFill>
              <a:latin typeface="Tahoma" pitchFamily="34" charset="0"/>
              <a:cs typeface="Tahoma" pitchFamily="34" charset="0"/>
            </a:endParaRPr>
          </a:p>
        </p:txBody>
      </p:sp>
      <p:sp>
        <p:nvSpPr>
          <p:cNvPr id="5" name="2 - Θέση κειμένου"/>
          <p:cNvSpPr txBox="1">
            <a:spLocks/>
          </p:cNvSpPr>
          <p:nvPr/>
        </p:nvSpPr>
        <p:spPr bwMode="auto">
          <a:xfrm>
            <a:off x="7419537" y="1503487"/>
            <a:ext cx="4703232" cy="3742795"/>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flat" cmpd="sng" algn="ctr">
            <a:solidFill>
              <a:srgbClr val="4F81BD"/>
            </a:solidFill>
            <a:prstDash val="solid"/>
            <a:miter lim="800000"/>
            <a:headEnd/>
            <a:tailEn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Font typeface="Arial" charset="0"/>
              <a:buNone/>
              <a:defRPr sz="1400" kern="1200">
                <a:solidFill>
                  <a:schemeClr val="dk1"/>
                </a:solidFill>
                <a:latin typeface="+mn-lt"/>
                <a:ea typeface="+mn-ea"/>
                <a:cs typeface="+mn-cs"/>
              </a:defRPr>
            </a:lvl1pPr>
            <a:lvl2pPr marL="457200" indent="0" algn="l" rtl="0" eaLnBrk="0" fontAlgn="base" hangingPunct="0">
              <a:spcBef>
                <a:spcPct val="20000"/>
              </a:spcBef>
              <a:spcAft>
                <a:spcPct val="0"/>
              </a:spcAft>
              <a:buFont typeface="Arial" charset="0"/>
              <a:buNone/>
              <a:defRPr sz="1200" kern="1200">
                <a:solidFill>
                  <a:schemeClr val="dk1"/>
                </a:solidFill>
                <a:latin typeface="+mn-lt"/>
                <a:ea typeface="+mn-ea"/>
                <a:cs typeface="+mn-cs"/>
              </a:defRPr>
            </a:lvl2pPr>
            <a:lvl3pPr marL="914400" indent="0" algn="l" rtl="0" eaLnBrk="0" fontAlgn="base" hangingPunct="0">
              <a:spcBef>
                <a:spcPct val="20000"/>
              </a:spcBef>
              <a:spcAft>
                <a:spcPct val="0"/>
              </a:spcAft>
              <a:buFont typeface="Arial" charset="0"/>
              <a:buNone/>
              <a:defRPr sz="1000" kern="1200">
                <a:solidFill>
                  <a:schemeClr val="dk1"/>
                </a:solidFill>
                <a:latin typeface="+mn-lt"/>
                <a:ea typeface="+mn-ea"/>
                <a:cs typeface="+mn-cs"/>
              </a:defRPr>
            </a:lvl3pPr>
            <a:lvl4pPr marL="1371600" indent="0" algn="l" rtl="0" eaLnBrk="0" fontAlgn="base" hangingPunct="0">
              <a:spcBef>
                <a:spcPct val="20000"/>
              </a:spcBef>
              <a:spcAft>
                <a:spcPct val="0"/>
              </a:spcAft>
              <a:buFont typeface="Arial" charset="0"/>
              <a:buNone/>
              <a:defRPr sz="900" kern="1200">
                <a:solidFill>
                  <a:schemeClr val="dk1"/>
                </a:solidFill>
                <a:latin typeface="+mn-lt"/>
                <a:ea typeface="+mn-ea"/>
                <a:cs typeface="+mn-cs"/>
              </a:defRPr>
            </a:lvl4pPr>
            <a:lvl5pPr marL="1828800" indent="0" algn="l" rtl="0" eaLnBrk="0" fontAlgn="base" hangingPunct="0">
              <a:spcBef>
                <a:spcPct val="20000"/>
              </a:spcBef>
              <a:spcAft>
                <a:spcPct val="0"/>
              </a:spcAft>
              <a:buFont typeface="Arial" charset="0"/>
              <a:buNone/>
              <a:defRPr sz="900" kern="1200">
                <a:solidFill>
                  <a:schemeClr val="dk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dk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dk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dk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20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Β</a:t>
            </a:r>
            <a:r>
              <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y</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r>
              <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catch:</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Σημαντική απειλή για θαλασσοπούλια</a:t>
            </a:r>
            <a:r>
              <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άλλα και για χελώνες, φώκιες κλπ)</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Ευρύτατη έρευνα για το επίπεδο της απειλής σε ωκεάνια οικοσυστήματα</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Έλλειψη επαρκούς γνώσης του φαινομένου στη Μεσόγειο</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Ελάχιστη δεδομένα στην Ανατολική Μεσόγειο και ιδιαίτερα στο Ιόνιο</a:t>
            </a:r>
          </a:p>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defRPr/>
            </a:pPr>
            <a:r>
              <a:rPr kumimoji="0" lang="en-US"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Ιόνιο: Σημαντικά αλιευτικά πεδία, αποικίες &amp; μεταναστευτικό πέρασμα θαλασσοπουλιών </a:t>
            </a:r>
            <a:endParaRPr kumimoji="0" lang="el-GR" sz="1600" b="0" i="0" u="none" strike="noStrike" kern="1200" cap="none" spc="0" normalizeH="0" baseline="0" noProof="0" dirty="0">
              <a:ln>
                <a:noFill/>
              </a:ln>
              <a:solidFill>
                <a:srgbClr val="0070C0"/>
              </a:solidFill>
              <a:effectLst/>
              <a:uLnTx/>
              <a:uFillTx/>
              <a:latin typeface="Tahoma" pitchFamily="34" charset="0"/>
              <a:ea typeface="+mn-ea"/>
              <a:cs typeface="Tahoma" pitchFamily="34" charset="0"/>
            </a:endParaRPr>
          </a:p>
        </p:txBody>
      </p:sp>
      <p:grpSp>
        <p:nvGrpSpPr>
          <p:cNvPr id="7" name="Group 12"/>
          <p:cNvGrpSpPr>
            <a:grpSpLocks/>
          </p:cNvGrpSpPr>
          <p:nvPr/>
        </p:nvGrpSpPr>
        <p:grpSpPr bwMode="auto">
          <a:xfrm>
            <a:off x="4473137" y="3020378"/>
            <a:ext cx="2937209" cy="2282752"/>
            <a:chOff x="0" y="3832"/>
            <a:chExt cx="2237" cy="1615"/>
          </a:xfrm>
        </p:grpSpPr>
        <p:pic>
          <p:nvPicPr>
            <p:cNvPr id="8" name="Picture 7" descr="Nekros Muxos_ΑΡΧΕΙΟ ΟΡΝΙΘΟΛΟΓΙΚΗΣ_Αρης Χρηστίδης"/>
            <p:cNvPicPr>
              <a:picLocks noChangeAspect="1" noChangeArrowheads="1"/>
            </p:cNvPicPr>
            <p:nvPr/>
          </p:nvPicPr>
          <p:blipFill>
            <a:blip r:embed="rId6" cstate="print"/>
            <a:srcRect/>
            <a:stretch>
              <a:fillRect/>
            </a:stretch>
          </p:blipFill>
          <p:spPr bwMode="auto">
            <a:xfrm>
              <a:off x="15" y="3832"/>
              <a:ext cx="2222" cy="1615"/>
            </a:xfrm>
            <a:prstGeom prst="rect">
              <a:avLst/>
            </a:prstGeom>
            <a:noFill/>
            <a:ln w="9525">
              <a:noFill/>
              <a:miter lim="800000"/>
              <a:headEnd/>
              <a:tailEnd/>
            </a:ln>
          </p:spPr>
        </p:pic>
        <p:sp>
          <p:nvSpPr>
            <p:cNvPr id="9" name="Rectangle 30"/>
            <p:cNvSpPr>
              <a:spLocks noRot="1" noChangeArrowheads="1"/>
            </p:cNvSpPr>
            <p:nvPr/>
          </p:nvSpPr>
          <p:spPr bwMode="auto">
            <a:xfrm>
              <a:off x="0" y="4139"/>
              <a:ext cx="1746" cy="181"/>
            </a:xfrm>
            <a:prstGeom prst="rect">
              <a:avLst/>
            </a:prstGeom>
            <a:noFill/>
            <a:ln w="9525">
              <a:noFill/>
              <a:miter lim="800000"/>
              <a:headEnd/>
              <a:tailEnd/>
            </a:ln>
          </p:spPr>
          <p:txBody>
            <a:bodyPr anchor="ctr"/>
            <a:lstStyle/>
            <a:p>
              <a:pPr fontAlgn="base">
                <a:spcBef>
                  <a:spcPct val="0"/>
                </a:spcBef>
                <a:spcAft>
                  <a:spcPct val="0"/>
                </a:spcAft>
              </a:pPr>
              <a:r>
                <a:rPr lang="en-US" sz="1100" dirty="0">
                  <a:solidFill>
                    <a:prstClr val="black"/>
                  </a:solidFill>
                  <a:latin typeface="Arial" charset="0"/>
                  <a:cs typeface="Arial" charset="0"/>
                </a:rPr>
                <a:t>© </a:t>
              </a:r>
              <a:r>
                <a:rPr lang="el-GR" sz="1100" dirty="0">
                  <a:solidFill>
                    <a:prstClr val="black"/>
                  </a:solidFill>
                  <a:latin typeface="Arial" charset="0"/>
                  <a:cs typeface="Arial" charset="0"/>
                </a:rPr>
                <a:t>Ορνιθολογική/ Α. Χρηστίδης </a:t>
              </a:r>
              <a:endParaRPr lang="en-US" sz="1100" dirty="0">
                <a:solidFill>
                  <a:prstClr val="black"/>
                </a:solidFill>
                <a:latin typeface="Arial" charset="0"/>
                <a:cs typeface="Arial" charset="0"/>
              </a:endParaRPr>
            </a:p>
          </p:txBody>
        </p:sp>
      </p:grpSp>
      <p:pic>
        <p:nvPicPr>
          <p:cNvPr id="10" name="7 - Θέση εικόνας" descr="PICT3618.JPG"/>
          <p:cNvPicPr>
            <a:picLocks noChangeAspect="1" noChangeArrowheads="1"/>
          </p:cNvPicPr>
          <p:nvPr/>
        </p:nvPicPr>
        <p:blipFill>
          <a:blip r:embed="rId7" cstate="print"/>
          <a:srcRect/>
          <a:stretch>
            <a:fillRect/>
          </a:stretch>
        </p:blipFill>
        <p:spPr bwMode="auto">
          <a:xfrm>
            <a:off x="862085" y="877970"/>
            <a:ext cx="4302582" cy="32496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13455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720303" y="164492"/>
            <a:ext cx="8565764"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E</a:t>
            </a:r>
            <a:r>
              <a:rPr lang="el-GR" sz="2400" b="1" dirty="0" smtClean="0">
                <a:solidFill>
                  <a:srgbClr val="393185"/>
                </a:solidFill>
                <a:latin typeface="Open Sans Light"/>
                <a:ea typeface="Open Sans Light"/>
                <a:cs typeface="Open Sans Light"/>
              </a:rPr>
              <a:t>κτίμηση παρεμπίτουσας παγίδευσης (Ν. Ιόνιο)</a:t>
            </a:r>
            <a:endParaRPr lang="fr-FR" sz="2400" b="1" dirty="0">
              <a:solidFill>
                <a:srgbClr val="393185"/>
              </a:solidFill>
              <a:latin typeface="Open Sans Light"/>
              <a:ea typeface="Open Sans Light"/>
              <a:cs typeface="Open Sans Light"/>
            </a:endParaRPr>
          </a:p>
        </p:txBody>
      </p:sp>
      <p:graphicFrame>
        <p:nvGraphicFramePr>
          <p:cNvPr id="4" name="4 - Διάγραμμα"/>
          <p:cNvGraphicFramePr/>
          <p:nvPr>
            <p:extLst>
              <p:ext uri="{D42A27DB-BD31-4B8C-83A1-F6EECF244321}">
                <p14:modId xmlns:p14="http://schemas.microsoft.com/office/powerpoint/2010/main" val="1492622000"/>
              </p:ext>
            </p:extLst>
          </p:nvPr>
        </p:nvGraphicFramePr>
        <p:xfrm>
          <a:off x="1236132" y="661242"/>
          <a:ext cx="9241435" cy="50283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3 - Ραβδωτό δεξιό βέλος"/>
          <p:cNvSpPr/>
          <p:nvPr/>
        </p:nvSpPr>
        <p:spPr>
          <a:xfrm>
            <a:off x="1082675" y="2406650"/>
            <a:ext cx="1143000" cy="642938"/>
          </a:xfrm>
          <a:prstGeom prst="stripedRightArrow">
            <a:avLst/>
          </a:prstGeom>
          <a:solidFill>
            <a:srgbClr val="FF0000"/>
          </a:solidFill>
          <a:ln w="38100" cap="flat" cmpd="sng" algn="ctr">
            <a:solidFill>
              <a:srgbClr val="0F6FC6">
                <a:shade val="50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onstantia"/>
              <a:ea typeface="+mn-ea"/>
              <a:cs typeface="+mn-cs"/>
            </a:endParaRPr>
          </a:p>
        </p:txBody>
      </p:sp>
    </p:spTree>
    <p:extLst>
      <p:ext uri="{BB962C8B-B14F-4D97-AF65-F5344CB8AC3E}">
        <p14:creationId xmlns:p14="http://schemas.microsoft.com/office/powerpoint/2010/main" val="30294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3787102" y="142561"/>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Αλιευτικά </a:t>
            </a:r>
            <a:r>
              <a:rPr lang="el-GR" sz="2400" b="1" dirty="0">
                <a:solidFill>
                  <a:srgbClr val="393185"/>
                </a:solidFill>
                <a:latin typeface="Open Sans Light"/>
                <a:ea typeface="Open Sans Light"/>
                <a:cs typeface="Open Sans Light"/>
              </a:rPr>
              <a:t>εργαλεία στη Μεσόγειο</a:t>
            </a:r>
          </a:p>
          <a:p>
            <a:pPr algn="ctr"/>
            <a:endParaRPr lang="fr-FR" sz="2400" b="1" dirty="0">
              <a:solidFill>
                <a:srgbClr val="393185"/>
              </a:solidFill>
              <a:latin typeface="Open Sans Light"/>
              <a:ea typeface="Open Sans Light"/>
              <a:cs typeface="Open Sans Light"/>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4755" y="702136"/>
            <a:ext cx="8390467" cy="512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5 - Έλλειψη"/>
          <p:cNvSpPr/>
          <p:nvPr/>
        </p:nvSpPr>
        <p:spPr>
          <a:xfrm>
            <a:off x="3756018" y="885905"/>
            <a:ext cx="788797" cy="257094"/>
          </a:xfrm>
          <a:prstGeom prst="ellipse">
            <a:avLst/>
          </a:prstGeom>
          <a:noFill/>
          <a:ln w="38100" cap="flat" cmpd="sng" algn="ctr">
            <a:solidFill>
              <a:srgbClr val="0F6FC6">
                <a:shade val="50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onstantia"/>
              <a:ea typeface="+mn-ea"/>
              <a:cs typeface="+mn-cs"/>
            </a:endParaRPr>
          </a:p>
        </p:txBody>
      </p:sp>
      <p:sp>
        <p:nvSpPr>
          <p:cNvPr id="8" name="6 - Έλλειψη"/>
          <p:cNvSpPr/>
          <p:nvPr/>
        </p:nvSpPr>
        <p:spPr>
          <a:xfrm>
            <a:off x="6441732" y="858849"/>
            <a:ext cx="788797" cy="257094"/>
          </a:xfrm>
          <a:prstGeom prst="ellipse">
            <a:avLst/>
          </a:prstGeom>
          <a:noFill/>
          <a:ln w="38100" cap="flat" cmpd="sng" algn="ctr">
            <a:solidFill>
              <a:srgbClr val="0F6FC6">
                <a:shade val="50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onstantia"/>
              <a:ea typeface="+mn-ea"/>
              <a:cs typeface="+mn-cs"/>
            </a:endParaRPr>
          </a:p>
        </p:txBody>
      </p:sp>
      <p:sp>
        <p:nvSpPr>
          <p:cNvPr id="9" name="7 - Έλλειψη"/>
          <p:cNvSpPr/>
          <p:nvPr/>
        </p:nvSpPr>
        <p:spPr>
          <a:xfrm>
            <a:off x="6333155" y="4712690"/>
            <a:ext cx="788797" cy="257094"/>
          </a:xfrm>
          <a:prstGeom prst="ellipse">
            <a:avLst/>
          </a:prstGeom>
          <a:noFill/>
          <a:ln w="38100" cap="flat" cmpd="sng" algn="ctr">
            <a:solidFill>
              <a:srgbClr val="0F6FC6">
                <a:shade val="50000"/>
              </a:srgbClr>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l-GR" sz="1800" b="0" i="0" u="none" strike="noStrike" kern="0" cap="none" spc="0" normalizeH="0" baseline="0" noProof="0">
              <a:ln>
                <a:noFill/>
              </a:ln>
              <a:solidFill>
                <a:prstClr val="white"/>
              </a:solidFill>
              <a:effectLst/>
              <a:uLnTx/>
              <a:uFillTx/>
              <a:latin typeface="Constantia"/>
              <a:ea typeface="+mn-ea"/>
              <a:cs typeface="+mn-cs"/>
            </a:endParaRPr>
          </a:p>
        </p:txBody>
      </p:sp>
    </p:spTree>
    <p:extLst>
      <p:ext uri="{BB962C8B-B14F-4D97-AF65-F5344CB8AC3E}">
        <p14:creationId xmlns:p14="http://schemas.microsoft.com/office/powerpoint/2010/main" val="366242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80">
                                          <p:stCondLst>
                                            <p:cond delay="0"/>
                                          </p:stCondLst>
                                        </p:cTn>
                                        <p:tgtEl>
                                          <p:spTgt spid="8"/>
                                        </p:tgtEl>
                                      </p:cBhvr>
                                    </p:animEffect>
                                    <p:anim calcmode="lin" valueType="num">
                                      <p:cBhvr>
                                        <p:cTn id="2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4" dur="26">
                                          <p:stCondLst>
                                            <p:cond delay="650"/>
                                          </p:stCondLst>
                                        </p:cTn>
                                        <p:tgtEl>
                                          <p:spTgt spid="8"/>
                                        </p:tgtEl>
                                      </p:cBhvr>
                                      <p:to x="100000" y="60000"/>
                                    </p:animScale>
                                    <p:animScale>
                                      <p:cBhvr>
                                        <p:cTn id="35" dur="166" decel="50000">
                                          <p:stCondLst>
                                            <p:cond delay="676"/>
                                          </p:stCondLst>
                                        </p:cTn>
                                        <p:tgtEl>
                                          <p:spTgt spid="8"/>
                                        </p:tgtEl>
                                      </p:cBhvr>
                                      <p:to x="100000" y="100000"/>
                                    </p:animScale>
                                    <p:animScale>
                                      <p:cBhvr>
                                        <p:cTn id="36" dur="26">
                                          <p:stCondLst>
                                            <p:cond delay="1312"/>
                                          </p:stCondLst>
                                        </p:cTn>
                                        <p:tgtEl>
                                          <p:spTgt spid="8"/>
                                        </p:tgtEl>
                                      </p:cBhvr>
                                      <p:to x="100000" y="80000"/>
                                    </p:animScale>
                                    <p:animScale>
                                      <p:cBhvr>
                                        <p:cTn id="37" dur="166" decel="50000">
                                          <p:stCondLst>
                                            <p:cond delay="1338"/>
                                          </p:stCondLst>
                                        </p:cTn>
                                        <p:tgtEl>
                                          <p:spTgt spid="8"/>
                                        </p:tgtEl>
                                      </p:cBhvr>
                                      <p:to x="100000" y="100000"/>
                                    </p:animScale>
                                    <p:animScale>
                                      <p:cBhvr>
                                        <p:cTn id="38" dur="26">
                                          <p:stCondLst>
                                            <p:cond delay="1642"/>
                                          </p:stCondLst>
                                        </p:cTn>
                                        <p:tgtEl>
                                          <p:spTgt spid="8"/>
                                        </p:tgtEl>
                                      </p:cBhvr>
                                      <p:to x="100000" y="90000"/>
                                    </p:animScale>
                                    <p:animScale>
                                      <p:cBhvr>
                                        <p:cTn id="39" dur="166" decel="50000">
                                          <p:stCondLst>
                                            <p:cond delay="1668"/>
                                          </p:stCondLst>
                                        </p:cTn>
                                        <p:tgtEl>
                                          <p:spTgt spid="8"/>
                                        </p:tgtEl>
                                      </p:cBhvr>
                                      <p:to x="100000" y="100000"/>
                                    </p:animScale>
                                    <p:animScale>
                                      <p:cBhvr>
                                        <p:cTn id="40" dur="26">
                                          <p:stCondLst>
                                            <p:cond delay="1808"/>
                                          </p:stCondLst>
                                        </p:cTn>
                                        <p:tgtEl>
                                          <p:spTgt spid="8"/>
                                        </p:tgtEl>
                                      </p:cBhvr>
                                      <p:to x="100000" y="95000"/>
                                    </p:animScale>
                                    <p:animScale>
                                      <p:cBhvr>
                                        <p:cTn id="41" dur="166" decel="50000">
                                          <p:stCondLst>
                                            <p:cond delay="1834"/>
                                          </p:stCondLst>
                                        </p:cTn>
                                        <p:tgtEl>
                                          <p:spTgt spid="8"/>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80">
                                          <p:stCondLst>
                                            <p:cond delay="0"/>
                                          </p:stCondLst>
                                        </p:cTn>
                                        <p:tgtEl>
                                          <p:spTgt spid="9"/>
                                        </p:tgtEl>
                                      </p:cBhvr>
                                    </p:animEffect>
                                    <p:anim calcmode="lin" valueType="num">
                                      <p:cBhvr>
                                        <p:cTn id="4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0" dur="26">
                                          <p:stCondLst>
                                            <p:cond delay="650"/>
                                          </p:stCondLst>
                                        </p:cTn>
                                        <p:tgtEl>
                                          <p:spTgt spid="9"/>
                                        </p:tgtEl>
                                      </p:cBhvr>
                                      <p:to x="100000" y="60000"/>
                                    </p:animScale>
                                    <p:animScale>
                                      <p:cBhvr>
                                        <p:cTn id="51" dur="166" decel="50000">
                                          <p:stCondLst>
                                            <p:cond delay="676"/>
                                          </p:stCondLst>
                                        </p:cTn>
                                        <p:tgtEl>
                                          <p:spTgt spid="9"/>
                                        </p:tgtEl>
                                      </p:cBhvr>
                                      <p:to x="100000" y="100000"/>
                                    </p:animScale>
                                    <p:animScale>
                                      <p:cBhvr>
                                        <p:cTn id="52" dur="26">
                                          <p:stCondLst>
                                            <p:cond delay="1312"/>
                                          </p:stCondLst>
                                        </p:cTn>
                                        <p:tgtEl>
                                          <p:spTgt spid="9"/>
                                        </p:tgtEl>
                                      </p:cBhvr>
                                      <p:to x="100000" y="80000"/>
                                    </p:animScale>
                                    <p:animScale>
                                      <p:cBhvr>
                                        <p:cTn id="53" dur="166" decel="50000">
                                          <p:stCondLst>
                                            <p:cond delay="1338"/>
                                          </p:stCondLst>
                                        </p:cTn>
                                        <p:tgtEl>
                                          <p:spTgt spid="9"/>
                                        </p:tgtEl>
                                      </p:cBhvr>
                                      <p:to x="100000" y="100000"/>
                                    </p:animScale>
                                    <p:animScale>
                                      <p:cBhvr>
                                        <p:cTn id="54" dur="26">
                                          <p:stCondLst>
                                            <p:cond delay="1642"/>
                                          </p:stCondLst>
                                        </p:cTn>
                                        <p:tgtEl>
                                          <p:spTgt spid="9"/>
                                        </p:tgtEl>
                                      </p:cBhvr>
                                      <p:to x="100000" y="90000"/>
                                    </p:animScale>
                                    <p:animScale>
                                      <p:cBhvr>
                                        <p:cTn id="55" dur="166" decel="50000">
                                          <p:stCondLst>
                                            <p:cond delay="1668"/>
                                          </p:stCondLst>
                                        </p:cTn>
                                        <p:tgtEl>
                                          <p:spTgt spid="9"/>
                                        </p:tgtEl>
                                      </p:cBhvr>
                                      <p:to x="100000" y="100000"/>
                                    </p:animScale>
                                    <p:animScale>
                                      <p:cBhvr>
                                        <p:cTn id="56" dur="26">
                                          <p:stCondLst>
                                            <p:cond delay="1808"/>
                                          </p:stCondLst>
                                        </p:cTn>
                                        <p:tgtEl>
                                          <p:spTgt spid="9"/>
                                        </p:tgtEl>
                                      </p:cBhvr>
                                      <p:to x="100000" y="95000"/>
                                    </p:animScale>
                                    <p:animScale>
                                      <p:cBhvr>
                                        <p:cTn id="57"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711836" y="189771"/>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Μεθοδολογία</a:t>
            </a:r>
            <a:endParaRPr lang="fr-FR" sz="2400" b="1" dirty="0">
              <a:solidFill>
                <a:srgbClr val="393185"/>
              </a:solidFill>
              <a:latin typeface="Open Sans Light"/>
              <a:ea typeface="Open Sans Light"/>
              <a:cs typeface="Open Sans Light"/>
            </a:endParaRPr>
          </a:p>
        </p:txBody>
      </p:sp>
      <p:sp>
        <p:nvSpPr>
          <p:cNvPr id="5" name="2 - Θέση περιεχομένου"/>
          <p:cNvSpPr txBox="1">
            <a:spLocks/>
          </p:cNvSpPr>
          <p:nvPr/>
        </p:nvSpPr>
        <p:spPr bwMode="auto">
          <a:xfrm>
            <a:off x="1642533" y="837142"/>
            <a:ext cx="3657600" cy="5072063"/>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lnSpcReduction="10000"/>
          </a:bodyPr>
          <a:lst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274320" marR="0" lvl="0" indent="-274320" algn="ctr"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r>
              <a:rPr kumimoji="0" lang="el-GR" sz="14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ΣΧΕΔΙΑΣΜΟΣ &amp; ΥΛΟΠΟΙΗΣΗ ΕΡΕΥΝΑΣ</a:t>
            </a:r>
          </a:p>
          <a:p>
            <a:pPr marL="274320" marR="0" lvl="0" indent="-274320" algn="ctr"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400" b="0" i="0" u="sng"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Περιοχή έρευνας: Νομός Ζακύνθου (Νότιο Ιόνιο)</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Χρήση ερωτηματολογίου (με μικτό τύπο ερωτήσεων και σκίτσα κοινών θαλασσοπουλιών) για συλλογή πληροφορίας, σε συνεργασία με τη Διεύθυνση Αλιείας της Νομαρχίας Ζακύνθου</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Περίοδος έρευνας: Ιούλιος-Δεκέμβριος 2010</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Προγραμματισμένες ατομικές συνεντεύξεις επαγγελματιών ψαράδων στα γραφεία της Διεύθυνσης Αλιείας </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Ανάλυση των πρωτογενών δεδομένων σε χωροχρονική κλίμακα</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Αποθήκευση και ανάλυση δεδομένων με τη χρήση βάσης δεδομένων (Μ</a:t>
            </a:r>
            <a:r>
              <a:rPr kumimoji="0" lang="en-US" sz="1400" b="0" i="0" u="none" strike="noStrike" kern="1200" cap="none" spc="0" normalizeH="0" baseline="0" noProof="0" dirty="0" err="1" smtClean="0">
                <a:ln>
                  <a:noFill/>
                </a:ln>
                <a:solidFill>
                  <a:srgbClr val="0070C0"/>
                </a:solidFill>
                <a:effectLst/>
                <a:uLnTx/>
                <a:uFillTx/>
                <a:latin typeface="Tahoma" pitchFamily="34" charset="0"/>
                <a:ea typeface="+mn-ea"/>
                <a:cs typeface="Tahoma" pitchFamily="34" charset="0"/>
              </a:rPr>
              <a:t>icrosoft</a:t>
            </a:r>
            <a:r>
              <a:rPr kumimoji="0" lang="en-US"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Access data-base) </a:t>
            </a: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και του λογισμικού </a:t>
            </a:r>
            <a:r>
              <a:rPr kumimoji="0" lang="en-US"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a:t>
            </a:r>
            <a:r>
              <a:rPr kumimoji="0" lang="en-US" sz="1400" b="0" i="0" u="none" strike="noStrike" kern="1200" cap="none" spc="0" normalizeH="0" baseline="0" noProof="0" dirty="0" err="1" smtClean="0">
                <a:ln>
                  <a:noFill/>
                </a:ln>
                <a:solidFill>
                  <a:srgbClr val="0070C0"/>
                </a:solidFill>
                <a:effectLst/>
                <a:uLnTx/>
                <a:uFillTx/>
                <a:latin typeface="Tahoma" pitchFamily="34" charset="0"/>
                <a:ea typeface="+mn-ea"/>
                <a:cs typeface="Tahoma" pitchFamily="34" charset="0"/>
              </a:rPr>
              <a:t>rc</a:t>
            </a:r>
            <a:r>
              <a:rPr kumimoji="0" lang="en-US"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GIS 9.3 </a:t>
            </a:r>
            <a:endParaRPr kumimoji="0" lang="el-GR" sz="14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100" b="0" i="0" u="none" strike="noStrike" kern="1200" cap="none" spc="0" normalizeH="0" baseline="0" noProof="0" dirty="0" smtClean="0">
              <a:ln>
                <a:noFill/>
              </a:ln>
              <a:solidFill>
                <a:sysClr val="window" lastClr="FFFFFF"/>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500" b="0" i="0" u="none" strike="noStrike" kern="1200" cap="none" spc="0" normalizeH="0" baseline="0" noProof="0" dirty="0" smtClean="0">
              <a:ln>
                <a:noFill/>
              </a:ln>
              <a:solidFill>
                <a:sysClr val="window" lastClr="FFFFFF"/>
              </a:solidFill>
              <a:effectLst/>
              <a:uLnTx/>
              <a:uFillTx/>
              <a:latin typeface="Constantia"/>
              <a:ea typeface="+mn-ea"/>
              <a:cs typeface="+mn-cs"/>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1100" b="0" i="0" u="none" strike="noStrike" kern="1200" cap="none" spc="0" normalizeH="0" baseline="0" noProof="0" dirty="0" smtClean="0">
              <a:ln>
                <a:noFill/>
              </a:ln>
              <a:solidFill>
                <a:sysClr val="window" lastClr="FFFFFF"/>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a:buChar char=""/>
              <a:tabLst/>
              <a:defRPr/>
            </a:pPr>
            <a:endParaRPr kumimoji="0" lang="el-GR" sz="800" b="0" i="0" u="none" strike="noStrike" kern="1200" cap="none" spc="0" normalizeH="0" baseline="0" noProof="0" dirty="0" smtClean="0">
              <a:ln>
                <a:noFill/>
              </a:ln>
              <a:solidFill>
                <a:sysClr val="window" lastClr="FFFFFF"/>
              </a:solidFill>
              <a:effectLst/>
              <a:uLnTx/>
              <a:uFillTx/>
              <a:latin typeface="Constantia"/>
              <a:ea typeface="+mn-ea"/>
              <a:cs typeface="+mn-cs"/>
            </a:endParaRPr>
          </a:p>
        </p:txBody>
      </p:sp>
      <p:sp>
        <p:nvSpPr>
          <p:cNvPr id="7" name="3 - Θέση περιεχομένου"/>
          <p:cNvSpPr txBox="1">
            <a:spLocks/>
          </p:cNvSpPr>
          <p:nvPr/>
        </p:nvSpPr>
        <p:spPr bwMode="auto">
          <a:xfrm>
            <a:off x="5452533" y="837142"/>
            <a:ext cx="4662488" cy="5072063"/>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lnSpcReduction="10000"/>
          </a:bodyPr>
          <a:lst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274320" indent="-274320" algn="ctr" eaLnBrk="1" fontAlgn="auto" hangingPunct="1">
              <a:spcAft>
                <a:spcPts val="0"/>
              </a:spcAft>
              <a:buFont typeface="Wingdings 2" panose="05020102010507070707" pitchFamily="18" charset="2"/>
              <a:buNone/>
              <a:defRPr/>
            </a:pPr>
            <a:r>
              <a:rPr lang="el-GR" sz="1400" b="1" dirty="0" smtClean="0">
                <a:solidFill>
                  <a:srgbClr val="0070C0"/>
                </a:solidFill>
                <a:latin typeface="Tahoma" pitchFamily="34" charset="0"/>
                <a:cs typeface="Tahoma" pitchFamily="34" charset="0"/>
              </a:rPr>
              <a:t>ΔΕΔΟΜΕΝΑ ΕΡΕΥΝΑΣ</a:t>
            </a:r>
          </a:p>
          <a:p>
            <a:pPr marL="274320" indent="-274320" eaLnBrk="1" fontAlgn="auto" hangingPunct="1">
              <a:spcAft>
                <a:spcPts val="0"/>
              </a:spcAft>
              <a:buFont typeface="Franklin Gothic Book" pitchFamily="34" charset="0"/>
              <a:buAutoNum type="alphaUcPeriod"/>
              <a:defRPr/>
            </a:pPr>
            <a:r>
              <a:rPr lang="el-GR" sz="1400" b="1" u="sng" dirty="0" smtClean="0">
                <a:solidFill>
                  <a:srgbClr val="0070C0"/>
                </a:solidFill>
                <a:latin typeface="Tahoma" pitchFamily="34" charset="0"/>
                <a:cs typeface="Tahoma" pitchFamily="34" charset="0"/>
              </a:rPr>
              <a:t>Γενικά χαρακτηριστικά αλιευτικής δραστηριότητας</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Τεχνικά χαρακτηριστικά αλιευτικού σκάφους</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Τύπο αλιείας</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Εκτίμηση αλιευτικής πίεσης για κάθε τύπο αλιευτικού μέσου στη μονάδα του χρόνου </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Σημαντικά αλιευτικά πεδία στην περιοχή μελέτης </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Μέσος όρος αλιευτικής δραστηριότητας (ημέρες αλιείας ανά μήνα)</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Μέση αλιευτική δραστηριότητα  ανά ημέρα (αριθμός αγκιστριών για παραγάδι </a:t>
            </a:r>
            <a:r>
              <a:rPr lang="el-GR" sz="1400" dirty="0" smtClean="0">
                <a:solidFill>
                  <a:srgbClr val="0070C0"/>
                </a:solidFill>
                <a:latin typeface="Tahoma" pitchFamily="34" charset="0"/>
                <a:cs typeface="Tahoma" pitchFamily="34" charset="0"/>
              </a:rPr>
              <a:t>και μήκος </a:t>
            </a:r>
            <a:r>
              <a:rPr lang="el-GR" sz="1400" dirty="0" smtClean="0">
                <a:solidFill>
                  <a:srgbClr val="0070C0"/>
                </a:solidFill>
                <a:latin typeface="Tahoma" pitchFamily="34" charset="0"/>
                <a:cs typeface="Tahoma" pitchFamily="34" charset="0"/>
              </a:rPr>
              <a:t>διχτυών)</a:t>
            </a:r>
          </a:p>
          <a:p>
            <a:pPr marL="274320" indent="-274320" eaLnBrk="1" fontAlgn="auto" hangingPunct="1">
              <a:spcAft>
                <a:spcPts val="0"/>
              </a:spcAft>
              <a:buFont typeface="Wingdings" pitchFamily="2" charset="2"/>
              <a:buChar char="ü"/>
              <a:defRPr/>
            </a:pPr>
            <a:endParaRPr lang="el-GR" sz="1400" dirty="0" smtClean="0">
              <a:solidFill>
                <a:srgbClr val="0070C0"/>
              </a:solidFill>
              <a:latin typeface="Tahoma" pitchFamily="34" charset="0"/>
              <a:cs typeface="Tahoma" pitchFamily="34" charset="0"/>
            </a:endParaRPr>
          </a:p>
          <a:p>
            <a:pPr marL="274320" indent="-274320" eaLnBrk="1" fontAlgn="auto" hangingPunct="1">
              <a:spcAft>
                <a:spcPts val="0"/>
              </a:spcAft>
              <a:buFont typeface="Franklin Gothic Book" pitchFamily="34" charset="0"/>
              <a:buAutoNum type="alphaUcPeriod" startAt="2"/>
              <a:defRPr/>
            </a:pPr>
            <a:r>
              <a:rPr lang="el-GR" sz="1400" b="1" u="sng" dirty="0" smtClean="0">
                <a:solidFill>
                  <a:srgbClr val="0070C0"/>
                </a:solidFill>
                <a:latin typeface="Tahoma" pitchFamily="34" charset="0"/>
                <a:cs typeface="Tahoma" pitchFamily="34" charset="0"/>
              </a:rPr>
              <a:t>Περιστατικά τυχαίας παγίδευσης  θαλασσοπουλιών</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Αλιευτικά πεδία με υψηλό βαθμό καταγραφής περιστατικών παρεμπίπτουσας παγίδευσης </a:t>
            </a:r>
          </a:p>
          <a:p>
            <a:pPr marL="274320" indent="-274320" eaLnBrk="1" fontAlgn="auto" hangingPunct="1">
              <a:spcAft>
                <a:spcPts val="0"/>
              </a:spcAft>
              <a:buFont typeface="Wingdings" pitchFamily="2" charset="2"/>
              <a:buChar char="ü"/>
              <a:defRPr/>
            </a:pPr>
            <a:r>
              <a:rPr lang="el-GR" sz="1400" dirty="0" smtClean="0">
                <a:solidFill>
                  <a:srgbClr val="0070C0"/>
                </a:solidFill>
                <a:latin typeface="Tahoma" pitchFamily="34" charset="0"/>
                <a:cs typeface="Tahoma" pitchFamily="34" charset="0"/>
              </a:rPr>
              <a:t>Μέσος ετήσιος όρος περιστατικών τυχαίας παγίδευσης – θανάτωσης θαλασσοπουλιών ανά είδος, αλιευτικό εργαλείο και αλιευτικό πεδίο</a:t>
            </a:r>
          </a:p>
          <a:p>
            <a:pPr marL="274320" indent="-274320" eaLnBrk="1" fontAlgn="auto" hangingPunct="1">
              <a:spcAft>
                <a:spcPts val="0"/>
              </a:spcAft>
              <a:buFont typeface="Wingdings 2"/>
              <a:buChar char=""/>
              <a:defRPr/>
            </a:pPr>
            <a:endParaRPr lang="el-GR" sz="1200" dirty="0" smtClean="0">
              <a:latin typeface="Tahoma" pitchFamily="34" charset="0"/>
              <a:cs typeface="Tahoma" pitchFamily="34" charset="0"/>
            </a:endParaRPr>
          </a:p>
        </p:txBody>
      </p:sp>
    </p:spTree>
    <p:extLst>
      <p:ext uri="{BB962C8B-B14F-4D97-AF65-F5344CB8AC3E}">
        <p14:creationId xmlns:p14="http://schemas.microsoft.com/office/powerpoint/2010/main" val="1680695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30369" y="555068"/>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Γενικά αποτελέσματα</a:t>
            </a:r>
            <a:endParaRPr lang="fr-FR" sz="2400" b="1" dirty="0">
              <a:solidFill>
                <a:srgbClr val="393185"/>
              </a:solidFill>
              <a:latin typeface="Open Sans Light"/>
              <a:ea typeface="Open Sans Light"/>
              <a:cs typeface="Open Sans Light"/>
            </a:endParaRPr>
          </a:p>
        </p:txBody>
      </p:sp>
      <p:sp>
        <p:nvSpPr>
          <p:cNvPr id="5" name="2 - Θέση περιεχομένου"/>
          <p:cNvSpPr txBox="1">
            <a:spLocks/>
          </p:cNvSpPr>
          <p:nvPr/>
        </p:nvSpPr>
        <p:spPr bwMode="auto">
          <a:xfrm>
            <a:off x="2464755" y="1139825"/>
            <a:ext cx="7467600" cy="4525963"/>
          </a:xfrm>
          <a:prstGeom prst="rect">
            <a:avLst/>
          </a:prstGeom>
          <a:solidFill>
            <a:sysClr val="window" lastClr="FFFFFF"/>
          </a:solidFill>
          <a:ln w="38100" cap="flat" cmpd="sng" algn="ctr">
            <a:solidFill>
              <a:srgbClr val="0F6FC6"/>
            </a:solidFill>
            <a:prstDash val="solid"/>
          </a:ln>
          <a:effectLst/>
        </p:spPr>
        <p:txBody>
          <a:bodyPr vert="horz" wrap="square" lIns="91440" tIns="45720" rIns="91440" bIns="45720" numCol="1" anchor="t" anchorCtr="0" compatLnSpc="1">
            <a:prstTxWarp prst="textNoShape">
              <a:avLst/>
            </a:prstTxWarp>
            <a:normAutofit/>
          </a:bodyPr>
          <a:lst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dk1"/>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2400" kern="1200">
                <a:solidFill>
                  <a:schemeClr val="dk1"/>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2100" kern="1200">
                <a:solidFill>
                  <a:schemeClr val="dk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1900" kern="1200">
                <a:solidFill>
                  <a:schemeClr val="dk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1600" kern="1200">
                <a:solidFill>
                  <a:schemeClr val="dk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dk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dk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9pPr>
          </a:lstStyle>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Σύνολο ερωτηθέντων ψαράδων (που ανταποκρίθηκαν):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150</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Κάλυψη του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79-80%</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του τοπικού επαγγελματικού αλιευτικού στόλου</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Μέσος Όρος των ημερών αλιευτικής δραστηριότητας ανά μήνα για κάθε σκάφος: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15,3</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Σημαντικά αλιευτικά πεδία: Παράκτιες περιοχές Ζακύνθου, και κοντινά νησιά όπως </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K</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εφαλονιά</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E</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χινάδες</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Ιθάκη και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Στροφάδια  </a:t>
            </a:r>
            <a:endPar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Τα πιο συνήθη αλιευτικά εργαλεία ήταν το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απλάδι (</a:t>
            </a: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gillnet)</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τα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παραγάδια (</a:t>
            </a: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bottom longlines</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BLL)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και τα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αφροπαράγαδα </a:t>
            </a: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(surface longlines SLL)</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με ετήσια αλιευτική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προσπάθεια:</a:t>
            </a:r>
            <a:endPar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AutoNum type="romanLcParenR"/>
              <a:tabLst/>
              <a:defRPr/>
            </a:pP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31</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420,897 km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διχτυών</a:t>
            </a: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Μέσος Όρος συνολικού ετήσιου μήκους διχτυών ανά αλιευτικό σκάφος</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225,312 km), </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AutoNum type="romanLcParenR"/>
              <a:tabLst/>
              <a:defRPr/>
            </a:pPr>
            <a:r>
              <a:rPr kumimoji="0" lang="en-US"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5.902.030</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700" b="1"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αγκίστρια παραγαδιών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βυθού (Μέσος Όρος συνολικού</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αριθμού αγκιστριών παραγαδιού βυθού ανά αλιευτικό σκάφος</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42</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158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αγκίστρια</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endPar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AutoNum type="romanLcParenR"/>
              <a:tabLst/>
              <a:defRPr/>
            </a:pP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602</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048</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αγκίστρια αφροπαράγαδου</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Μέσος Όρος συνολικού</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αριθμού αγκιστριών αφροπαράγαδων ανά αλιευτικό σκάφος</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13</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088</a:t>
            </a:r>
            <a:r>
              <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 αγκίστρια</a:t>
            </a:r>
            <a:r>
              <a:rPr kumimoji="0" lang="en-US"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rPr>
              <a:t>).</a:t>
            </a:r>
            <a:endParaRPr kumimoji="0" lang="el-GR" sz="1700" b="0" i="0" u="none" strike="noStrike" kern="1200" cap="none" spc="0" normalizeH="0" baseline="0" noProof="0" dirty="0" smtClean="0">
              <a:ln>
                <a:noFill/>
              </a:ln>
              <a:solidFill>
                <a:srgbClr val="0070C0"/>
              </a:solidFill>
              <a:effectLst/>
              <a:uLnTx/>
              <a:uFillTx/>
              <a:latin typeface="Tahoma" pitchFamily="34" charset="0"/>
              <a:ea typeface="+mn-ea"/>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700" b="0" i="0" u="none" strike="noStrike" kern="1200" cap="none" spc="0" normalizeH="0" baseline="0" noProof="0" dirty="0" smtClean="0">
              <a:ln>
                <a:noFill/>
              </a:ln>
              <a:solidFill>
                <a:srgbClr val="000000"/>
              </a:solidFill>
              <a:effectLst/>
              <a:uLnTx/>
              <a:uFillTx/>
              <a:latin typeface="Constantia"/>
              <a:ea typeface="+mn-ea"/>
              <a:cs typeface="+mn-cs"/>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700" b="0" i="0" u="none" strike="noStrike" kern="1200" cap="none" spc="0" normalizeH="0" baseline="0" noProof="0" dirty="0" smtClean="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808109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64236" y="194673"/>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Ειδικά Αποτελέσματα</a:t>
            </a:r>
            <a:endParaRPr lang="fr-FR" sz="2400" b="1" dirty="0">
              <a:solidFill>
                <a:srgbClr val="393185"/>
              </a:solidFill>
              <a:latin typeface="Open Sans Light"/>
              <a:ea typeface="Open Sans Light"/>
              <a:cs typeface="Open Sans Light"/>
            </a:endParaRPr>
          </a:p>
        </p:txBody>
      </p:sp>
      <p:sp>
        <p:nvSpPr>
          <p:cNvPr id="5" name="2 - Θέση περιεχομένου"/>
          <p:cNvSpPr txBox="1">
            <a:spLocks/>
          </p:cNvSpPr>
          <p:nvPr/>
        </p:nvSpPr>
        <p:spPr bwMode="auto">
          <a:xfrm>
            <a:off x="2464755" y="1306512"/>
            <a:ext cx="7467600" cy="3959755"/>
          </a:xfrm>
          <a:prstGeom prst="rect">
            <a:avLst/>
          </a:prstGeom>
          <a:solidFill>
            <a:sysClr val="window" lastClr="FFFFFF"/>
          </a:solidFill>
          <a:ln w="38100" cap="flat" cmpd="sng" algn="ctr">
            <a:solidFill>
              <a:srgbClr val="0F6FC6"/>
            </a:solidFill>
            <a:prstDash val="solid"/>
          </a:ln>
          <a:effectLst/>
        </p:spPr>
        <p:txBody>
          <a:bodyPr vert="horz" wrap="square" lIns="91440" tIns="45720" rIns="91440" bIns="45720" numCol="1" anchor="t" anchorCtr="0" compatLnSpc="1">
            <a:prstTxWarp prst="textNoShape">
              <a:avLst/>
            </a:prstTxWarp>
            <a:normAutofit/>
          </a:bodyPr>
          <a:lst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dk1"/>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2400" kern="1200">
                <a:solidFill>
                  <a:schemeClr val="dk1"/>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2100" kern="1200">
                <a:solidFill>
                  <a:schemeClr val="dk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1900" kern="1200">
                <a:solidFill>
                  <a:schemeClr val="dk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1600" kern="1200">
                <a:solidFill>
                  <a:schemeClr val="dk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dk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dk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9pPr>
          </a:lstStyle>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Κύριες περιοχές με καταγραφή περιστατικών παρεμπίπτουσας παγίδευσης θαλασσοπουλιών: παράκτιες περιοχές της Ζακύνθου, νότια παράκτια ζώνη Κεφαλονιάς, και Στροφάδια</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endPar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Ο </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Αρτέμης</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1" u="none" strike="noStrike" kern="1200" cap="none" spc="0" normalizeH="0" baseline="0" noProof="0" dirty="0" err="1" smtClean="0">
                <a:ln>
                  <a:noFill/>
                </a:ln>
                <a:solidFill>
                  <a:srgbClr val="0070C0"/>
                </a:solidFill>
                <a:effectLst/>
                <a:uLnTx/>
                <a:uFillTx/>
                <a:latin typeface="Tahoma" pitchFamily="34" charset="0"/>
                <a:cs typeface="Tahoma" pitchFamily="34" charset="0"/>
              </a:rPr>
              <a:t>Calonectris</a:t>
            </a:r>
            <a:r>
              <a:rPr kumimoji="0" lang="en-US" sz="1600" b="0" i="1"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1" u="none" strike="noStrike" kern="1200" cap="none" spc="0" normalizeH="0" baseline="0" noProof="0" dirty="0" err="1" smtClean="0">
                <a:ln>
                  <a:noFill/>
                </a:ln>
                <a:solidFill>
                  <a:srgbClr val="0070C0"/>
                </a:solidFill>
                <a:effectLst/>
                <a:uLnTx/>
                <a:uFillTx/>
                <a:latin typeface="Tahoma" pitchFamily="34" charset="0"/>
                <a:cs typeface="Tahoma" pitchFamily="34" charset="0"/>
              </a:rPr>
              <a:t>diomedea</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είναι περισσότερο ευάλωτος στο </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παραγάδι βυθού</a:t>
            </a:r>
            <a:r>
              <a:rPr kumimoji="0" lang="en-US"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επίπεδα τυχαίας σύλληψης:</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0</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0626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ατ.</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/1</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000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αγκίστρια</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και στο </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αφροπαράγαδο</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επίπεδα τυχαίας σύλληψης: </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0.06976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ατ.</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/1,000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αγκίστρια</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Οι </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Θαλασσοκόρακες</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1" u="none" strike="noStrike" kern="1200" cap="none" spc="0" normalizeH="0" baseline="0" noProof="0" dirty="0" smtClean="0">
                <a:ln>
                  <a:noFill/>
                </a:ln>
                <a:solidFill>
                  <a:srgbClr val="0070C0"/>
                </a:solidFill>
                <a:effectLst/>
                <a:uLnTx/>
                <a:uFillTx/>
                <a:latin typeface="Tahoma" pitchFamily="34" charset="0"/>
                <a:cs typeface="Tahoma" pitchFamily="34" charset="0"/>
              </a:rPr>
              <a:t>Gulosus </a:t>
            </a:r>
            <a:r>
              <a:rPr kumimoji="0" lang="en-US" sz="1600" b="0" i="1" u="none" strike="noStrike" kern="1200" cap="none" spc="0" normalizeH="0" baseline="0" noProof="0" dirty="0" err="1" smtClean="0">
                <a:ln>
                  <a:noFill/>
                </a:ln>
                <a:solidFill>
                  <a:srgbClr val="0070C0"/>
                </a:solidFill>
                <a:effectLst/>
                <a:uLnTx/>
                <a:uFillTx/>
                <a:latin typeface="Tahoma" pitchFamily="34" charset="0"/>
                <a:cs typeface="Tahoma" pitchFamily="34" charset="0"/>
              </a:rPr>
              <a:t>aristotelis</a:t>
            </a:r>
            <a:r>
              <a:rPr kumimoji="0" lang="en-US" sz="1600" b="0" i="1"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1" u="none" strike="noStrike" kern="1200" cap="none" spc="0" normalizeH="0" baseline="0" noProof="0" dirty="0" err="1" smtClean="0">
                <a:ln>
                  <a:noFill/>
                </a:ln>
                <a:solidFill>
                  <a:srgbClr val="0070C0"/>
                </a:solidFill>
                <a:effectLst/>
                <a:uLnTx/>
                <a:uFillTx/>
                <a:latin typeface="Tahoma" pitchFamily="34" charset="0"/>
                <a:cs typeface="Tahoma" pitchFamily="34" charset="0"/>
              </a:rPr>
              <a:t>desmarestii</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παγιδεύονται σε </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αφροπαράγαδα</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επίπεδα τυχαίας σύλληψης:</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0</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00071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ατ.</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1</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000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αγκίστρια</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και </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δίχτυα</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επίπεδα τυχαίας σύλληψης:</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0</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00003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ατ.</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/km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διχτυών</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που τοποθετούνται κοντά σε παράκτιες ζώνες</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pitchFamily="2" charset="2"/>
              <a:buChar char="Ø"/>
              <a:tabLst/>
              <a:defRPr/>
            </a:pP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Ο </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Αιγαιόγλαρος</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lang="el-GR" sz="1600" i="1" dirty="0" smtClean="0">
                <a:solidFill>
                  <a:srgbClr val="0070C0"/>
                </a:solidFill>
                <a:latin typeface="Tahoma" pitchFamily="34" charset="0"/>
                <a:cs typeface="Tahoma" pitchFamily="34" charset="0"/>
              </a:rPr>
              <a:t>Ι</a:t>
            </a:r>
            <a:r>
              <a:rPr lang="en-US" sz="1600" i="1" dirty="0" err="1" smtClean="0">
                <a:solidFill>
                  <a:srgbClr val="0070C0"/>
                </a:solidFill>
                <a:latin typeface="Tahoma" pitchFamily="34" charset="0"/>
                <a:cs typeface="Tahoma" pitchFamily="34" charset="0"/>
              </a:rPr>
              <a:t>c</a:t>
            </a:r>
            <a:r>
              <a:rPr lang="en-US" sz="1600" i="1" dirty="0" err="1" smtClean="0">
                <a:solidFill>
                  <a:srgbClr val="0070C0"/>
                </a:solidFill>
                <a:latin typeface="Tahoma" pitchFamily="34" charset="0"/>
                <a:cs typeface="Tahoma" pitchFamily="34" charset="0"/>
              </a:rPr>
              <a:t>hthyaetus</a:t>
            </a:r>
            <a:r>
              <a:rPr kumimoji="0" lang="en-US" sz="1600" b="0" i="1"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1" u="none" strike="noStrike" kern="1200" cap="none" spc="0" normalizeH="0" baseline="0" noProof="0" dirty="0" err="1" smtClean="0">
                <a:ln>
                  <a:noFill/>
                </a:ln>
                <a:solidFill>
                  <a:srgbClr val="0070C0"/>
                </a:solidFill>
                <a:effectLst/>
                <a:uLnTx/>
                <a:uFillTx/>
                <a:latin typeface="Tahoma" pitchFamily="34" charset="0"/>
                <a:cs typeface="Tahoma" pitchFamily="34" charset="0"/>
              </a:rPr>
              <a:t>audouinii</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και ο</a:t>
            </a:r>
            <a:r>
              <a:rPr kumimoji="0" lang="el-GR"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 Μύχος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0" i="1" u="none" strike="noStrike" kern="1200" cap="none" spc="0" normalizeH="0" baseline="0" noProof="0" dirty="0" err="1" smtClean="0">
                <a:ln>
                  <a:noFill/>
                </a:ln>
                <a:solidFill>
                  <a:srgbClr val="0070C0"/>
                </a:solidFill>
                <a:effectLst/>
                <a:uLnTx/>
                <a:uFillTx/>
                <a:latin typeface="Tahoma" pitchFamily="34" charset="0"/>
                <a:cs typeface="Tahoma" pitchFamily="34" charset="0"/>
              </a:rPr>
              <a:t>Puffinus</a:t>
            </a:r>
            <a:r>
              <a:rPr kumimoji="0" lang="en-US" sz="1600" b="0" i="1"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n-US" sz="1600" b="0" i="1" u="none" strike="noStrike" kern="1200" cap="none" spc="0" normalizeH="0" baseline="0" noProof="0" dirty="0" err="1" smtClean="0">
                <a:ln>
                  <a:noFill/>
                </a:ln>
                <a:solidFill>
                  <a:srgbClr val="0070C0"/>
                </a:solidFill>
                <a:effectLst/>
                <a:uLnTx/>
                <a:uFillTx/>
                <a:latin typeface="Tahoma" pitchFamily="34" charset="0"/>
                <a:cs typeface="Tahoma" pitchFamily="34" charset="0"/>
              </a:rPr>
              <a:t>yelkouan</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r>
              <a:rPr kumimoji="0" lang="en-US" sz="1600" b="1" i="0" u="none" strike="noStrike" kern="1200" cap="none" spc="0" normalizeH="0" baseline="0" noProof="0" dirty="0" smtClean="0">
                <a:ln>
                  <a:noFill/>
                </a:ln>
                <a:solidFill>
                  <a:srgbClr val="0070C0"/>
                </a:solidFill>
                <a:effectLst/>
                <a:uLnTx/>
                <a:uFillTx/>
                <a:latin typeface="Tahoma" pitchFamily="34" charset="0"/>
                <a:cs typeface="Tahoma" pitchFamily="34" charset="0"/>
              </a:rPr>
              <a:t>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δεν αποτελούν είδη ευάλωτα σε περιστατικά παρεμπίπτουσας παγίδευσης θαλασσοπουλιών στο Νότιο </a:t>
            </a:r>
            <a:r>
              <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Ιόνιο</a:t>
            </a:r>
            <a:r>
              <a:rPr kumimoji="0" lang="en-US" sz="1600" b="0" i="0" u="none" strike="noStrike" kern="1200" cap="none" spc="0" normalizeH="0" baseline="0" noProof="0" dirty="0" smtClean="0">
                <a:ln>
                  <a:noFill/>
                </a:ln>
                <a:solidFill>
                  <a:srgbClr val="0070C0"/>
                </a:solidFill>
                <a:effectLst/>
                <a:uLnTx/>
                <a:uFillTx/>
                <a:latin typeface="Tahoma" pitchFamily="34" charset="0"/>
                <a:cs typeface="Tahoma" pitchFamily="34" charset="0"/>
              </a:rPr>
              <a:t>.</a:t>
            </a:r>
            <a:endParaRPr kumimoji="0" lang="el-GR" sz="1600" b="0" i="0" u="none" strike="noStrike" kern="1200" cap="none" spc="0" normalizeH="0" baseline="0" noProof="0" dirty="0" smtClean="0">
              <a:ln>
                <a:noFill/>
              </a:ln>
              <a:solidFill>
                <a:srgbClr val="0070C0"/>
              </a:solidFill>
              <a:effectLst/>
              <a:uLnTx/>
              <a:uFillTx/>
              <a:latin typeface="Tahoma" pitchFamily="34" charset="0"/>
              <a:cs typeface="Tahoma" pitchFamily="34" charset="0"/>
            </a:endParaRPr>
          </a:p>
          <a:p>
            <a:pPr marL="274320" marR="0" lvl="0" indent="-274320" algn="l" defTabSz="914400" rtl="0" eaLnBrk="1" fontAlgn="auto" latinLnBrk="0" hangingPunct="1">
              <a:lnSpc>
                <a:spcPct val="80000"/>
              </a:lnSpc>
              <a:spcBef>
                <a:spcPts val="600"/>
              </a:spcBef>
              <a:spcAft>
                <a:spcPts val="0"/>
              </a:spcAft>
              <a:buClr>
                <a:srgbClr val="009DD9"/>
              </a:buClr>
              <a:buSzPct val="85000"/>
              <a:buFont typeface="Wingdings 2" panose="05020102010507070707" pitchFamily="18" charset="2"/>
              <a:buNone/>
              <a:tabLst/>
              <a:defRPr/>
            </a:pPr>
            <a:endParaRPr kumimoji="0" lang="el-GR" sz="1900" b="0" i="0" u="none" strike="noStrike" kern="1200" cap="none" spc="0" normalizeH="0" baseline="0" noProof="0" dirty="0" smtClean="0">
              <a:ln>
                <a:noFill/>
              </a:ln>
              <a:solidFill>
                <a:srgbClr val="000000"/>
              </a:solidFill>
              <a:effectLst/>
              <a:uLnTx/>
              <a:uFillTx/>
              <a:latin typeface="Constantia"/>
              <a:ea typeface="+mn-ea"/>
              <a:cs typeface="+mn-cs"/>
            </a:endParaRPr>
          </a:p>
        </p:txBody>
      </p:sp>
    </p:spTree>
    <p:extLst>
      <p:ext uri="{BB962C8B-B14F-4D97-AF65-F5344CB8AC3E}">
        <p14:creationId xmlns:p14="http://schemas.microsoft.com/office/powerpoint/2010/main" val="32190115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779569" y="201742"/>
            <a:ext cx="8074698" cy="584775"/>
          </a:xfrm>
          <a:prstGeom prst="rect">
            <a:avLst/>
          </a:prstGeom>
          <a:noFill/>
        </p:spPr>
        <p:txBody>
          <a:bodyPr wrap="square">
            <a:spAutoFit/>
          </a:bodyPr>
          <a:lstStyle/>
          <a:p>
            <a:pPr algn="ct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Περιστατικά </a:t>
            </a:r>
            <a:r>
              <a:rPr lang="el-GR" sz="1600" b="1" dirty="0">
                <a:solidFill>
                  <a:srgbClr val="393185"/>
                </a:solidFill>
                <a:latin typeface="Tahoma" panose="020B0604030504040204" pitchFamily="34" charset="0"/>
                <a:ea typeface="Tahoma" panose="020B0604030504040204" pitchFamily="34" charset="0"/>
                <a:cs typeface="Tahoma" panose="020B0604030504040204" pitchFamily="34" charset="0"/>
              </a:rPr>
              <a:t>τυχαίας παγίδευσης σε όλα τα αλ. ε</a:t>
            </a: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ργαλεία</a:t>
            </a:r>
            <a:r>
              <a:rPr lang="en-US"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 (</a:t>
            </a: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χάρτης αριστερά) Περιστατικά </a:t>
            </a:r>
            <a:r>
              <a:rPr lang="el-GR" sz="1600" b="1" dirty="0">
                <a:solidFill>
                  <a:srgbClr val="393185"/>
                </a:solidFill>
                <a:latin typeface="Tahoma" panose="020B0604030504040204" pitchFamily="34" charset="0"/>
                <a:ea typeface="Tahoma" panose="020B0604030504040204" pitchFamily="34" charset="0"/>
                <a:cs typeface="Tahoma" panose="020B0604030504040204" pitchFamily="34" charset="0"/>
              </a:rPr>
              <a:t>τυχαίας παγίδευσης σε </a:t>
            </a: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απλάδι (χάρτης δεξιά)</a:t>
            </a:r>
            <a:endParaRPr lang="fr-FR" sz="1600" b="1" dirty="0">
              <a:solidFill>
                <a:srgbClr val="393185"/>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2" descr="C:\Users\user\Desktop\Revised bycatch\Xάρτες Βycatch\Bycatch_Areas_a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2702" y="745066"/>
            <a:ext cx="3478297" cy="4919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user\Desktop\Revised bycatch\Xάρτες Βycatch\Bycatch_Areas_Net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4702" y="745066"/>
            <a:ext cx="3478297" cy="4919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8779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pic>
        <p:nvPicPr>
          <p:cNvPr id="4" name="Picture 2" descr="C:\Users\user\Desktop\Revised bycatch\Xάρτες Βycatch\Bycatch_Areas_B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2147" y="907276"/>
            <a:ext cx="3339653" cy="47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user\Desktop\Revised bycatch\Xάρτες Βycatch\Bycatch_Areas_SL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6718" y="907275"/>
            <a:ext cx="3339653" cy="47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4">
            <a:extLst>
              <a:ext uri="{FF2B5EF4-FFF2-40B4-BE49-F238E27FC236}">
                <a16:creationId xmlns="" xmlns:a16="http://schemas.microsoft.com/office/drawing/2014/main" id="{DCDA3914-0BE1-5D63-9E92-551416D5DD67}"/>
              </a:ext>
            </a:extLst>
          </p:cNvPr>
          <p:cNvSpPr txBox="1"/>
          <p:nvPr/>
        </p:nvSpPr>
        <p:spPr>
          <a:xfrm>
            <a:off x="2779569" y="201742"/>
            <a:ext cx="7414298" cy="584775"/>
          </a:xfrm>
          <a:prstGeom prst="rect">
            <a:avLst/>
          </a:prstGeom>
          <a:noFill/>
        </p:spPr>
        <p:txBody>
          <a:bodyPr wrap="square">
            <a:spAutoFit/>
          </a:bodyPr>
          <a:lstStyle/>
          <a:p>
            <a:pPr algn="ct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Περιστατικά </a:t>
            </a:r>
            <a:r>
              <a:rPr lang="el-GR" sz="1600" b="1" dirty="0">
                <a:solidFill>
                  <a:srgbClr val="393185"/>
                </a:solidFill>
                <a:latin typeface="Tahoma" panose="020B0604030504040204" pitchFamily="34" charset="0"/>
                <a:ea typeface="Tahoma" panose="020B0604030504040204" pitchFamily="34" charset="0"/>
                <a:cs typeface="Tahoma" panose="020B0604030504040204" pitchFamily="34" charset="0"/>
              </a:rPr>
              <a:t>τυχαίας παγίδευσης σε </a:t>
            </a: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βυθοπαράγαδο</a:t>
            </a:r>
            <a:r>
              <a:rPr lang="en-US"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 (</a:t>
            </a: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χάρτης αριστερά) Περιστατικά </a:t>
            </a:r>
            <a:r>
              <a:rPr lang="el-GR" sz="1600" b="1" dirty="0">
                <a:solidFill>
                  <a:srgbClr val="393185"/>
                </a:solidFill>
                <a:latin typeface="Tahoma" panose="020B0604030504040204" pitchFamily="34" charset="0"/>
                <a:ea typeface="Tahoma" panose="020B0604030504040204" pitchFamily="34" charset="0"/>
                <a:cs typeface="Tahoma" panose="020B0604030504040204" pitchFamily="34" charset="0"/>
              </a:rPr>
              <a:t>τυχαίας παγίδευσης σε </a:t>
            </a:r>
            <a:r>
              <a:rPr lang="el-GR" sz="1600" b="1" dirty="0" smtClean="0">
                <a:solidFill>
                  <a:srgbClr val="393185"/>
                </a:solidFill>
                <a:latin typeface="Tahoma" panose="020B0604030504040204" pitchFamily="34" charset="0"/>
                <a:ea typeface="Tahoma" panose="020B0604030504040204" pitchFamily="34" charset="0"/>
                <a:cs typeface="Tahoma" panose="020B0604030504040204" pitchFamily="34" charset="0"/>
              </a:rPr>
              <a:t>αφροπαράγαδο (χάρτης δεξιά)</a:t>
            </a:r>
            <a:endParaRPr lang="fr-FR" sz="1600" b="1" dirty="0">
              <a:solidFill>
                <a:srgbClr val="39318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82797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915036" y="169447"/>
            <a:ext cx="6098058" cy="1200329"/>
          </a:xfrm>
          <a:prstGeom prst="rect">
            <a:avLst/>
          </a:prstGeom>
          <a:noFill/>
        </p:spPr>
        <p:txBody>
          <a:bodyPr wrap="square">
            <a:spAutoFit/>
          </a:bodyPr>
          <a:lstStyle/>
          <a:p>
            <a:pPr algn="ctr"/>
            <a:r>
              <a:rPr lang="el-GR" sz="2400" b="1" dirty="0">
                <a:solidFill>
                  <a:srgbClr val="393185"/>
                </a:solidFill>
                <a:latin typeface="Open Sans Light"/>
                <a:ea typeface="Open Sans Light"/>
                <a:cs typeface="Open Sans Light"/>
              </a:rPr>
              <a:t>Π</a:t>
            </a:r>
            <a:r>
              <a:rPr lang="el-GR" sz="2400" b="1" dirty="0" smtClean="0">
                <a:solidFill>
                  <a:srgbClr val="393185"/>
                </a:solidFill>
                <a:latin typeface="Open Sans Light"/>
                <a:ea typeface="Open Sans Light"/>
                <a:cs typeface="Open Sans Light"/>
              </a:rPr>
              <a:t>αρεμπίπτουσα </a:t>
            </a:r>
            <a:r>
              <a:rPr lang="el-GR" sz="2400" b="1" dirty="0">
                <a:solidFill>
                  <a:srgbClr val="393185"/>
                </a:solidFill>
                <a:latin typeface="Open Sans Light"/>
                <a:ea typeface="Open Sans Light"/>
                <a:cs typeface="Open Sans Light"/>
              </a:rPr>
              <a:t>παγίδευση του Αρτέμη </a:t>
            </a:r>
            <a:r>
              <a:rPr lang="el-GR" sz="2400" b="1" dirty="0" smtClean="0">
                <a:solidFill>
                  <a:srgbClr val="393185"/>
                </a:solidFill>
                <a:latin typeface="Open Sans Light"/>
                <a:ea typeface="Open Sans Light"/>
                <a:cs typeface="Open Sans Light"/>
              </a:rPr>
              <a:t>στο Ν. Ιόνιο</a:t>
            </a:r>
            <a:endParaRPr lang="el-GR"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sp>
        <p:nvSpPr>
          <p:cNvPr id="10" name="1 - Τίτλος"/>
          <p:cNvSpPr txBox="1">
            <a:spLocks/>
          </p:cNvSpPr>
          <p:nvPr/>
        </p:nvSpPr>
        <p:spPr>
          <a:xfrm>
            <a:off x="3801532" y="1217286"/>
            <a:ext cx="4250267" cy="433366"/>
          </a:xfrm>
          <a:prstGeom prst="rect">
            <a:avLst/>
          </a:prstGeom>
          <a:solidFill>
            <a:sysClr val="windowText" lastClr="000000"/>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91440" anchor="b" anchorCtr="0">
            <a:normAutofit/>
          </a:bodyPr>
          <a:lstStyle>
            <a:lvl1pPr algn="l" rtl="0" eaLnBrk="0" fontAlgn="base" hangingPunct="0">
              <a:spcBef>
                <a:spcPct val="0"/>
              </a:spcBef>
              <a:spcAft>
                <a:spcPct val="0"/>
              </a:spcAft>
              <a:buNone/>
              <a:defRPr lang="en-US" sz="1800" b="1" kern="1200" spc="-50" baseline="0">
                <a:ln w="3175">
                  <a:noFill/>
                </a:ln>
                <a:solidFill>
                  <a:schemeClr val="tx2"/>
                </a:solidFill>
                <a:effectLst/>
                <a:latin typeface="+mn-lt"/>
                <a:ea typeface="+mn-ea"/>
                <a:cs typeface="+mn-cs"/>
              </a:defRPr>
            </a:lvl1pPr>
            <a:lvl2pPr algn="l" rtl="0" eaLnBrk="0" fontAlgn="base" hangingPunct="0">
              <a:spcBef>
                <a:spcPct val="0"/>
              </a:spcBef>
              <a:spcAft>
                <a:spcPct val="0"/>
              </a:spcAft>
              <a:defRPr sz="4200">
                <a:solidFill>
                  <a:schemeClr val="lt1"/>
                </a:solidFill>
                <a:latin typeface="+mn-lt"/>
                <a:ea typeface="+mn-ea"/>
                <a:cs typeface="+mn-cs"/>
              </a:defRPr>
            </a:lvl2pPr>
            <a:lvl3pPr algn="l" rtl="0" eaLnBrk="0" fontAlgn="base" hangingPunct="0">
              <a:spcBef>
                <a:spcPct val="0"/>
              </a:spcBef>
              <a:spcAft>
                <a:spcPct val="0"/>
              </a:spcAft>
              <a:defRPr sz="4200">
                <a:solidFill>
                  <a:schemeClr val="lt1"/>
                </a:solidFill>
                <a:latin typeface="+mn-lt"/>
                <a:ea typeface="+mn-ea"/>
                <a:cs typeface="+mn-cs"/>
              </a:defRPr>
            </a:lvl3pPr>
            <a:lvl4pPr algn="l" rtl="0" eaLnBrk="0" fontAlgn="base" hangingPunct="0">
              <a:spcBef>
                <a:spcPct val="0"/>
              </a:spcBef>
              <a:spcAft>
                <a:spcPct val="0"/>
              </a:spcAft>
              <a:defRPr sz="4200">
                <a:solidFill>
                  <a:schemeClr val="lt1"/>
                </a:solidFill>
                <a:latin typeface="+mn-lt"/>
                <a:ea typeface="+mn-ea"/>
                <a:cs typeface="+mn-cs"/>
              </a:defRPr>
            </a:lvl4pPr>
            <a:lvl5pPr algn="l" rtl="0" eaLnBrk="0" fontAlgn="base" hangingPunct="0">
              <a:spcBef>
                <a:spcPct val="0"/>
              </a:spcBef>
              <a:spcAft>
                <a:spcPct val="0"/>
              </a:spcAft>
              <a:defRPr sz="4200">
                <a:solidFill>
                  <a:schemeClr val="lt1"/>
                </a:solidFill>
                <a:latin typeface="+mn-lt"/>
                <a:ea typeface="+mn-ea"/>
                <a:cs typeface="+mn-cs"/>
              </a:defRPr>
            </a:lvl5pPr>
            <a:lvl6pPr marL="457200" algn="l" rtl="0" fontAlgn="base">
              <a:spcBef>
                <a:spcPct val="0"/>
              </a:spcBef>
              <a:spcAft>
                <a:spcPct val="0"/>
              </a:spcAft>
              <a:defRPr sz="4200">
                <a:solidFill>
                  <a:schemeClr val="lt1"/>
                </a:solidFill>
                <a:latin typeface="+mn-lt"/>
                <a:ea typeface="+mn-ea"/>
                <a:cs typeface="+mn-cs"/>
              </a:defRPr>
            </a:lvl6pPr>
            <a:lvl7pPr marL="914400" algn="l" rtl="0" fontAlgn="base">
              <a:spcBef>
                <a:spcPct val="0"/>
              </a:spcBef>
              <a:spcAft>
                <a:spcPct val="0"/>
              </a:spcAft>
              <a:defRPr sz="4200">
                <a:solidFill>
                  <a:schemeClr val="lt1"/>
                </a:solidFill>
                <a:latin typeface="+mn-lt"/>
                <a:ea typeface="+mn-ea"/>
                <a:cs typeface="+mn-cs"/>
              </a:defRPr>
            </a:lvl7pPr>
            <a:lvl8pPr marL="1371600" algn="l" rtl="0" fontAlgn="base">
              <a:spcBef>
                <a:spcPct val="0"/>
              </a:spcBef>
              <a:spcAft>
                <a:spcPct val="0"/>
              </a:spcAft>
              <a:defRPr sz="4200">
                <a:solidFill>
                  <a:schemeClr val="lt1"/>
                </a:solidFill>
                <a:latin typeface="+mn-lt"/>
                <a:ea typeface="+mn-ea"/>
                <a:cs typeface="+mn-cs"/>
              </a:defRPr>
            </a:lvl8pPr>
            <a:lvl9pPr marL="1828800" algn="l" rtl="0" fontAlgn="base">
              <a:spcBef>
                <a:spcPct val="0"/>
              </a:spcBef>
              <a:spcAft>
                <a:spcPct val="0"/>
              </a:spcAft>
              <a:defRPr sz="4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1800" b="1" i="0" u="none" strike="noStrike" kern="1200" cap="none" spc="-50" normalizeH="0" baseline="0" noProof="0" dirty="0" smtClean="0">
                <a:ln w="3175">
                  <a:noFill/>
                </a:ln>
                <a:solidFill>
                  <a:srgbClr val="DBF5F9"/>
                </a:solidFill>
                <a:effectLst/>
                <a:uLnTx/>
                <a:uFillTx/>
                <a:latin typeface="Tahoma" panose="020B0604030504040204" pitchFamily="34" charset="0"/>
                <a:ea typeface="Tahoma" panose="020B0604030504040204" pitchFamily="34" charset="0"/>
                <a:cs typeface="Tahoma" panose="020B0604030504040204" pitchFamily="34" charset="0"/>
              </a:rPr>
              <a:t>Αποτελέσματα και προβληματισμοί</a:t>
            </a:r>
            <a:endParaRPr kumimoji="0" lang="el-GR" sz="1800" b="1" i="0" u="none" strike="noStrike" kern="1200" cap="none" spc="-50" normalizeH="0" baseline="0" noProof="0" dirty="0">
              <a:ln w="3175">
                <a:noFill/>
              </a:ln>
              <a:solidFill>
                <a:srgbClr val="DBF5F9"/>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11" name="3 - Θέση κειμένου"/>
          <p:cNvGrpSpPr>
            <a:grpSpLocks/>
          </p:cNvGrpSpPr>
          <p:nvPr/>
        </p:nvGrpSpPr>
        <p:grpSpPr bwMode="auto">
          <a:xfrm>
            <a:off x="795867" y="1644446"/>
            <a:ext cx="6400799" cy="4112888"/>
            <a:chOff x="2730" y="1021"/>
            <a:chExt cx="2999" cy="3268"/>
          </a:xfrm>
        </p:grpSpPr>
        <p:pic>
          <p:nvPicPr>
            <p:cNvPr id="12" name="3 - Θέση κειμένου"/>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0" y="1021"/>
              <a:ext cx="2999" cy="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6"/>
            <p:cNvSpPr txBox="1">
              <a:spLocks noChangeArrowheads="1"/>
            </p:cNvSpPr>
            <p:nvPr/>
          </p:nvSpPr>
          <p:spPr bwMode="auto">
            <a:xfrm>
              <a:off x="2880" y="1170"/>
              <a:ext cx="2700" cy="2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80000"/>
                </a:lnSpc>
                <a:spcBef>
                  <a:spcPct val="20000"/>
                </a:spcBef>
                <a:spcAft>
                  <a:spcPct val="0"/>
                </a:spcAft>
                <a:buClr>
                  <a:srgbClr val="0F6FC6"/>
                </a:buClr>
                <a:buSzPct val="80000"/>
                <a:tabLst/>
                <a:defRPr/>
              </a:pP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Τοπικός αναπαραγωγικός πληθυσμός: </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5.000-6</a:t>
              </a:r>
              <a:r>
                <a:rPr kumimoji="0" lang="en-US"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000</a:t>
              </a:r>
              <a:r>
                <a:rPr kumimoji="0" lang="el-GR" altLang="el-GR" sz="1400" b="1"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ζευγάρια (</a:t>
              </a:r>
              <a:r>
                <a:rPr kumimoji="0" lang="en-US"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Karris et al. 20</a:t>
              </a: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17</a:t>
              </a:r>
              <a:r>
                <a:rPr kumimoji="0" lang="en-US"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tabLst/>
                <a:defRPr/>
              </a:pPr>
              <a:r>
                <a:rPr kumimoji="0" lang="en-US"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E</a:t>
              </a: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τήσιο επίπεδο θνησιμότητας (με αναγωγή στα 189 επαγ. αλιευτικά σκάφη της Ζακύνθου): </a:t>
              </a:r>
              <a:r>
                <a:rPr kumimoji="0" lang="en-US"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495 </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άτομα</a:t>
              </a: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tabLst/>
                <a:defRPr/>
              </a:pP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Ποσοστό τοπικού πληθυσμού που παγιδεύεται</a:t>
              </a:r>
              <a:r>
                <a:rPr kumimoji="0" lang="en-US"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1</a:t>
              </a:r>
              <a:r>
                <a:rPr lang="en-US" altLang="el-GR" sz="1400" b="1" kern="0" dirty="0">
                  <a:solidFill>
                    <a:srgbClr val="FFFF00"/>
                  </a:solidFill>
                  <a:latin typeface="Tahoma" panose="020B0604030504040204" pitchFamily="34" charset="0"/>
                  <a:ea typeface="Tahoma" panose="020B0604030504040204" pitchFamily="34" charset="0"/>
                  <a:cs typeface="Tahoma" panose="020B0604030504040204" pitchFamily="34" charset="0"/>
                </a:rPr>
                <a:t>,</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7</a:t>
              </a:r>
              <a:r>
                <a:rPr kumimoji="0" lang="en-US"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2</a:t>
              </a:r>
              <a:r>
                <a:rPr lang="en-US" altLang="el-GR" sz="1400" b="1" kern="0" dirty="0">
                  <a:solidFill>
                    <a:srgbClr val="FFFF00"/>
                  </a:solidFill>
                  <a:latin typeface="Tahoma" panose="020B0604030504040204" pitchFamily="34" charset="0"/>
                  <a:ea typeface="Tahoma" panose="020B0604030504040204" pitchFamily="34" charset="0"/>
                  <a:cs typeface="Tahoma" panose="020B0604030504040204" pitchFamily="34" charset="0"/>
                </a:rPr>
                <a:t>,</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0</a:t>
              </a:r>
              <a:r>
                <a:rPr kumimoji="0" lang="en-US"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tabLst/>
                <a:defRPr/>
              </a:pP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Υπεύθυνα αλιευτικά εργαλεία: </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Παραγάδι βυθού &amp; παραγάδι επιφανείας</a:t>
              </a: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tabLst/>
                <a:defRPr/>
              </a:pP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Το πιο «δραστικό» αλιευτικό εργαλείο: </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Παραγάδι βυθού (κυρίως το καλοκαίρι)</a:t>
              </a:r>
            </a:p>
            <a:p>
              <a:pPr marL="0" marR="0" lvl="0" indent="0" defTabSz="914400" eaLnBrk="1" fontAlgn="base" latinLnBrk="0" hangingPunct="1">
                <a:lnSpc>
                  <a:spcPct val="80000"/>
                </a:lnSpc>
                <a:spcBef>
                  <a:spcPct val="20000"/>
                </a:spcBef>
                <a:spcAft>
                  <a:spcPct val="0"/>
                </a:spcAft>
                <a:buClr>
                  <a:srgbClr val="0F6FC6"/>
                </a:buClr>
                <a:buSzPct val="80000"/>
                <a:tabLst/>
                <a:defRPr/>
              </a:pPr>
              <a:endPar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tabLst/>
                <a:defRPr/>
              </a:pP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Επίπεδο παρεμπίπτουσας παγίδευσης για το είδος στο Ν. Ιόνιο: </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Μέτριο </a:t>
              </a: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tabLst/>
                <a:defRPr/>
              </a:pP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Πρόταση: </a:t>
              </a:r>
              <a:r>
                <a:rPr kumimoji="0" lang="el-GR" altLang="el-GR" sz="1400" b="1" i="0" u="none" strike="noStrike" kern="0" cap="none" spc="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Περαιτέρω έρευνα </a:t>
              </a:r>
              <a:r>
                <a:rPr kumimoji="0" lang="el-GR" altLang="el-GR" sz="1400" b="0" i="0" u="none" strike="noStrike" kern="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της ενδεχόμενης απειλής στο είδος από τη χρήση παραγαδιού</a:t>
              </a: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800" b="0" i="0" u="none" strike="noStrike" kern="0" cap="none" spc="0" normalizeH="0" baseline="0" noProof="0" dirty="0" smtClean="0">
                <a:ln>
                  <a:noFill/>
                </a:ln>
                <a:solidFill>
                  <a:prstClr val="white"/>
                </a:solidFill>
                <a:effectLst/>
                <a:uLnTx/>
                <a:uFillTx/>
                <a:latin typeface="Arial" panose="020B0604020202020204" pitchFamily="34" charset="0"/>
                <a:cs typeface="Arial" panose="020B0604020202020204" pitchFamily="34" charset="0"/>
              </a:endParaRPr>
            </a:p>
          </p:txBody>
        </p:sp>
      </p:grpSp>
      <p:pic>
        <p:nvPicPr>
          <p:cNvPr id="15"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59352" t="67213" r="26482" b="9536"/>
          <a:stretch/>
        </p:blipFill>
        <p:spPr bwMode="auto">
          <a:xfrm>
            <a:off x="6993465" y="1849946"/>
            <a:ext cx="3200401" cy="372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5634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21902" y="189771"/>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Βιβλιογραφία για Παρεμπίτπουσα παγίδευση Αρτέμη στην Ελλάδα</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rotWithShape="1">
          <a:blip r:embed="rId5"/>
          <a:srcRect l="2708" t="12098" r="24028" b="3704"/>
          <a:stretch/>
        </p:blipFill>
        <p:spPr>
          <a:xfrm>
            <a:off x="76202" y="1286796"/>
            <a:ext cx="6062131" cy="3918838"/>
          </a:xfrm>
          <a:prstGeom prst="rect">
            <a:avLst/>
          </a:prstGeom>
        </p:spPr>
      </p:pic>
      <p:pic>
        <p:nvPicPr>
          <p:cNvPr id="4" name="Picture 3"/>
          <p:cNvPicPr>
            <a:picLocks noChangeAspect="1"/>
          </p:cNvPicPr>
          <p:nvPr/>
        </p:nvPicPr>
        <p:blipFill rotWithShape="1">
          <a:blip r:embed="rId6"/>
          <a:srcRect l="26250" t="12469" r="26041" b="21358"/>
          <a:stretch/>
        </p:blipFill>
        <p:spPr>
          <a:xfrm>
            <a:off x="6654798" y="1286796"/>
            <a:ext cx="5022837" cy="3918838"/>
          </a:xfrm>
          <a:prstGeom prst="rect">
            <a:avLst/>
          </a:prstGeom>
        </p:spPr>
      </p:pic>
    </p:spTree>
    <p:extLst>
      <p:ext uri="{BB962C8B-B14F-4D97-AF65-F5344CB8AC3E}">
        <p14:creationId xmlns:p14="http://schemas.microsoft.com/office/powerpoint/2010/main" val="30393538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55769" y="127294"/>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Βιοπαρακολούθηση ανόργανης ρύπανσης (ιχνοστοιχεία/βαρέα μέταλλα)</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rotWithShape="1">
          <a:blip r:embed="rId5"/>
          <a:srcRect l="20833" t="13457" r="41667" b="15555"/>
          <a:stretch/>
        </p:blipFill>
        <p:spPr>
          <a:xfrm>
            <a:off x="889000" y="1255341"/>
            <a:ext cx="5190067" cy="5526461"/>
          </a:xfrm>
          <a:prstGeom prst="rect">
            <a:avLst/>
          </a:prstGeom>
        </p:spPr>
      </p:pic>
      <p:pic>
        <p:nvPicPr>
          <p:cNvPr id="4" name="Picture 3"/>
          <p:cNvPicPr>
            <a:picLocks noChangeAspect="1"/>
          </p:cNvPicPr>
          <p:nvPr/>
        </p:nvPicPr>
        <p:blipFill rotWithShape="1">
          <a:blip r:embed="rId6"/>
          <a:srcRect l="33472" t="12222" r="33333" b="4197"/>
          <a:stretch/>
        </p:blipFill>
        <p:spPr>
          <a:xfrm>
            <a:off x="7092264" y="958291"/>
            <a:ext cx="3431802" cy="4860522"/>
          </a:xfrm>
          <a:prstGeom prst="rect">
            <a:avLst/>
          </a:prstGeom>
        </p:spPr>
      </p:pic>
    </p:spTree>
    <p:extLst>
      <p:ext uri="{BB962C8B-B14F-4D97-AF65-F5344CB8AC3E}">
        <p14:creationId xmlns:p14="http://schemas.microsoft.com/office/powerpoint/2010/main" val="17679612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760133" y="15858"/>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Πιέσεις/Απειλές Αρτέμη</a:t>
            </a:r>
            <a:endParaRPr lang="fr-FR" sz="2400" b="1" dirty="0">
              <a:solidFill>
                <a:srgbClr val="393185"/>
              </a:solidFill>
              <a:latin typeface="Open Sans Light"/>
              <a:ea typeface="Open Sans Light"/>
              <a:cs typeface="Open Sans Light"/>
            </a:endParaRPr>
          </a:p>
        </p:txBody>
      </p:sp>
      <p:pic>
        <p:nvPicPr>
          <p:cNvPr id="4" name="Picture 2" descr="E:\Karris\TEI\Συνέδρια\9o Συνέδριο Οικολογίας Οκτώβριος 2018\9o Συνέδριο Οικολογίας Οκτώβριος 2018\files extra\FA_Year2014_HBLOCKS_v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9488" y="569382"/>
            <a:ext cx="695325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2 - Τίτλος"/>
          <p:cNvSpPr txBox="1">
            <a:spLocks/>
          </p:cNvSpPr>
          <p:nvPr/>
        </p:nvSpPr>
        <p:spPr>
          <a:xfrm>
            <a:off x="-70562" y="2446866"/>
            <a:ext cx="2830695" cy="1617133"/>
          </a:xfrm>
          <a:prstGeom prst="rect">
            <a:avLst/>
          </a:prstGeom>
          <a:ln w="6350" cap="rnd">
            <a:noFill/>
          </a:ln>
        </p:spPr>
        <p:txBody>
          <a:bodyPr vert="horz" rtlCol="0" anchor="b" anchorCtr="0">
            <a:normAutofit/>
          </a:bodyPr>
          <a:lst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a:lstStyle>
          <a:p>
            <a:pPr algn="ctr" eaLnBrk="1" hangingPunct="1">
              <a:defRPr/>
            </a:pPr>
            <a:r>
              <a:rPr lang="el-GR" sz="2000" b="1" dirty="0" smtClean="0">
                <a:solidFill>
                  <a:srgbClr val="0070C0"/>
                </a:solidFill>
                <a:latin typeface="Tahoma" pitchFamily="34" charset="0"/>
                <a:ea typeface="Tahoma" pitchFamily="34" charset="0"/>
                <a:cs typeface="Tahoma" pitchFamily="34" charset="0"/>
              </a:rPr>
              <a:t>Επικάλυψη θαλάσσιων οικοπέδων εξόρυξης υδρογονθράκων με τροφοληπτικά πεδία </a:t>
            </a:r>
            <a:endParaRPr lang="el-GR" sz="2000" b="1" dirty="0">
              <a:solidFill>
                <a:srgbClr val="0070C0"/>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3312854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669502" y="132141"/>
            <a:ext cx="8853631" cy="584775"/>
          </a:xfrm>
          <a:prstGeom prst="rect">
            <a:avLst/>
          </a:prstGeom>
          <a:noFill/>
        </p:spPr>
        <p:txBody>
          <a:bodyPr wrap="square">
            <a:spAutoFit/>
          </a:bodyPr>
          <a:lstStyle/>
          <a:p>
            <a:pPr algn="ctr">
              <a:buNone/>
            </a:pPr>
            <a:r>
              <a:rPr lang="el-GR" sz="1600" b="1" dirty="0" smtClean="0">
                <a:solidFill>
                  <a:srgbClr val="393185"/>
                </a:solidFill>
                <a:latin typeface="Open Sans Light"/>
                <a:ea typeface="Open Sans Light"/>
                <a:cs typeface="Open Sans Light"/>
              </a:rPr>
              <a:t>Πρότυπο </a:t>
            </a:r>
            <a:r>
              <a:rPr lang="el-GR" sz="1600" b="1" dirty="0">
                <a:solidFill>
                  <a:srgbClr val="393185"/>
                </a:solidFill>
                <a:latin typeface="Open Sans Light"/>
                <a:ea typeface="Open Sans Light"/>
                <a:cs typeface="Open Sans Light"/>
              </a:rPr>
              <a:t>πτερόρροιας </a:t>
            </a:r>
            <a:r>
              <a:rPr lang="el-GR" sz="1600" b="1" dirty="0" smtClean="0">
                <a:solidFill>
                  <a:srgbClr val="393185"/>
                </a:solidFill>
                <a:latin typeface="Open Sans Light"/>
                <a:ea typeface="Open Sans Light"/>
                <a:cs typeface="Open Sans Light"/>
              </a:rPr>
              <a:t>Αρτέμη – Βιοπαρακολούθηση οργανικής </a:t>
            </a:r>
            <a:r>
              <a:rPr lang="el-GR" sz="1600" b="1" dirty="0">
                <a:solidFill>
                  <a:srgbClr val="393185"/>
                </a:solidFill>
                <a:latin typeface="Open Sans Light"/>
                <a:ea typeface="Open Sans Light"/>
                <a:cs typeface="Open Sans Light"/>
              </a:rPr>
              <a:t>ρύπανσης </a:t>
            </a:r>
            <a:r>
              <a:rPr lang="el-GR" sz="1600" b="1" dirty="0" smtClean="0">
                <a:solidFill>
                  <a:srgbClr val="393185"/>
                </a:solidFill>
                <a:latin typeface="Open Sans Light"/>
                <a:ea typeface="Open Sans Light"/>
                <a:cs typeface="Open Sans Light"/>
              </a:rPr>
              <a:t>                              (</a:t>
            </a:r>
            <a:r>
              <a:rPr lang="el-GR" sz="1600" b="1" dirty="0">
                <a:solidFill>
                  <a:srgbClr val="393185"/>
                </a:solidFill>
                <a:latin typeface="Open Sans Light"/>
                <a:ea typeface="Open Sans Light"/>
                <a:cs typeface="Open Sans Light"/>
              </a:rPr>
              <a:t>υπερ- και πολυφθοριωμένες αλκυλιωμένες ουσίες - PFAS)</a:t>
            </a:r>
          </a:p>
        </p:txBody>
      </p:sp>
      <p:pic>
        <p:nvPicPr>
          <p:cNvPr id="5" name="Picture 3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998133" y="751743"/>
            <a:ext cx="4759949" cy="4941199"/>
          </a:xfrm>
          <a:prstGeom prst="rect">
            <a:avLst/>
          </a:prstGeom>
          <a:noFill/>
          <a:ln w="9525">
            <a:noFill/>
            <a:miter lim="800000"/>
            <a:headEnd/>
            <a:tailEnd/>
          </a:ln>
        </p:spPr>
      </p:pic>
      <p:sp>
        <p:nvSpPr>
          <p:cNvPr id="7" name="4 - TextBox"/>
          <p:cNvSpPr txBox="1"/>
          <p:nvPr/>
        </p:nvSpPr>
        <p:spPr>
          <a:xfrm>
            <a:off x="6758082" y="4246392"/>
            <a:ext cx="5044451" cy="1446550"/>
          </a:xfrm>
          <a:prstGeom prst="rect">
            <a:avLst/>
          </a:prstGeom>
          <a:solidFill>
            <a:schemeClr val="bg2"/>
          </a:solidFill>
        </p:spPr>
        <p:txBody>
          <a:bodyPr wrap="square" rtlCol="0">
            <a:spAutoFit/>
          </a:bodyPr>
          <a:lstStyle/>
          <a:p>
            <a:pPr fontAlgn="base">
              <a:spcBef>
                <a:spcPct val="0"/>
              </a:spcBef>
              <a:spcAft>
                <a:spcPct val="0"/>
              </a:spcAft>
            </a:pPr>
            <a:r>
              <a:rPr lang="el-GR" sz="1100" b="1" dirty="0" smtClean="0">
                <a:solidFill>
                  <a:srgbClr val="0070C0"/>
                </a:solidFill>
                <a:latin typeface="Arial" charset="0"/>
                <a:cs typeface="Arial" charset="0"/>
              </a:rPr>
              <a:t>Σχέδιο </a:t>
            </a:r>
            <a:r>
              <a:rPr lang="el-GR" sz="1100" b="1" dirty="0" err="1" smtClean="0">
                <a:solidFill>
                  <a:srgbClr val="0070C0"/>
                </a:solidFill>
                <a:latin typeface="Arial" charset="0"/>
                <a:cs typeface="Arial" charset="0"/>
              </a:rPr>
              <a:t>πτερόρροιας</a:t>
            </a:r>
            <a:r>
              <a:rPr lang="el-GR" sz="1100" b="1" dirty="0" smtClean="0">
                <a:solidFill>
                  <a:srgbClr val="0070C0"/>
                </a:solidFill>
                <a:latin typeface="Arial" charset="0"/>
                <a:cs typeface="Arial" charset="0"/>
              </a:rPr>
              <a:t> ουράς και φτερούγων Αρτέμη  </a:t>
            </a:r>
            <a:r>
              <a:rPr lang="el-GR" sz="1100" dirty="0" smtClean="0">
                <a:solidFill>
                  <a:srgbClr val="0070C0"/>
                </a:solidFill>
                <a:latin typeface="Arial" charset="0"/>
                <a:cs typeface="Arial" charset="0"/>
              </a:rPr>
              <a:t>(</a:t>
            </a:r>
            <a:r>
              <a:rPr lang="en-US" sz="1100" dirty="0" smtClean="0">
                <a:solidFill>
                  <a:srgbClr val="0070C0"/>
                </a:solidFill>
                <a:latin typeface="Arial" charset="0"/>
                <a:cs typeface="Arial" charset="0"/>
              </a:rPr>
              <a:t>n</a:t>
            </a:r>
            <a:r>
              <a:rPr lang="el-GR" sz="1100" dirty="0" smtClean="0">
                <a:solidFill>
                  <a:srgbClr val="0070C0"/>
                </a:solidFill>
                <a:latin typeface="Arial" charset="0"/>
                <a:cs typeface="Arial" charset="0"/>
              </a:rPr>
              <a:t> = 32) από άτομα που πιάστηκαν μετά από παρεμπίπτουσα παγίδευση σε παραγάδια στις 5 Οκτωβρίου σε θαλάσσια ύδατα της Καταλονίας (ΒΔ Μεσόγειος): </a:t>
            </a:r>
          </a:p>
          <a:p>
            <a:pPr fontAlgn="base">
              <a:spcBef>
                <a:spcPct val="0"/>
              </a:spcBef>
              <a:spcAft>
                <a:spcPct val="0"/>
              </a:spcAft>
            </a:pPr>
            <a:r>
              <a:rPr lang="el-GR" sz="1100" dirty="0" smtClean="0">
                <a:solidFill>
                  <a:srgbClr val="0070C0"/>
                </a:solidFill>
                <a:latin typeface="Arial" charset="0"/>
                <a:cs typeface="Arial" charset="0"/>
              </a:rPr>
              <a:t>Το κύριο μοτίβο </a:t>
            </a:r>
            <a:r>
              <a:rPr lang="el-GR" sz="1100" dirty="0" err="1" smtClean="0">
                <a:solidFill>
                  <a:srgbClr val="0070C0"/>
                </a:solidFill>
                <a:latin typeface="Arial" charset="0"/>
                <a:cs typeface="Arial" charset="0"/>
              </a:rPr>
              <a:t>πτερόρροιας</a:t>
            </a:r>
            <a:r>
              <a:rPr lang="el-GR" sz="1100" dirty="0" smtClean="0">
                <a:solidFill>
                  <a:srgbClr val="0070C0"/>
                </a:solidFill>
                <a:latin typeface="Arial" charset="0"/>
                <a:cs typeface="Arial" charset="0"/>
              </a:rPr>
              <a:t> εμφανίζεται με γκρίζα βέλη, για αρσενικό (</a:t>
            </a:r>
            <a:r>
              <a:rPr lang="en-US" sz="1100" dirty="0" smtClean="0">
                <a:solidFill>
                  <a:srgbClr val="0070C0"/>
                </a:solidFill>
                <a:latin typeface="Arial" charset="0"/>
                <a:cs typeface="Arial" charset="0"/>
              </a:rPr>
              <a:t>b</a:t>
            </a:r>
            <a:r>
              <a:rPr lang="el-GR" sz="1100" dirty="0" smtClean="0">
                <a:solidFill>
                  <a:srgbClr val="0070C0"/>
                </a:solidFill>
                <a:latin typeface="Arial" charset="0"/>
                <a:cs typeface="Arial" charset="0"/>
              </a:rPr>
              <a:t>) και θηλυκό (</a:t>
            </a:r>
            <a:r>
              <a:rPr lang="en-US" sz="1100" dirty="0" smtClean="0">
                <a:solidFill>
                  <a:srgbClr val="0070C0"/>
                </a:solidFill>
                <a:latin typeface="Arial" charset="0"/>
                <a:cs typeface="Arial" charset="0"/>
              </a:rPr>
              <a:t>c</a:t>
            </a:r>
            <a:r>
              <a:rPr lang="el-GR" sz="1100" dirty="0" smtClean="0">
                <a:solidFill>
                  <a:srgbClr val="0070C0"/>
                </a:solidFill>
                <a:latin typeface="Arial" charset="0"/>
                <a:cs typeface="Arial" charset="0"/>
              </a:rPr>
              <a:t>) μέση τιμή (+ </a:t>
            </a:r>
            <a:r>
              <a:rPr lang="en-US" sz="1100" dirty="0" smtClean="0">
                <a:solidFill>
                  <a:srgbClr val="0070C0"/>
                </a:solidFill>
                <a:latin typeface="Arial" charset="0"/>
                <a:cs typeface="Arial" charset="0"/>
              </a:rPr>
              <a:t>CI</a:t>
            </a:r>
            <a:r>
              <a:rPr lang="el-GR" sz="1100" dirty="0" smtClean="0">
                <a:solidFill>
                  <a:srgbClr val="0070C0"/>
                </a:solidFill>
                <a:latin typeface="Arial" charset="0"/>
                <a:cs typeface="Arial" charset="0"/>
              </a:rPr>
              <a:t> 95%) για κάθε φτερό και (δ) δείκτης συμφωνίας (βαθμός συμμετρίας ± </a:t>
            </a:r>
            <a:r>
              <a:rPr lang="en-US" sz="1100" dirty="0" smtClean="0">
                <a:solidFill>
                  <a:srgbClr val="0070C0"/>
                </a:solidFill>
                <a:latin typeface="Arial" charset="0"/>
                <a:cs typeface="Arial" charset="0"/>
              </a:rPr>
              <a:t>CI</a:t>
            </a:r>
            <a:r>
              <a:rPr lang="el-GR" sz="1100" dirty="0" smtClean="0">
                <a:solidFill>
                  <a:srgbClr val="0070C0"/>
                </a:solidFill>
                <a:latin typeface="Arial" charset="0"/>
                <a:cs typeface="Arial" charset="0"/>
              </a:rPr>
              <a:t> 95%) μεταξύ των φτερών των δύο φτερούγων και των μισών της ουράς. Η εικόνα προέρχεται από τον </a:t>
            </a:r>
            <a:r>
              <a:rPr lang="en-US" sz="1100" dirty="0" smtClean="0">
                <a:solidFill>
                  <a:srgbClr val="0070C0"/>
                </a:solidFill>
                <a:latin typeface="Arial" charset="0"/>
                <a:cs typeface="Arial" charset="0"/>
              </a:rPr>
              <a:t>Albert </a:t>
            </a:r>
            <a:r>
              <a:rPr lang="en-US" sz="1100" dirty="0" err="1" smtClean="0">
                <a:solidFill>
                  <a:srgbClr val="0070C0"/>
                </a:solidFill>
                <a:latin typeface="Arial" charset="0"/>
                <a:cs typeface="Arial" charset="0"/>
              </a:rPr>
              <a:t>Cama</a:t>
            </a:r>
            <a:r>
              <a:rPr lang="el-GR" sz="1100" dirty="0" smtClean="0">
                <a:solidFill>
                  <a:srgbClr val="0070C0"/>
                </a:solidFill>
                <a:latin typeface="Arial" charset="0"/>
                <a:cs typeface="Arial" charset="0"/>
              </a:rPr>
              <a:t> (πηγή: </a:t>
            </a:r>
            <a:r>
              <a:rPr lang="en-US" sz="1100" dirty="0" smtClean="0">
                <a:solidFill>
                  <a:srgbClr val="0070C0"/>
                </a:solidFill>
                <a:latin typeface="Arial" charset="0"/>
                <a:cs typeface="Arial" charset="0"/>
              </a:rPr>
              <a:t>Ramos et al</a:t>
            </a:r>
            <a:r>
              <a:rPr lang="el-GR" sz="1100" dirty="0" smtClean="0">
                <a:solidFill>
                  <a:srgbClr val="0070C0"/>
                </a:solidFill>
                <a:latin typeface="Arial" charset="0"/>
                <a:cs typeface="Arial" charset="0"/>
              </a:rPr>
              <a:t>., 2008).</a:t>
            </a:r>
            <a:endParaRPr lang="el-GR" sz="1100" dirty="0">
              <a:solidFill>
                <a:srgbClr val="0070C0"/>
              </a:solidFill>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39746434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669502" y="132141"/>
            <a:ext cx="8853631" cy="584775"/>
          </a:xfrm>
          <a:prstGeom prst="rect">
            <a:avLst/>
          </a:prstGeom>
          <a:noFill/>
        </p:spPr>
        <p:txBody>
          <a:bodyPr wrap="square">
            <a:spAutoFit/>
          </a:bodyPr>
          <a:lstStyle/>
          <a:p>
            <a:pPr algn="ctr"/>
            <a:r>
              <a:rPr lang="el-GR" sz="1600" b="1" dirty="0" smtClean="0">
                <a:solidFill>
                  <a:srgbClr val="393185"/>
                </a:solidFill>
                <a:latin typeface="Open Sans Light"/>
                <a:ea typeface="Open Sans Light"/>
                <a:cs typeface="Open Sans Light"/>
              </a:rPr>
              <a:t>Πρότυπο </a:t>
            </a:r>
            <a:r>
              <a:rPr lang="el-GR" sz="1600" b="1" dirty="0">
                <a:solidFill>
                  <a:srgbClr val="393185"/>
                </a:solidFill>
                <a:latin typeface="Open Sans Light"/>
                <a:ea typeface="Open Sans Light"/>
                <a:cs typeface="Open Sans Light"/>
              </a:rPr>
              <a:t>πτερόρροιας </a:t>
            </a:r>
            <a:r>
              <a:rPr lang="el-GR" sz="1600" b="1" dirty="0" smtClean="0">
                <a:solidFill>
                  <a:srgbClr val="393185"/>
                </a:solidFill>
                <a:latin typeface="Open Sans Light"/>
                <a:ea typeface="Open Sans Light"/>
                <a:cs typeface="Open Sans Light"/>
              </a:rPr>
              <a:t>Αρτέμη – Βιοπαρακολούθηση οργανικής </a:t>
            </a:r>
            <a:r>
              <a:rPr lang="el-GR" sz="1600" b="1" dirty="0">
                <a:solidFill>
                  <a:srgbClr val="393185"/>
                </a:solidFill>
                <a:latin typeface="Open Sans Light"/>
                <a:ea typeface="Open Sans Light"/>
                <a:cs typeface="Open Sans Light"/>
              </a:rPr>
              <a:t>ρύπανσης </a:t>
            </a:r>
            <a:r>
              <a:rPr lang="el-GR" sz="1600" b="1" dirty="0" smtClean="0">
                <a:solidFill>
                  <a:srgbClr val="393185"/>
                </a:solidFill>
                <a:latin typeface="Open Sans Light"/>
                <a:ea typeface="Open Sans Light"/>
                <a:cs typeface="Open Sans Light"/>
              </a:rPr>
              <a:t>                              (</a:t>
            </a:r>
            <a:r>
              <a:rPr lang="el-GR" sz="1600" b="1" dirty="0">
                <a:solidFill>
                  <a:srgbClr val="393185"/>
                </a:solidFill>
                <a:latin typeface="Open Sans Light"/>
                <a:ea typeface="Open Sans Light"/>
                <a:cs typeface="Open Sans Light"/>
              </a:rPr>
              <a:t>υπερ- και πολυφθοριωμένες αλκυλιωμένες ουσίες - PFAS)</a:t>
            </a:r>
          </a:p>
        </p:txBody>
      </p:sp>
      <p:pic>
        <p:nvPicPr>
          <p:cNvPr id="11" name="Picture 2" descr="1481D"/>
          <p:cNvPicPr>
            <a:picLocks noChangeAspect="1" noChangeArrowheads="1"/>
          </p:cNvPicPr>
          <p:nvPr/>
        </p:nvPicPr>
        <p:blipFill>
          <a:blip r:embed="rId5" cstate="print"/>
          <a:srcRect/>
          <a:stretch>
            <a:fillRect/>
          </a:stretch>
        </p:blipFill>
        <p:spPr bwMode="auto">
          <a:xfrm>
            <a:off x="2436426" y="716916"/>
            <a:ext cx="3644228" cy="5152456"/>
          </a:xfrm>
          <a:prstGeom prst="rect">
            <a:avLst/>
          </a:prstGeom>
          <a:noFill/>
          <a:ln w="9525">
            <a:noFill/>
            <a:miter lim="800000"/>
            <a:headEnd/>
            <a:tailEnd/>
          </a:ln>
        </p:spPr>
      </p:pic>
      <p:pic>
        <p:nvPicPr>
          <p:cNvPr id="12" name="Picture 4"/>
          <p:cNvPicPr>
            <a:picLocks noChangeAspect="1" noChangeArrowheads="1"/>
          </p:cNvPicPr>
          <p:nvPr/>
        </p:nvPicPr>
        <p:blipFill>
          <a:blip r:embed="rId6" cstate="print"/>
          <a:srcRect/>
          <a:stretch>
            <a:fillRect/>
          </a:stretch>
        </p:blipFill>
        <p:spPr bwMode="auto">
          <a:xfrm>
            <a:off x="6878652" y="716916"/>
            <a:ext cx="3950214" cy="5117531"/>
          </a:xfrm>
          <a:prstGeom prst="rect">
            <a:avLst/>
          </a:prstGeom>
          <a:noFill/>
          <a:ln w="9525">
            <a:noFill/>
            <a:miter lim="800000"/>
            <a:headEnd/>
            <a:tailEnd/>
          </a:ln>
        </p:spPr>
      </p:pic>
      <p:pic>
        <p:nvPicPr>
          <p:cNvPr id="13" name="Picture 31"/>
          <p:cNvPicPr>
            <a:picLocks noChangeAspect="1" noChangeArrowheads="1"/>
          </p:cNvPicPr>
          <p:nvPr/>
        </p:nvPicPr>
        <p:blipFill>
          <a:blip r:embed="rId7" cstate="print"/>
          <a:srcRect/>
          <a:stretch>
            <a:fillRect/>
          </a:stretch>
        </p:blipFill>
        <p:spPr bwMode="auto">
          <a:xfrm>
            <a:off x="52074" y="1273853"/>
            <a:ext cx="2301524" cy="1721085"/>
          </a:xfrm>
          <a:prstGeom prst="rect">
            <a:avLst/>
          </a:prstGeom>
          <a:noFill/>
          <a:ln w="9525">
            <a:noFill/>
            <a:miter lim="800000"/>
            <a:headEnd/>
            <a:tailEnd/>
          </a:ln>
        </p:spPr>
      </p:pic>
      <p:cxnSp>
        <p:nvCxnSpPr>
          <p:cNvPr id="14" name="11 - Γωνιακή σύνδεση"/>
          <p:cNvCxnSpPr/>
          <p:nvPr/>
        </p:nvCxnSpPr>
        <p:spPr>
          <a:xfrm flipV="1">
            <a:off x="2325988" y="2523067"/>
            <a:ext cx="2762070" cy="59266"/>
          </a:xfrm>
          <a:prstGeom prst="bentConnector3">
            <a:avLst>
              <a:gd name="adj1" fmla="val 50000"/>
            </a:avLst>
          </a:prstGeom>
          <a:noFill/>
          <a:ln w="9525" cap="flat" cmpd="sng" algn="ctr">
            <a:solidFill>
              <a:srgbClr val="FF0000"/>
            </a:solidFill>
            <a:prstDash val="solid"/>
            <a:tailEnd type="arrow"/>
          </a:ln>
          <a:effectLst/>
        </p:spPr>
      </p:cxnSp>
      <p:sp>
        <p:nvSpPr>
          <p:cNvPr id="18" name="TextBox 17"/>
          <p:cNvSpPr txBox="1"/>
          <p:nvPr/>
        </p:nvSpPr>
        <p:spPr>
          <a:xfrm>
            <a:off x="52074" y="2988528"/>
            <a:ext cx="2301524" cy="400110"/>
          </a:xfrm>
          <a:prstGeom prst="rect">
            <a:avLst/>
          </a:prstGeom>
          <a:noFill/>
        </p:spPr>
        <p:txBody>
          <a:bodyPr wrap="square" rtlCol="0">
            <a:spAutoFit/>
          </a:bodyPr>
          <a:lstStyle/>
          <a:p>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Πρωτεύον </a:t>
            </a:r>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rPr>
              <a:t>1</a:t>
            </a:r>
            <a:r>
              <a:rPr lang="en-US" sz="10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1000" dirty="0" smtClean="0">
                <a:solidFill>
                  <a:srgbClr val="0070C0"/>
                </a:solidFill>
                <a:latin typeface="Tahoma" panose="020B0604030504040204" pitchFamily="34" charset="0"/>
                <a:ea typeface="Tahoma" panose="020B0604030504040204" pitchFamily="34" charset="0"/>
                <a:cs typeface="Tahoma" panose="020B0604030504040204" pitchFamily="34" charset="0"/>
              </a:rPr>
              <a:t>(Primary 1 feather) </a:t>
            </a:r>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Ρύπανση στα πεδία αναπαραγωγής</a:t>
            </a:r>
            <a:endParaRPr lang="el-GR" sz="1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19" name="Picture 31"/>
          <p:cNvPicPr>
            <a:picLocks noChangeAspect="1" noChangeArrowheads="1"/>
          </p:cNvPicPr>
          <p:nvPr/>
        </p:nvPicPr>
        <p:blipFill>
          <a:blip r:embed="rId7" cstate="print"/>
          <a:srcRect/>
          <a:stretch>
            <a:fillRect/>
          </a:stretch>
        </p:blipFill>
        <p:spPr bwMode="auto">
          <a:xfrm>
            <a:off x="107293" y="3388638"/>
            <a:ext cx="2301524" cy="1721085"/>
          </a:xfrm>
          <a:prstGeom prst="rect">
            <a:avLst/>
          </a:prstGeom>
          <a:noFill/>
          <a:ln w="9525">
            <a:noFill/>
            <a:miter lim="800000"/>
            <a:headEnd/>
            <a:tailEnd/>
          </a:ln>
        </p:spPr>
      </p:pic>
      <p:cxnSp>
        <p:nvCxnSpPr>
          <p:cNvPr id="20" name="11 - Γωνιακή σύνδεση"/>
          <p:cNvCxnSpPr/>
          <p:nvPr/>
        </p:nvCxnSpPr>
        <p:spPr>
          <a:xfrm flipV="1">
            <a:off x="2381207" y="3369733"/>
            <a:ext cx="1513460" cy="1047032"/>
          </a:xfrm>
          <a:prstGeom prst="bentConnector3">
            <a:avLst>
              <a:gd name="adj1" fmla="val 50000"/>
            </a:avLst>
          </a:prstGeom>
          <a:noFill/>
          <a:ln w="9525" cap="flat" cmpd="sng" algn="ctr">
            <a:solidFill>
              <a:srgbClr val="FF0000"/>
            </a:solidFill>
            <a:prstDash val="solid"/>
            <a:tailEnd type="arrow"/>
          </a:ln>
          <a:effectLst/>
        </p:spPr>
      </p:cxnSp>
      <p:sp>
        <p:nvSpPr>
          <p:cNvPr id="24" name="TextBox 23"/>
          <p:cNvSpPr txBox="1"/>
          <p:nvPr/>
        </p:nvSpPr>
        <p:spPr>
          <a:xfrm>
            <a:off x="60630" y="5103313"/>
            <a:ext cx="2301524" cy="400110"/>
          </a:xfrm>
          <a:prstGeom prst="rect">
            <a:avLst/>
          </a:prstGeom>
          <a:noFill/>
        </p:spPr>
        <p:txBody>
          <a:bodyPr wrap="square" rtlCol="0">
            <a:spAutoFit/>
          </a:bodyPr>
          <a:lstStyle/>
          <a:p>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Πρωτεύον </a:t>
            </a:r>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rPr>
              <a:t>10</a:t>
            </a:r>
            <a:r>
              <a:rPr lang="en-US" sz="1000" dirty="0" smtClean="0">
                <a:solidFill>
                  <a:srgbClr val="0070C0"/>
                </a:solidFill>
                <a:latin typeface="Tahoma" panose="020B0604030504040204" pitchFamily="34" charset="0"/>
                <a:ea typeface="Tahoma" panose="020B0604030504040204" pitchFamily="34" charset="0"/>
                <a:cs typeface="Tahoma" panose="020B0604030504040204" pitchFamily="34" charset="0"/>
              </a:rPr>
              <a:t> (Primary 10 feather) </a:t>
            </a:r>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a:t>
            </a:r>
            <a:r>
              <a:rPr lang="el-GR" sz="1000" dirty="0" smtClean="0">
                <a:solidFill>
                  <a:srgbClr val="0070C0"/>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Ρύπανση στα πεδία διιαχείμασης</a:t>
            </a:r>
            <a:endParaRPr lang="el-GR" sz="1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936664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669502" y="132141"/>
            <a:ext cx="8853631" cy="584775"/>
          </a:xfrm>
          <a:prstGeom prst="rect">
            <a:avLst/>
          </a:prstGeom>
          <a:noFill/>
        </p:spPr>
        <p:txBody>
          <a:bodyPr wrap="square">
            <a:spAutoFit/>
          </a:bodyPr>
          <a:lstStyle/>
          <a:p>
            <a:pPr algn="ctr"/>
            <a:r>
              <a:rPr lang="el-GR" sz="1600" b="1" dirty="0" smtClean="0">
                <a:solidFill>
                  <a:srgbClr val="393185"/>
                </a:solidFill>
                <a:latin typeface="Open Sans Light"/>
                <a:ea typeface="Open Sans Light"/>
                <a:cs typeface="Open Sans Light"/>
              </a:rPr>
              <a:t>Πρότυπο </a:t>
            </a:r>
            <a:r>
              <a:rPr lang="el-GR" sz="1600" b="1" dirty="0">
                <a:solidFill>
                  <a:srgbClr val="393185"/>
                </a:solidFill>
                <a:latin typeface="Open Sans Light"/>
                <a:ea typeface="Open Sans Light"/>
                <a:cs typeface="Open Sans Light"/>
              </a:rPr>
              <a:t>πτερόρροιας </a:t>
            </a:r>
            <a:r>
              <a:rPr lang="el-GR" sz="1600" b="1" dirty="0" smtClean="0">
                <a:solidFill>
                  <a:srgbClr val="393185"/>
                </a:solidFill>
                <a:latin typeface="Open Sans Light"/>
                <a:ea typeface="Open Sans Light"/>
                <a:cs typeface="Open Sans Light"/>
              </a:rPr>
              <a:t>Αρτέμη – Βιοπαρακολούθηση οργανικής </a:t>
            </a:r>
            <a:r>
              <a:rPr lang="el-GR" sz="1600" b="1" dirty="0">
                <a:solidFill>
                  <a:srgbClr val="393185"/>
                </a:solidFill>
                <a:latin typeface="Open Sans Light"/>
                <a:ea typeface="Open Sans Light"/>
                <a:cs typeface="Open Sans Light"/>
              </a:rPr>
              <a:t>ρύπανσης </a:t>
            </a:r>
            <a:r>
              <a:rPr lang="el-GR" sz="1600" b="1" dirty="0" smtClean="0">
                <a:solidFill>
                  <a:srgbClr val="393185"/>
                </a:solidFill>
                <a:latin typeface="Open Sans Light"/>
                <a:ea typeface="Open Sans Light"/>
                <a:cs typeface="Open Sans Light"/>
              </a:rPr>
              <a:t>                              (</a:t>
            </a:r>
            <a:r>
              <a:rPr lang="el-GR" sz="1600" b="1" dirty="0">
                <a:solidFill>
                  <a:srgbClr val="393185"/>
                </a:solidFill>
                <a:latin typeface="Open Sans Light"/>
                <a:ea typeface="Open Sans Light"/>
                <a:cs typeface="Open Sans Light"/>
              </a:rPr>
              <a:t>υπερ- και πολυφθοριωμένες αλκυλιωμένες ουσίες - PFAS)</a:t>
            </a:r>
          </a:p>
        </p:txBody>
      </p:sp>
      <p:pic>
        <p:nvPicPr>
          <p:cNvPr id="9" name="Picture 8"/>
          <p:cNvPicPr>
            <a:picLocks noChangeAspect="1"/>
          </p:cNvPicPr>
          <p:nvPr/>
        </p:nvPicPr>
        <p:blipFill rotWithShape="1">
          <a:blip r:embed="rId5"/>
          <a:srcRect l="41338" t="13601" r="26375" b="22000"/>
          <a:stretch/>
        </p:blipFill>
        <p:spPr>
          <a:xfrm>
            <a:off x="1542787" y="1129349"/>
            <a:ext cx="4129502" cy="4633100"/>
          </a:xfrm>
          <a:prstGeom prst="rect">
            <a:avLst/>
          </a:prstGeom>
        </p:spPr>
      </p:pic>
      <p:pic>
        <p:nvPicPr>
          <p:cNvPr id="10" name="Picture 9"/>
          <p:cNvPicPr>
            <a:picLocks noChangeAspect="1"/>
          </p:cNvPicPr>
          <p:nvPr/>
        </p:nvPicPr>
        <p:blipFill>
          <a:blip r:embed="rId6"/>
          <a:stretch>
            <a:fillRect/>
          </a:stretch>
        </p:blipFill>
        <p:spPr>
          <a:xfrm>
            <a:off x="5863267" y="1281060"/>
            <a:ext cx="4392488" cy="2225599"/>
          </a:xfrm>
          <a:prstGeom prst="rect">
            <a:avLst/>
          </a:prstGeom>
        </p:spPr>
      </p:pic>
    </p:spTree>
    <p:extLst>
      <p:ext uri="{BB962C8B-B14F-4D97-AF65-F5344CB8AC3E}">
        <p14:creationId xmlns:p14="http://schemas.microsoft.com/office/powerpoint/2010/main" val="36703967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669502" y="132141"/>
            <a:ext cx="8853631" cy="584775"/>
          </a:xfrm>
          <a:prstGeom prst="rect">
            <a:avLst/>
          </a:prstGeom>
          <a:noFill/>
        </p:spPr>
        <p:txBody>
          <a:bodyPr wrap="square">
            <a:spAutoFit/>
          </a:bodyPr>
          <a:lstStyle/>
          <a:p>
            <a:pPr algn="ctr"/>
            <a:r>
              <a:rPr lang="el-GR" sz="1600" b="1" dirty="0" smtClean="0">
                <a:solidFill>
                  <a:srgbClr val="393185"/>
                </a:solidFill>
                <a:latin typeface="Open Sans Light"/>
                <a:ea typeface="Open Sans Light"/>
                <a:cs typeface="Open Sans Light"/>
              </a:rPr>
              <a:t>Πρότυπο </a:t>
            </a:r>
            <a:r>
              <a:rPr lang="el-GR" sz="1600" b="1" dirty="0">
                <a:solidFill>
                  <a:srgbClr val="393185"/>
                </a:solidFill>
                <a:latin typeface="Open Sans Light"/>
                <a:ea typeface="Open Sans Light"/>
                <a:cs typeface="Open Sans Light"/>
              </a:rPr>
              <a:t>πτερόρροιας </a:t>
            </a:r>
            <a:r>
              <a:rPr lang="el-GR" sz="1600" b="1" dirty="0" smtClean="0">
                <a:solidFill>
                  <a:srgbClr val="393185"/>
                </a:solidFill>
                <a:latin typeface="Open Sans Light"/>
                <a:ea typeface="Open Sans Light"/>
                <a:cs typeface="Open Sans Light"/>
              </a:rPr>
              <a:t>Αρτέμη – Βιοπαρακολούθηση οργανικής </a:t>
            </a:r>
            <a:r>
              <a:rPr lang="el-GR" sz="1600" b="1" dirty="0">
                <a:solidFill>
                  <a:srgbClr val="393185"/>
                </a:solidFill>
                <a:latin typeface="Open Sans Light"/>
                <a:ea typeface="Open Sans Light"/>
                <a:cs typeface="Open Sans Light"/>
              </a:rPr>
              <a:t>ρύπανσης </a:t>
            </a:r>
            <a:r>
              <a:rPr lang="el-GR" sz="1600" b="1" dirty="0" smtClean="0">
                <a:solidFill>
                  <a:srgbClr val="393185"/>
                </a:solidFill>
                <a:latin typeface="Open Sans Light"/>
                <a:ea typeface="Open Sans Light"/>
                <a:cs typeface="Open Sans Light"/>
              </a:rPr>
              <a:t>                              (</a:t>
            </a:r>
            <a:r>
              <a:rPr lang="el-GR" sz="1600" b="1" dirty="0">
                <a:solidFill>
                  <a:srgbClr val="393185"/>
                </a:solidFill>
                <a:latin typeface="Open Sans Light"/>
                <a:ea typeface="Open Sans Light"/>
                <a:cs typeface="Open Sans Light"/>
              </a:rPr>
              <a:t>υπερ- και πολυφθοριωμένες αλκυλιωμένες ουσίες - PFAS)</a:t>
            </a:r>
          </a:p>
        </p:txBody>
      </p:sp>
      <p:pic>
        <p:nvPicPr>
          <p:cNvPr id="3" name="Picture 2"/>
          <p:cNvPicPr>
            <a:picLocks noChangeAspect="1"/>
          </p:cNvPicPr>
          <p:nvPr/>
        </p:nvPicPr>
        <p:blipFill rotWithShape="1">
          <a:blip r:embed="rId5"/>
          <a:srcRect l="15764" t="12099" r="36666" b="22222"/>
          <a:stretch/>
        </p:blipFill>
        <p:spPr>
          <a:xfrm>
            <a:off x="0" y="1238495"/>
            <a:ext cx="5393267" cy="4188640"/>
          </a:xfrm>
          <a:prstGeom prst="rect">
            <a:avLst/>
          </a:prstGeom>
        </p:spPr>
      </p:pic>
      <p:pic>
        <p:nvPicPr>
          <p:cNvPr id="4" name="Picture 3"/>
          <p:cNvPicPr>
            <a:picLocks noChangeAspect="1"/>
          </p:cNvPicPr>
          <p:nvPr/>
        </p:nvPicPr>
        <p:blipFill rotWithShape="1">
          <a:blip r:embed="rId6"/>
          <a:srcRect l="18472" t="15679" r="39236" b="35186"/>
          <a:stretch/>
        </p:blipFill>
        <p:spPr>
          <a:xfrm>
            <a:off x="6104467" y="1647948"/>
            <a:ext cx="5156200" cy="3369734"/>
          </a:xfrm>
          <a:prstGeom prst="rect">
            <a:avLst/>
          </a:prstGeom>
        </p:spPr>
      </p:pic>
    </p:spTree>
    <p:extLst>
      <p:ext uri="{BB962C8B-B14F-4D97-AF65-F5344CB8AC3E}">
        <p14:creationId xmlns:p14="http://schemas.microsoft.com/office/powerpoint/2010/main" val="9872593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669502" y="61075"/>
            <a:ext cx="8853631"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Φωτορύπανση (</a:t>
            </a:r>
            <a:r>
              <a:rPr lang="en-US" sz="2400" b="1" dirty="0" smtClean="0">
                <a:solidFill>
                  <a:srgbClr val="393185"/>
                </a:solidFill>
                <a:latin typeface="Open Sans Light"/>
                <a:ea typeface="Open Sans Light"/>
                <a:cs typeface="Open Sans Light"/>
              </a:rPr>
              <a:t>Light pollution)</a:t>
            </a:r>
            <a:endParaRPr lang="el-GR" sz="2400" b="1" dirty="0">
              <a:solidFill>
                <a:srgbClr val="393185"/>
              </a:solidFill>
              <a:latin typeface="Open Sans Light"/>
              <a:ea typeface="Open Sans Light"/>
              <a:cs typeface="Open Sans Light"/>
            </a:endParaRPr>
          </a:p>
        </p:txBody>
      </p:sp>
      <p:pic>
        <p:nvPicPr>
          <p:cNvPr id="5" name="Picture 4"/>
          <p:cNvPicPr>
            <a:picLocks noChangeAspect="1"/>
          </p:cNvPicPr>
          <p:nvPr/>
        </p:nvPicPr>
        <p:blipFill rotWithShape="1">
          <a:blip r:embed="rId5"/>
          <a:srcRect l="23195" t="16543" r="43333" b="39013"/>
          <a:stretch/>
        </p:blipFill>
        <p:spPr>
          <a:xfrm>
            <a:off x="0" y="1259723"/>
            <a:ext cx="3927566" cy="2933453"/>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p>
        </p:txBody>
      </p:sp>
      <p:sp>
        <p:nvSpPr>
          <p:cNvPr id="9" name="Rectangle 2"/>
          <p:cNvSpPr>
            <a:spLocks noChangeArrowheads="1"/>
          </p:cNvSpPr>
          <p:nvPr/>
        </p:nvSpPr>
        <p:spPr bwMode="auto">
          <a:xfrm>
            <a:off x="4110447" y="773378"/>
            <a:ext cx="7164908" cy="2467350"/>
          </a:xfrm>
          <a:prstGeom prst="rect">
            <a:avLst/>
          </a:prstGeom>
          <a:solidFill>
            <a:schemeClr val="tx2">
              <a:lumMod val="20000"/>
              <a:lumOff val="80000"/>
            </a:schemeClr>
          </a:solidFill>
          <a:ln>
            <a:noFill/>
          </a:ln>
          <a:effectLst/>
        </p:spPr>
        <p:txBody>
          <a:bodyPr vert="horz" wrap="square" lIns="0" tIns="-12696" rIns="0" bIns="-12696"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l-GR" altLang="el-GR" b="0" i="0" u="none" strike="noStrike" cap="none" normalizeH="0" baseline="0" dirty="0"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Η φωτορύπανση από την παράκτια ανάπτυξη, τον έντονο φωτισμό LED και τις υποδομές επηρεάζει σε μεγάλο βαθμό </a:t>
            </a:r>
            <a:r>
              <a:rPr lang="el-GR" altLang="el-GR" dirty="0" smtClean="0">
                <a:solidFill>
                  <a:srgbClr val="0070C0"/>
                </a:solidFill>
                <a:latin typeface="Tahoma" panose="020B0604030504040204" pitchFamily="34" charset="0"/>
                <a:ea typeface="Tahoma" panose="020B0604030504040204" pitchFamily="34" charset="0"/>
                <a:cs typeface="Tahoma" panose="020B0604030504040204" pitchFamily="34" charset="0"/>
              </a:rPr>
              <a:t>τον Αρτέμη (και ιδιαίτερα τους πτερωμένους νεοσούς και νεαρά άτομα)</a:t>
            </a:r>
            <a:r>
              <a:rPr kumimoji="0" lang="el-GR" altLang="el-GR" b="0" i="0" u="none" strike="noStrike" cap="none" normalizeH="0" baseline="0" dirty="0"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l-GR" altLang="el-GR" b="0" i="0" u="none" strike="noStrike" cap="none" normalizeH="0" baseline="0" dirty="0"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Το τεχνητό φως προκαλεί αποπροσανατολισμό, με αποτέλεσμα τα νεαρά (μη έμπειρα) πουλιά να  προσγειώνονται </a:t>
            </a:r>
            <a:r>
              <a:rPr kumimoji="0" lang="en-US" altLang="el-GR" b="0" i="0" u="none" strike="noStrike" cap="none" normalizeH="0" baseline="0" dirty="0"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a:t>
            </a:r>
            <a:r>
              <a:rPr kumimoji="0" lang="en-US" altLang="el-GR" b="0" i="0" u="none" strike="noStrike" cap="none" normalizeH="0" baseline="0" dirty="0" err="1"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stradings</a:t>
            </a:r>
            <a:r>
              <a:rPr kumimoji="0" lang="en-US" altLang="el-GR" b="0" i="0" u="none" strike="noStrike" cap="none" normalizeH="0" baseline="0" dirty="0"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 </a:t>
            </a:r>
            <a:r>
              <a:rPr kumimoji="0" lang="el-GR" altLang="el-GR" b="0" i="0" u="none" strike="noStrike" cap="none" normalizeH="0" baseline="0" dirty="0"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στην ενδοχώρα (μακριά από την αποικία), να μένουν αβοήθητα και να αντιμετωπίζουν αυξημένη θνησιμότητα.</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lang="el-GR" altLang="el-GR" dirty="0" smtClean="0">
                <a:solidFill>
                  <a:srgbClr val="0070C0"/>
                </a:solidFill>
                <a:latin typeface="Tahoma" panose="020B0604030504040204" pitchFamily="34" charset="0"/>
                <a:ea typeface="Tahoma" panose="020B0604030504040204" pitchFamily="34" charset="0"/>
                <a:cs typeface="Tahoma" panose="020B0604030504040204" pitchFamily="34" charset="0"/>
              </a:rPr>
              <a:t>Σημαντική απειλή </a:t>
            </a:r>
            <a:r>
              <a:rPr lang="el-GR" altLang="el-GR" dirty="0" smtClean="0">
                <a:solidFill>
                  <a:srgbClr val="0070C0"/>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Μπορεί να οδηγήσει </a:t>
            </a:r>
            <a:r>
              <a:rPr kumimoji="0" lang="el-GR" altLang="el-GR" b="0" i="0" u="none" strike="noStrike" cap="none" normalizeH="0" baseline="0" dirty="0" smtClean="0">
                <a:ln>
                  <a:noFill/>
                </a:ln>
                <a:solidFill>
                  <a:srgbClr val="0070C0"/>
                </a:solidFill>
                <a:effectLst/>
                <a:latin typeface="Tahoma" panose="020B0604030504040204" pitchFamily="34" charset="0"/>
                <a:ea typeface="Tahoma" panose="020B0604030504040204" pitchFamily="34" charset="0"/>
                <a:cs typeface="Tahoma" panose="020B0604030504040204" pitchFamily="34" charset="0"/>
              </a:rPr>
              <a:t>σε εγκατάλειψη αποικιών και μειωμένα ποσοστά επιβίωσης. </a:t>
            </a:r>
          </a:p>
        </p:txBody>
      </p:sp>
      <p:pic>
        <p:nvPicPr>
          <p:cNvPr id="4100" name="Picture 4" descr="https://www.acap.aq/images/stories/acap/Birds/Shearwaters/Corys/Calonectris_diomedea_fledgl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58957" y="3405591"/>
            <a:ext cx="3125700" cy="20808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7"/>
          <a:srcRect l="29286" t="42667" r="29286" b="16698"/>
          <a:stretch/>
        </p:blipFill>
        <p:spPr>
          <a:xfrm>
            <a:off x="0" y="4522902"/>
            <a:ext cx="4232366" cy="2335098"/>
          </a:xfrm>
          <a:prstGeom prst="rect">
            <a:avLst/>
          </a:prstGeom>
        </p:spPr>
      </p:pic>
      <p:pic>
        <p:nvPicPr>
          <p:cNvPr id="11" name="Picture 10"/>
          <p:cNvPicPr>
            <a:picLocks noChangeAspect="1"/>
          </p:cNvPicPr>
          <p:nvPr/>
        </p:nvPicPr>
        <p:blipFill rotWithShape="1">
          <a:blip r:embed="rId8"/>
          <a:srcRect l="35286" t="19556" r="36071" b="17714"/>
          <a:stretch/>
        </p:blipFill>
        <p:spPr>
          <a:xfrm>
            <a:off x="4173830" y="3501580"/>
            <a:ext cx="2557896" cy="3151123"/>
          </a:xfrm>
          <a:prstGeom prst="rect">
            <a:avLst/>
          </a:prstGeom>
        </p:spPr>
      </p:pic>
      <p:sp>
        <p:nvSpPr>
          <p:cNvPr id="12" name="Rectangle 11"/>
          <p:cNvSpPr/>
          <p:nvPr/>
        </p:nvSpPr>
        <p:spPr>
          <a:xfrm>
            <a:off x="8535619" y="5466612"/>
            <a:ext cx="1733167" cy="246221"/>
          </a:xfrm>
          <a:prstGeom prst="rect">
            <a:avLst/>
          </a:prstGeom>
        </p:spPr>
        <p:txBody>
          <a:bodyPr wrap="none">
            <a:spAutoFit/>
          </a:bodyPr>
          <a:lstStyle/>
          <a:p>
            <a:r>
              <a:rPr lang="en-US" sz="1000" dirty="0" smtClean="0">
                <a:solidFill>
                  <a:srgbClr val="013E69"/>
                </a:solidFill>
                <a:latin typeface="Tahoma" panose="020B0604030504040204" pitchFamily="34" charset="0"/>
                <a:ea typeface="Tahoma" panose="020B0604030504040204" pitchFamily="34" charset="0"/>
                <a:cs typeface="Tahoma" panose="020B0604030504040204" pitchFamily="34" charset="0"/>
              </a:rPr>
              <a:t>Photo: </a:t>
            </a:r>
            <a:r>
              <a:rPr lang="en-US" sz="1000" dirty="0" err="1" smtClean="0">
                <a:solidFill>
                  <a:srgbClr val="013E69"/>
                </a:solidFill>
                <a:latin typeface="Tahoma" panose="020B0604030504040204" pitchFamily="34" charset="0"/>
                <a:ea typeface="Tahoma" panose="020B0604030504040204" pitchFamily="34" charset="0"/>
                <a:cs typeface="Tahoma" panose="020B0604030504040204" pitchFamily="34" charset="0"/>
              </a:rPr>
              <a:t>Beneharo</a:t>
            </a:r>
            <a:r>
              <a:rPr lang="en-US" sz="1000" dirty="0">
                <a:solidFill>
                  <a:srgbClr val="013E69"/>
                </a:solidFill>
                <a:latin typeface="Tahoma" panose="020B0604030504040204" pitchFamily="34" charset="0"/>
                <a:ea typeface="Tahoma" panose="020B0604030504040204" pitchFamily="34" charset="0"/>
                <a:cs typeface="Tahoma" panose="020B0604030504040204" pitchFamily="34" charset="0"/>
              </a:rPr>
              <a:t> Rodríguez</a:t>
            </a:r>
            <a:endParaRPr lang="el-GR" sz="1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227693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623849" y="283238"/>
            <a:ext cx="8853631"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Κλιματική αλλαγή – Παθογόνοι μικροοργανισμοί</a:t>
            </a:r>
            <a:endParaRPr lang="el-GR" sz="2400" b="1" dirty="0">
              <a:solidFill>
                <a:srgbClr val="393185"/>
              </a:solidFill>
              <a:latin typeface="Open Sans Light"/>
              <a:ea typeface="Open Sans Light"/>
              <a:cs typeface="Open Sans Light"/>
            </a:endParaRPr>
          </a:p>
        </p:txBody>
      </p:sp>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9" name="Rectangle 2"/>
          <p:cNvSpPr>
            <a:spLocks noChangeArrowheads="1"/>
          </p:cNvSpPr>
          <p:nvPr/>
        </p:nvSpPr>
        <p:spPr bwMode="auto">
          <a:xfrm>
            <a:off x="5680201" y="1013792"/>
            <a:ext cx="6511799" cy="4929563"/>
          </a:xfrm>
          <a:prstGeom prst="rect">
            <a:avLst/>
          </a:prstGeom>
          <a:solidFill>
            <a:schemeClr val="tx2">
              <a:lumMod val="20000"/>
              <a:lumOff val="80000"/>
            </a:schemeClr>
          </a:solidFill>
          <a:ln>
            <a:noFill/>
          </a:ln>
          <a:effectLst/>
        </p:spPr>
        <p:txBody>
          <a:bodyPr vert="horz" wrap="square" lIns="0" tIns="-12696" rIns="0" bIns="-12696" numCol="1" anchor="ctr" anchorCtr="0" compatLnSpc="1">
            <a:prstTxWarp prst="textNoShape">
              <a:avLst/>
            </a:prstTxWarp>
            <a:spAutoFit/>
          </a:bodyPr>
          <a:lstStyle/>
          <a:p>
            <a:pPr eaLnBrk="0" fontAlgn="base" hangingPunct="0">
              <a:spcBef>
                <a:spcPct val="0"/>
              </a:spcBef>
              <a:spcAft>
                <a:spcPct val="0"/>
              </a:spcAft>
            </a:pPr>
            <a:r>
              <a:rPr lang="el-GR" altLang="el-GR" sz="1400" u="sng" dirty="0" smtClean="0">
                <a:solidFill>
                  <a:srgbClr val="0070C0"/>
                </a:solidFill>
                <a:latin typeface="Tahoma" panose="020B0604030504040204" pitchFamily="34" charset="0"/>
                <a:ea typeface="Tahoma" panose="020B0604030504040204" pitchFamily="34" charset="0"/>
                <a:cs typeface="Tahoma" panose="020B0604030504040204" pitchFamily="34" charset="0"/>
              </a:rPr>
              <a:t>Βασικές επιπτώσεις και απειλές από την Κλιματική Αλλαγή (ΚΑ)</a:t>
            </a:r>
          </a:p>
          <a:p>
            <a:pPr eaLnBrk="0" fontAlgn="base" hangingPunct="0">
              <a:spcBef>
                <a:spcPct val="0"/>
              </a:spcBef>
              <a:spcAft>
                <a:spcPct val="0"/>
              </a:spcAft>
            </a:pPr>
            <a:endParaRPr lang="el-GR" altLang="el-GR" sz="1400" u="sng"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Οι έντονες καιρικές συνθήκες που προκαλούνται από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την ΚΑ αποτελούν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κρίσιμη απειλή για τα θαλασσοπούλια,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επηρεάζοντας μια μεγάλη ποικιλία ειδών (27%)</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a:t>
            </a:r>
          </a:p>
          <a:p>
            <a:pPr marL="342900" indent="-342900" eaLnBrk="0" fontAlgn="base" hangingPunct="0">
              <a:spcBef>
                <a:spcPct val="0"/>
              </a:spcBef>
              <a:spcAft>
                <a:spcPct val="0"/>
              </a:spcAft>
              <a:buFont typeface="Wingdings" panose="05000000000000000000" pitchFamily="2" charset="2"/>
              <a:buChar char="ü"/>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Οι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μεταβολές στα πρότυπα εξάπλωσης </a:t>
            </a:r>
            <a:r>
              <a:rPr lang="el-GR"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των παθογόνων μικροοργανισμών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μεταδίδονται μέσω φορέων και των εξωπαρασίτων θα αποτελέσουν πιθανή απειλή.</a:t>
            </a:r>
          </a:p>
          <a:p>
            <a:pPr marL="342900" indent="-342900" eaLnBrk="0" fontAlgn="base" hangingPunct="0">
              <a:spcBef>
                <a:spcPct val="0"/>
              </a:spcBef>
              <a:spcAft>
                <a:spcPct val="0"/>
              </a:spcAft>
              <a:buFont typeface="Wingdings" panose="05000000000000000000" pitchFamily="2" charset="2"/>
              <a:buChar char="ü"/>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Η πρ</a:t>
            </a:r>
            <a:r>
              <a:rPr lang="en-US"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o</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κληθείσα </a:t>
            </a:r>
            <a:r>
              <a:rPr lang="el-GR"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ανεπάρκεια τροφικών πόρων</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 που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περιβάλλουν τις αποικίες θαλασσοπουλιών στην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περιοχή της Ανατολική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Μεοσγείου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θα ωθήσουν τα αναπαραγωγικά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άτομα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να ξεκινήσουν παρατεταμένα ταξίδια αναζήτησης τροφής.</a:t>
            </a:r>
          </a:p>
          <a:p>
            <a:pPr eaLnBrk="0" fontAlgn="base" hangingPunct="0">
              <a:spcBef>
                <a:spcPct val="0"/>
              </a:spcBef>
              <a:spcAft>
                <a:spcPct val="0"/>
              </a:spcAft>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Οι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τοπικές αλλαγές στην ποικιλία και τον αριθμό των απορρίψεων </a:t>
            </a:r>
            <a:r>
              <a:rPr lang="el-GR"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παρεμπίπτουσας αλιείας (</a:t>
            </a:r>
            <a:r>
              <a:rPr lang="en-US"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discards)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προκύπτουν από τις δραστηριότητες βενθικής αλιείας με τράτες ενδέχεται να επηρεάσουν σοβαρά τη δυναμική του πληθυσμού των τοπικών αποικιών.</a:t>
            </a:r>
          </a:p>
          <a:p>
            <a:pPr marL="342900" indent="-342900" eaLnBrk="0" fontAlgn="base" hangingPunct="0">
              <a:spcBef>
                <a:spcPct val="0"/>
              </a:spcBef>
              <a:spcAft>
                <a:spcPct val="0"/>
              </a:spcAft>
              <a:buFont typeface="Wingdings" panose="05000000000000000000" pitchFamily="2" charset="2"/>
              <a:buChar char="ü"/>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Η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βύθιση των αναπαραγωγικών αποικιών σε νησιά και νησίδες</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 που συνδέεται με την αυξημένη στάθμη της θάλασσας ή/και τις ακραίες βροχοπτώσεις που σχετίζονται με καταιγίδες, θα αποτελέσει μια άλλη απειλή.</a:t>
            </a:r>
            <a:endPar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rotWithShape="1">
          <a:blip r:embed="rId5"/>
          <a:srcRect l="15786" t="11809" r="36928" b="4000"/>
          <a:stretch/>
        </p:blipFill>
        <p:spPr>
          <a:xfrm>
            <a:off x="1" y="1169220"/>
            <a:ext cx="5680200" cy="5688780"/>
          </a:xfrm>
          <a:prstGeom prst="rect">
            <a:avLst/>
          </a:prstGeom>
        </p:spPr>
      </p:pic>
    </p:spTree>
    <p:extLst>
      <p:ext uri="{BB962C8B-B14F-4D97-AF65-F5344CB8AC3E}">
        <p14:creationId xmlns:p14="http://schemas.microsoft.com/office/powerpoint/2010/main" val="37615694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48657" y="289892"/>
            <a:ext cx="7523252" cy="1200329"/>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B</a:t>
            </a:r>
            <a:r>
              <a:rPr lang="el-GR" sz="2400" b="1" dirty="0">
                <a:solidFill>
                  <a:srgbClr val="393185"/>
                </a:solidFill>
                <a:latin typeface="Open Sans Light"/>
                <a:ea typeface="Open Sans Light"/>
                <a:cs typeface="Open Sans Light"/>
              </a:rPr>
              <a:t>ιολογία/Οικολογία </a:t>
            </a:r>
          </a:p>
          <a:p>
            <a:pPr algn="ctr"/>
            <a:r>
              <a:rPr lang="el-GR" sz="2400" b="1" dirty="0" smtClean="0">
                <a:solidFill>
                  <a:srgbClr val="393185"/>
                </a:solidFill>
                <a:latin typeface="Open Sans Light"/>
                <a:ea typeface="Open Sans Light"/>
                <a:cs typeface="Open Sans Light"/>
              </a:rPr>
              <a:t>Θαλασοκόρακας (</a:t>
            </a:r>
            <a:r>
              <a:rPr lang="en-US" sz="2400" b="1" i="1" dirty="0" smtClean="0">
                <a:solidFill>
                  <a:srgbClr val="393185"/>
                </a:solidFill>
                <a:latin typeface="Open Sans Light"/>
                <a:ea typeface="Open Sans Light"/>
                <a:cs typeface="Open Sans Light"/>
              </a:rPr>
              <a:t>Gulosus </a:t>
            </a:r>
            <a:r>
              <a:rPr lang="en-US" sz="2400" b="1" i="1" dirty="0" err="1" smtClean="0">
                <a:solidFill>
                  <a:srgbClr val="393185"/>
                </a:solidFill>
                <a:latin typeface="Open Sans Light"/>
                <a:ea typeface="Open Sans Light"/>
                <a:cs typeface="Open Sans Light"/>
              </a:rPr>
              <a:t>aristotelis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desmarestii</a:t>
            </a:r>
            <a:r>
              <a:rPr lang="en-US" sz="2400" b="1" dirty="0" smtClean="0">
                <a:solidFill>
                  <a:srgbClr val="393185"/>
                </a:solidFill>
                <a:latin typeface="Open Sans Light"/>
                <a:ea typeface="Open Sans Light"/>
                <a:cs typeface="Open Sans Light"/>
              </a:rPr>
              <a:t>)</a:t>
            </a:r>
            <a:endParaRPr lang="en-US"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sp>
        <p:nvSpPr>
          <p:cNvPr id="5" name="2 - Θέση κειμένου"/>
          <p:cNvSpPr txBox="1">
            <a:spLocks/>
          </p:cNvSpPr>
          <p:nvPr/>
        </p:nvSpPr>
        <p:spPr bwMode="auto">
          <a:xfrm>
            <a:off x="4428068" y="1726854"/>
            <a:ext cx="7295360" cy="3210906"/>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rnd" cmpd="sng" algn="ctr">
            <a:solidFill>
              <a:srgbClr val="4F81BD">
                <a:shade val="95000"/>
                <a:satMod val="105000"/>
              </a:srgbClr>
            </a:solidFill>
            <a:prstDash val="solid"/>
            <a:headEnd/>
            <a:tailEnd/>
          </a:ln>
          <a:effectLst>
            <a:outerShdw blurRad="45000" dist="25000" dir="5400000" rotWithShape="0">
              <a:srgbClr val="000000">
                <a:alpha val="38000"/>
              </a:srgbClr>
            </a:outerShdw>
          </a:effectLst>
        </p:spPr>
        <p:txBody>
          <a:bodyPr/>
          <a:lstStyle/>
          <a:p>
            <a:pPr marL="438150" indent="-319088" fontAlgn="base">
              <a:spcBef>
                <a:spcPct val="0"/>
              </a:spcBef>
              <a:spcAft>
                <a:spcPct val="0"/>
              </a:spcAft>
              <a:buClr>
                <a:srgbClr val="4F81BD"/>
              </a:buClr>
              <a:buSzPct val="80000"/>
              <a:buFont typeface="Arial" charset="0"/>
              <a:buChar char="•"/>
              <a:defRPr/>
            </a:pPr>
            <a:r>
              <a:rPr lang="el-GR" sz="2000" kern="0" dirty="0" smtClean="0">
                <a:solidFill>
                  <a:srgbClr val="0070C0"/>
                </a:solidFill>
                <a:latin typeface="Tahoma" pitchFamily="34" charset="0"/>
                <a:cs typeface="Tahoma" pitchFamily="34" charset="0"/>
              </a:rPr>
              <a:t>Ανήκει στα Σουλόμορφα (</a:t>
            </a:r>
            <a:r>
              <a:rPr lang="en-US" sz="2000" kern="0" dirty="0" err="1" smtClean="0">
                <a:solidFill>
                  <a:srgbClr val="0070C0"/>
                </a:solidFill>
                <a:latin typeface="Tahoma" pitchFamily="34" charset="0"/>
                <a:cs typeface="Tahoma" pitchFamily="34" charset="0"/>
              </a:rPr>
              <a:t>Suliformes</a:t>
            </a:r>
            <a:r>
              <a:rPr lang="el-GR" sz="2000" kern="0" dirty="0" smtClean="0">
                <a:solidFill>
                  <a:srgbClr val="0070C0"/>
                </a:solidFill>
                <a:latin typeface="Tahoma" pitchFamily="34" charset="0"/>
                <a:cs typeface="Tahoma" pitchFamily="34" charset="0"/>
              </a:rPr>
              <a:t>)</a:t>
            </a:r>
          </a:p>
          <a:p>
            <a:pPr marL="438150" indent="-319088" fontAlgn="base">
              <a:spcBef>
                <a:spcPct val="0"/>
              </a:spcBef>
              <a:spcAft>
                <a:spcPct val="0"/>
              </a:spcAft>
              <a:buClr>
                <a:srgbClr val="4F81BD"/>
              </a:buClr>
              <a:buSzPct val="80000"/>
              <a:buFont typeface="Arial" charset="0"/>
              <a:buChar char="•"/>
              <a:defRPr/>
            </a:pPr>
            <a:r>
              <a:rPr lang="el-GR" sz="2000" kern="0" dirty="0">
                <a:solidFill>
                  <a:srgbClr val="0070C0"/>
                </a:solidFill>
                <a:latin typeface="Tahoma" pitchFamily="34" charset="0"/>
                <a:cs typeface="Tahoma" pitchFamily="34" charset="0"/>
              </a:rPr>
              <a:t>Μ</a:t>
            </a:r>
            <a:r>
              <a:rPr lang="el-GR" sz="2000" kern="0" dirty="0" smtClean="0">
                <a:solidFill>
                  <a:srgbClr val="0070C0"/>
                </a:solidFill>
                <a:latin typeface="Tahoma" pitchFamily="34" charset="0"/>
                <a:cs typeface="Tahoma" pitchFamily="34" charset="0"/>
              </a:rPr>
              <a:t>έγεθος </a:t>
            </a:r>
            <a:r>
              <a:rPr lang="el-GR" sz="2000" kern="0" dirty="0">
                <a:solidFill>
                  <a:srgbClr val="0070C0"/>
                </a:solidFill>
                <a:latin typeface="Tahoma" pitchFamily="34" charset="0"/>
                <a:cs typeface="Tahoma" pitchFamily="34" charset="0"/>
              </a:rPr>
              <a:t>σώματος </a:t>
            </a:r>
            <a:r>
              <a:rPr lang="el-GR" sz="2000" kern="0" dirty="0" smtClean="0">
                <a:solidFill>
                  <a:srgbClr val="0070C0"/>
                </a:solidFill>
                <a:latin typeface="Tahoma" pitchFamily="34" charset="0"/>
                <a:cs typeface="Tahoma" pitchFamily="34" charset="0"/>
              </a:rPr>
              <a:t>68-78 </a:t>
            </a:r>
            <a:r>
              <a:rPr lang="el-GR" sz="2000" kern="0" dirty="0">
                <a:solidFill>
                  <a:srgbClr val="0070C0"/>
                </a:solidFill>
                <a:latin typeface="Tahoma" pitchFamily="34" charset="0"/>
                <a:cs typeface="Tahoma" pitchFamily="34" charset="0"/>
              </a:rPr>
              <a:t>εκ. και άνοιγμα φτερούγων </a:t>
            </a:r>
            <a:r>
              <a:rPr lang="el-GR" sz="2000" kern="0" dirty="0" smtClean="0">
                <a:solidFill>
                  <a:srgbClr val="0070C0"/>
                </a:solidFill>
                <a:latin typeface="Tahoma" pitchFamily="34" charset="0"/>
                <a:cs typeface="Tahoma" pitchFamily="34" charset="0"/>
              </a:rPr>
              <a:t>95-110 </a:t>
            </a:r>
            <a:r>
              <a:rPr lang="el-GR" sz="2000" kern="0" dirty="0">
                <a:solidFill>
                  <a:srgbClr val="0070C0"/>
                </a:solidFill>
                <a:latin typeface="Tahoma" pitchFamily="34" charset="0"/>
                <a:cs typeface="Tahoma" pitchFamily="34" charset="0"/>
              </a:rPr>
              <a:t>εκ.</a:t>
            </a:r>
            <a:endParaRPr lang="el-GR" sz="20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2000" kern="0" dirty="0" smtClean="0">
                <a:solidFill>
                  <a:srgbClr val="0070C0"/>
                </a:solidFill>
                <a:latin typeface="Tahoma" pitchFamily="34" charset="0"/>
                <a:cs typeface="Tahoma" pitchFamily="34" charset="0"/>
              </a:rPr>
              <a:t>Ενδημικό είδος της Μεσογείου (μεσογειακό υποείδος)</a:t>
            </a:r>
            <a:endParaRPr lang="en-US" sz="20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n-US" sz="2000" kern="0" dirty="0" smtClean="0">
                <a:solidFill>
                  <a:srgbClr val="0070C0"/>
                </a:solidFill>
                <a:latin typeface="Tahoma" pitchFamily="34" charset="0"/>
                <a:cs typeface="Tahoma" pitchFamily="34" charset="0"/>
              </a:rPr>
              <a:t>E</a:t>
            </a:r>
            <a:r>
              <a:rPr lang="el-GR" sz="2000" kern="0" dirty="0" smtClean="0">
                <a:solidFill>
                  <a:srgbClr val="0070C0"/>
                </a:solidFill>
                <a:latin typeface="Tahoma" pitchFamily="34" charset="0"/>
                <a:cs typeface="Tahoma" pitchFamily="34" charset="0"/>
              </a:rPr>
              <a:t>πιδημητικό </a:t>
            </a:r>
            <a:endParaRPr lang="en-US" sz="20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2000" kern="0" dirty="0" smtClean="0">
                <a:solidFill>
                  <a:srgbClr val="0070C0"/>
                </a:solidFill>
                <a:latin typeface="Tahoma" pitchFamily="34" charset="0"/>
                <a:cs typeface="Tahoma" pitchFamily="34" charset="0"/>
              </a:rPr>
              <a:t>Παράκτιο</a:t>
            </a:r>
            <a:endParaRPr lang="en-US" sz="20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2000" kern="0" dirty="0" smtClean="0">
                <a:solidFill>
                  <a:srgbClr val="0070C0"/>
                </a:solidFill>
                <a:latin typeface="Tahoma" pitchFamily="34" charset="0"/>
                <a:cs typeface="Tahoma" pitchFamily="34" charset="0"/>
              </a:rPr>
              <a:t>Μακρόβιο (10-15 χρόνια)</a:t>
            </a:r>
            <a:endParaRPr lang="en-US" sz="20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2000" kern="0" dirty="0" smtClean="0">
                <a:solidFill>
                  <a:srgbClr val="0070C0"/>
                </a:solidFill>
                <a:latin typeface="Tahoma" pitchFamily="34" charset="0"/>
                <a:cs typeface="Tahoma" pitchFamily="34" charset="0"/>
              </a:rPr>
              <a:t>Άριστος δύτης (έως και 60-70</a:t>
            </a:r>
            <a:r>
              <a:rPr lang="en-US" sz="2000" kern="0" dirty="0" smtClean="0">
                <a:solidFill>
                  <a:srgbClr val="0070C0"/>
                </a:solidFill>
                <a:latin typeface="Tahoma" pitchFamily="34" charset="0"/>
                <a:cs typeface="Tahoma" pitchFamily="34" charset="0"/>
              </a:rPr>
              <a:t>m</a:t>
            </a:r>
            <a:r>
              <a:rPr lang="el-GR" sz="2000" kern="0" dirty="0" smtClean="0">
                <a:solidFill>
                  <a:srgbClr val="0070C0"/>
                </a:solidFill>
                <a:latin typeface="Tahoma" pitchFamily="34" charset="0"/>
                <a:cs typeface="Tahoma" pitchFamily="34" charset="0"/>
              </a:rPr>
              <a:t> βάθος)</a:t>
            </a:r>
          </a:p>
          <a:p>
            <a:pPr marL="438150" indent="-319088" fontAlgn="base">
              <a:spcBef>
                <a:spcPct val="0"/>
              </a:spcBef>
              <a:spcAft>
                <a:spcPct val="0"/>
              </a:spcAft>
              <a:buClr>
                <a:srgbClr val="4F81BD"/>
              </a:buClr>
              <a:buSzPct val="80000"/>
              <a:buFont typeface="Arial" charset="0"/>
              <a:buChar char="•"/>
              <a:defRPr/>
            </a:pPr>
            <a:r>
              <a:rPr lang="el-GR" sz="2000" kern="0" dirty="0" smtClean="0">
                <a:solidFill>
                  <a:srgbClr val="0070C0"/>
                </a:solidFill>
                <a:latin typeface="Tahoma" pitchFamily="34" charset="0"/>
                <a:cs typeface="Tahoma" pitchFamily="34" charset="0"/>
              </a:rPr>
              <a:t>Φιλοπατρία (διατηρεί σταθερές αποικίες)</a:t>
            </a:r>
            <a:endParaRPr lang="en-US" sz="20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2000" kern="0" dirty="0" smtClean="0">
                <a:solidFill>
                  <a:srgbClr val="0070C0"/>
                </a:solidFill>
                <a:latin typeface="Tahoma" pitchFamily="34" charset="0"/>
                <a:cs typeface="Tahoma" pitchFamily="34" charset="0"/>
              </a:rPr>
              <a:t>Πιστότητα (κατά κύριο λόγο σταθερά ζευγάρια)</a:t>
            </a:r>
            <a:endParaRPr lang="en-US" sz="2000" kern="0" dirty="0" smtClean="0">
              <a:solidFill>
                <a:srgbClr val="0070C0"/>
              </a:solidFill>
              <a:latin typeface="Tahoma" pitchFamily="34" charset="0"/>
              <a:cs typeface="Tahoma" pitchFamily="34" charset="0"/>
            </a:endParaRPr>
          </a:p>
          <a:p>
            <a:pPr marL="119062" fontAlgn="base">
              <a:spcBef>
                <a:spcPct val="0"/>
              </a:spcBef>
              <a:spcAft>
                <a:spcPct val="0"/>
              </a:spcAft>
              <a:buClr>
                <a:srgbClr val="4F81BD"/>
              </a:buClr>
              <a:buSzPct val="80000"/>
              <a:defRPr/>
            </a:pPr>
            <a:endParaRPr lang="el-GR" sz="3200" kern="0" dirty="0" smtClean="0">
              <a:solidFill>
                <a:prstClr val="black"/>
              </a:solidFill>
              <a:latin typeface="Tahoma" pitchFamily="34" charset="0"/>
              <a:cs typeface="Tahoma" pitchFamily="34" charset="0"/>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585" y="1726854"/>
            <a:ext cx="4281208" cy="3210906"/>
          </a:xfrm>
          <a:prstGeom prst="rect">
            <a:avLst/>
          </a:prstGeom>
        </p:spPr>
      </p:pic>
    </p:spTree>
    <p:extLst>
      <p:ext uri="{BB962C8B-B14F-4D97-AF65-F5344CB8AC3E}">
        <p14:creationId xmlns:p14="http://schemas.microsoft.com/office/powerpoint/2010/main" val="15045017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48657" y="289892"/>
            <a:ext cx="7523252"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Ηλικιακές κλάσεις Θαλασοκόρακα</a:t>
            </a:r>
            <a:endParaRPr lang="en-US"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227667"/>
            <a:ext cx="6516392" cy="563033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6100" y="1660309"/>
            <a:ext cx="5665900" cy="4249425"/>
          </a:xfrm>
          <a:prstGeom prst="rect">
            <a:avLst/>
          </a:prstGeom>
        </p:spPr>
      </p:pic>
    </p:spTree>
    <p:extLst>
      <p:ext uri="{BB962C8B-B14F-4D97-AF65-F5344CB8AC3E}">
        <p14:creationId xmlns:p14="http://schemas.microsoft.com/office/powerpoint/2010/main" val="254990269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56749" y="103775"/>
            <a:ext cx="8900978" cy="769441"/>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Πρότυπο πτήσης Θαλασοκόρακα </a:t>
            </a:r>
            <a:r>
              <a:rPr lang="el-GR" sz="2000" b="1" dirty="0" smtClean="0">
                <a:solidFill>
                  <a:srgbClr val="393185"/>
                </a:solidFill>
                <a:latin typeface="Open Sans Light"/>
                <a:ea typeface="Open Sans Light"/>
                <a:cs typeface="Open Sans Light"/>
                <a:sym typeface="Wingdings" panose="05000000000000000000" pitchFamily="2" charset="2"/>
              </a:rPr>
              <a:t></a:t>
            </a:r>
            <a:r>
              <a:rPr lang="el-GR" sz="2000" b="1" dirty="0" smtClean="0">
                <a:solidFill>
                  <a:srgbClr val="393185"/>
                </a:solidFill>
                <a:latin typeface="Open Sans Light"/>
                <a:ea typeface="Open Sans Light"/>
                <a:cs typeface="Open Sans Light"/>
              </a:rPr>
              <a:t> Σε χαμηλό ύψος από τη θάλασσα</a:t>
            </a:r>
            <a:endParaRPr lang="en-US" sz="20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8598" y="661242"/>
            <a:ext cx="7905920" cy="5267319"/>
          </a:xfrm>
          <a:prstGeom prst="rect">
            <a:avLst/>
          </a:prstGeom>
        </p:spPr>
      </p:pic>
    </p:spTree>
    <p:extLst>
      <p:ext uri="{BB962C8B-B14F-4D97-AF65-F5344CB8AC3E}">
        <p14:creationId xmlns:p14="http://schemas.microsoft.com/office/powerpoint/2010/main" val="29978859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48657" y="289892"/>
            <a:ext cx="7523252"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Ηλικιακές κλάσεις Θαλασοκόρακα</a:t>
            </a:r>
            <a:endParaRPr lang="en-US"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798" y="1231901"/>
            <a:ext cx="5181600" cy="388620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61667" y="1219201"/>
            <a:ext cx="5215466" cy="3911600"/>
          </a:xfrm>
          <a:prstGeom prst="rect">
            <a:avLst/>
          </a:prstGeom>
        </p:spPr>
      </p:pic>
      <p:sp>
        <p:nvSpPr>
          <p:cNvPr id="9" name="Rectangle 8"/>
          <p:cNvSpPr/>
          <p:nvPr/>
        </p:nvSpPr>
        <p:spPr>
          <a:xfrm>
            <a:off x="685798" y="5130801"/>
            <a:ext cx="2523448" cy="246221"/>
          </a:xfrm>
          <a:prstGeom prst="rect">
            <a:avLst/>
          </a:prstGeom>
        </p:spPr>
        <p:txBody>
          <a:bodyPr wrap="none">
            <a:spAutoFit/>
          </a:bodyPr>
          <a:lstStyle/>
          <a:p>
            <a:r>
              <a:rPr lang="el-GR" sz="1000" dirty="0" smtClean="0">
                <a:solidFill>
                  <a:srgbClr val="013E69"/>
                </a:solidFill>
                <a:latin typeface="Tahoma" panose="020B0604030504040204" pitchFamily="34" charset="0"/>
                <a:ea typeface="Tahoma" panose="020B0604030504040204" pitchFamily="34" charset="0"/>
                <a:cs typeface="Tahoma" panose="020B0604030504040204" pitchFamily="34" charset="0"/>
              </a:rPr>
              <a:t>Ενήλικο (σκούρο) άτομο Θαλασσοκόρακα</a:t>
            </a:r>
            <a:endParaRPr lang="el-GR" sz="1000"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9"/>
          <p:cNvSpPr/>
          <p:nvPr/>
        </p:nvSpPr>
        <p:spPr>
          <a:xfrm>
            <a:off x="6490061" y="5130801"/>
            <a:ext cx="3589444" cy="246221"/>
          </a:xfrm>
          <a:prstGeom prst="rect">
            <a:avLst/>
          </a:prstGeom>
        </p:spPr>
        <p:txBody>
          <a:bodyPr wrap="none">
            <a:spAutoFit/>
          </a:bodyPr>
          <a:lstStyle/>
          <a:p>
            <a:r>
              <a:rPr lang="el-GR" sz="1000" dirty="0" smtClean="0">
                <a:solidFill>
                  <a:srgbClr val="013E69"/>
                </a:solidFill>
                <a:latin typeface="Tahoma" panose="020B0604030504040204" pitchFamily="34" charset="0"/>
                <a:ea typeface="Tahoma" panose="020B0604030504040204" pitchFamily="34" charset="0"/>
                <a:cs typeface="Tahoma" panose="020B0604030504040204" pitchFamily="34" charset="0"/>
              </a:rPr>
              <a:t>Νεαρό άτομο (1</a:t>
            </a:r>
            <a:r>
              <a:rPr lang="el-GR" sz="1000" baseline="30000" dirty="0" smtClean="0">
                <a:solidFill>
                  <a:srgbClr val="013E69"/>
                </a:solidFill>
                <a:latin typeface="Tahoma" panose="020B0604030504040204" pitchFamily="34" charset="0"/>
                <a:ea typeface="Tahoma" panose="020B0604030504040204" pitchFamily="34" charset="0"/>
                <a:cs typeface="Tahoma" panose="020B0604030504040204" pitchFamily="34" charset="0"/>
              </a:rPr>
              <a:t>ου</a:t>
            </a:r>
            <a:r>
              <a:rPr lang="el-GR" sz="1000" dirty="0" smtClean="0">
                <a:solidFill>
                  <a:srgbClr val="013E69"/>
                </a:solidFill>
                <a:latin typeface="Tahoma" panose="020B0604030504040204" pitchFamily="34" charset="0"/>
                <a:ea typeface="Tahoma" panose="020B0604030504040204" pitchFamily="34" charset="0"/>
                <a:cs typeface="Tahoma" panose="020B0604030504040204" pitchFamily="34" charset="0"/>
              </a:rPr>
              <a:t>  χειμώνα, ανοιχτόχωμο) Θαλασσοκόρακα</a:t>
            </a:r>
            <a:endParaRPr lang="el-GR" sz="1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070785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21902" y="0"/>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Παγκόσμια </a:t>
            </a:r>
            <a:r>
              <a:rPr lang="el-GR" sz="2400" b="1" dirty="0">
                <a:solidFill>
                  <a:srgbClr val="393185"/>
                </a:solidFill>
                <a:latin typeface="Open Sans Light"/>
                <a:ea typeface="Open Sans Light"/>
                <a:cs typeface="Open Sans Light"/>
              </a:rPr>
              <a:t>κατανομή </a:t>
            </a:r>
            <a:r>
              <a:rPr lang="el-GR" sz="2400" b="1" dirty="0" smtClean="0">
                <a:solidFill>
                  <a:srgbClr val="393185"/>
                </a:solidFill>
                <a:latin typeface="Open Sans Light"/>
                <a:ea typeface="Open Sans Light"/>
                <a:cs typeface="Open Sans Light"/>
              </a:rPr>
              <a:t>Θαλασσοκόρακα</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rotWithShape="1">
          <a:blip r:embed="rId5"/>
          <a:srcRect l="20416" t="9753" r="21319" b="17655"/>
          <a:stretch/>
        </p:blipFill>
        <p:spPr>
          <a:xfrm>
            <a:off x="2548466" y="461665"/>
            <a:ext cx="7103533" cy="4978400"/>
          </a:xfrm>
          <a:prstGeom prst="rect">
            <a:avLst/>
          </a:prstGeom>
        </p:spPr>
      </p:pic>
      <p:sp>
        <p:nvSpPr>
          <p:cNvPr id="7" name="Rectangle 6"/>
          <p:cNvSpPr/>
          <p:nvPr/>
        </p:nvSpPr>
        <p:spPr>
          <a:xfrm>
            <a:off x="2184400" y="5440065"/>
            <a:ext cx="7467599" cy="369332"/>
          </a:xfrm>
          <a:prstGeom prst="rect">
            <a:avLst/>
          </a:prstGeom>
        </p:spPr>
        <p:txBody>
          <a:bodyPr wrap="square">
            <a:spAutoFit/>
          </a:bodyPr>
          <a:lstStyle/>
          <a:p>
            <a:r>
              <a:rPr lang="el-GR"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Χάρτης παγκόσμιας κατανομής του Θαλασσοκόρακα </a:t>
            </a:r>
            <a:r>
              <a:rPr lang="en-US"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a:t>
            </a:r>
            <a:r>
              <a:rPr lang="en-US" sz="900" i="1" dirty="0" smtClean="0">
                <a:solidFill>
                  <a:srgbClr val="202122"/>
                </a:solidFill>
                <a:latin typeface="Tahoma" panose="020B0604030504040204" pitchFamily="34" charset="0"/>
                <a:ea typeface="Tahoma" panose="020B0604030504040204" pitchFamily="34" charset="0"/>
                <a:cs typeface="Tahoma" panose="020B0604030504040204" pitchFamily="34" charset="0"/>
              </a:rPr>
              <a:t>Gulosus </a:t>
            </a:r>
            <a:r>
              <a:rPr lang="en-US" sz="900" i="1" dirty="0" err="1">
                <a:solidFill>
                  <a:srgbClr val="202122"/>
                </a:solidFill>
                <a:latin typeface="Tahoma" panose="020B0604030504040204" pitchFamily="34" charset="0"/>
                <a:ea typeface="Tahoma" panose="020B0604030504040204" pitchFamily="34" charset="0"/>
                <a:cs typeface="Tahoma" panose="020B0604030504040204" pitchFamily="34" charset="0"/>
              </a:rPr>
              <a:t>aristotelis</a:t>
            </a:r>
            <a:r>
              <a:rPr lang="en-US" sz="900" dirty="0">
                <a:solidFill>
                  <a:srgbClr val="202122"/>
                </a:solidFill>
                <a:latin typeface="Tahoma" panose="020B0604030504040204" pitchFamily="34" charset="0"/>
                <a:ea typeface="Tahoma" panose="020B0604030504040204" pitchFamily="34" charset="0"/>
                <a:cs typeface="Tahoma" panose="020B0604030504040204" pitchFamily="34" charset="0"/>
              </a:rPr>
              <a:t>) </a:t>
            </a:r>
            <a:r>
              <a:rPr lang="el-GR"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σύμφωνα με την </a:t>
            </a:r>
            <a:r>
              <a:rPr lang="en-US"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IUCN </a:t>
            </a:r>
            <a:r>
              <a:rPr lang="en-US" sz="900" dirty="0">
                <a:solidFill>
                  <a:srgbClr val="202122"/>
                </a:solidFill>
                <a:latin typeface="Tahoma" panose="020B0604030504040204" pitchFamily="34" charset="0"/>
                <a:ea typeface="Tahoma" panose="020B0604030504040204" pitchFamily="34" charset="0"/>
                <a:cs typeface="Tahoma" panose="020B0604030504040204" pitchFamily="34" charset="0"/>
              </a:rPr>
              <a:t>version </a:t>
            </a:r>
            <a:r>
              <a:rPr lang="en-US"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2018.2</a:t>
            </a:r>
            <a:r>
              <a:rPr lang="el-GR"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 Με </a:t>
            </a:r>
            <a:r>
              <a:rPr lang="el-GR" sz="900" dirty="0" smtClean="0">
                <a:solidFill>
                  <a:srgbClr val="00B050"/>
                </a:solidFill>
                <a:latin typeface="Tahoma" panose="020B0604030504040204" pitchFamily="34" charset="0"/>
                <a:ea typeface="Tahoma" panose="020B0604030504040204" pitchFamily="34" charset="0"/>
                <a:cs typeface="Tahoma" panose="020B0604030504040204" pitchFamily="34" charset="0"/>
              </a:rPr>
              <a:t>πράσινο χρώμα </a:t>
            </a:r>
            <a:r>
              <a:rPr lang="el-GR"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είναι οι περιοχές που παρατηρείται και αναπαράγεται ενώ με </a:t>
            </a:r>
            <a:r>
              <a:rPr lang="el-GR" sz="900" dirty="0" smtClean="0">
                <a:solidFill>
                  <a:srgbClr val="0070C0"/>
                </a:solidFill>
                <a:latin typeface="Tahoma" panose="020B0604030504040204" pitchFamily="34" charset="0"/>
                <a:ea typeface="Tahoma" panose="020B0604030504040204" pitchFamily="34" charset="0"/>
                <a:cs typeface="Tahoma" panose="020B0604030504040204" pitchFamily="34" charset="0"/>
              </a:rPr>
              <a:t>μπλε</a:t>
            </a:r>
            <a:r>
              <a:rPr lang="el-GR" sz="900" dirty="0" smtClean="0">
                <a:solidFill>
                  <a:srgbClr val="202122"/>
                </a:solidFill>
                <a:latin typeface="Tahoma" panose="020B0604030504040204" pitchFamily="34" charset="0"/>
                <a:ea typeface="Tahoma" panose="020B0604030504040204" pitchFamily="34" charset="0"/>
                <a:cs typeface="Tahoma" panose="020B0604030504040204" pitchFamily="34" charset="0"/>
              </a:rPr>
              <a:t> οι περιοχές που μπορεί να παρατηρηθεί χωρίς να αναπαράγεται (εύρος κατανομής).</a:t>
            </a:r>
            <a:endParaRPr lang="el-GR"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585550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30369" y="555068"/>
            <a:ext cx="6098058" cy="461665"/>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A</a:t>
            </a:r>
            <a:r>
              <a:rPr lang="el-GR" sz="2400" b="1" dirty="0">
                <a:solidFill>
                  <a:srgbClr val="393185"/>
                </a:solidFill>
                <a:latin typeface="Open Sans Light"/>
                <a:ea typeface="Open Sans Light"/>
                <a:cs typeface="Open Sans Light"/>
              </a:rPr>
              <a:t>ποικίες </a:t>
            </a:r>
            <a:r>
              <a:rPr lang="el-GR" sz="2400" b="1" dirty="0" smtClean="0">
                <a:solidFill>
                  <a:srgbClr val="393185"/>
                </a:solidFill>
                <a:latin typeface="Open Sans Light"/>
                <a:ea typeface="Open Sans Light"/>
                <a:cs typeface="Open Sans Light"/>
              </a:rPr>
              <a:t>Θαλασσοκόρακα </a:t>
            </a:r>
            <a:r>
              <a:rPr lang="el-GR" sz="2400" b="1" dirty="0">
                <a:solidFill>
                  <a:srgbClr val="393185"/>
                </a:solidFill>
                <a:latin typeface="Open Sans Light"/>
                <a:ea typeface="Open Sans Light"/>
                <a:cs typeface="Open Sans Light"/>
              </a:rPr>
              <a:t>στην Ελλάδα</a:t>
            </a:r>
            <a:endParaRPr lang="fr-FR" sz="2400" b="1" dirty="0">
              <a:solidFill>
                <a:srgbClr val="393185"/>
              </a:solidFill>
              <a:latin typeface="Open Sans Light"/>
              <a:ea typeface="Open Sans Light"/>
              <a:cs typeface="Open Sans Light"/>
            </a:endParaRPr>
          </a:p>
        </p:txBody>
      </p:sp>
      <p:sp>
        <p:nvSpPr>
          <p:cNvPr id="5" name="Text Placeholder 2"/>
          <p:cNvSpPr txBox="1">
            <a:spLocks/>
          </p:cNvSpPr>
          <p:nvPr/>
        </p:nvSpPr>
        <p:spPr bwMode="auto">
          <a:xfrm>
            <a:off x="739648" y="1209379"/>
            <a:ext cx="2133600" cy="4717288"/>
          </a:xfrm>
          <a:prstGeom prst="rect">
            <a:avLst/>
          </a:prstGeom>
          <a:solidFill>
            <a:srgbClr val="009DD9"/>
          </a:solidFill>
          <a:ln w="50800" cap="sq" cmpd="dbl" algn="ctr">
            <a:solidFill>
              <a:srgbClr val="009DD9"/>
            </a:solidFill>
            <a:prstDash val="solid"/>
            <a:miter lim="800000"/>
          </a:ln>
          <a:effectLst/>
          <a:extLst/>
        </p:spPr>
        <p:txBody>
          <a:bodyPr vert="horz" wrap="square" lIns="137160" tIns="182880" rIns="137160" bIns="91440" numCol="1" anchor="t" anchorCtr="0" compatLnSpc="1">
            <a:prstTxWarp prst="textNoShape">
              <a:avLst/>
            </a:prstTxWarp>
          </a:bodyPr>
          <a:lstStyle>
            <a:lvl1pPr marL="0" indent="0" algn="l" rtl="0" eaLnBrk="0" fontAlgn="base" hangingPunct="0">
              <a:spcBef>
                <a:spcPts val="700"/>
              </a:spcBef>
              <a:spcAft>
                <a:spcPts val="1000"/>
              </a:spcAft>
              <a:buClr>
                <a:schemeClr val="accent2"/>
              </a:buClr>
              <a:buSzPct val="60000"/>
              <a:buFont typeface="Wingdings" panose="05000000000000000000" pitchFamily="2" charset="2"/>
              <a:buNone/>
              <a:defRPr sz="1800" kern="1200">
                <a:solidFill>
                  <a:schemeClr val="lt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None/>
              <a:defRPr sz="1200" kern="1200">
                <a:solidFill>
                  <a:schemeClr val="lt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None/>
              <a:defRPr sz="1000" kern="1200">
                <a:solidFill>
                  <a:schemeClr val="lt1"/>
                </a:solidFill>
                <a:latin typeface="+mn-lt"/>
                <a:ea typeface="+mn-ea"/>
                <a:cs typeface="+mn-cs"/>
              </a:defRPr>
            </a:lvl3pPr>
            <a:lvl4pPr marL="1371600" indent="-228600" algn="l" rtl="0" eaLnBrk="0" fontAlgn="base" hangingPunct="0">
              <a:spcBef>
                <a:spcPts val="400"/>
              </a:spcBef>
              <a:spcAft>
                <a:spcPct val="0"/>
              </a:spcAft>
              <a:buClr>
                <a:srgbClr val="0BD0D9"/>
              </a:buClr>
              <a:buSzPct val="75000"/>
              <a:buFont typeface="Wingdings" panose="05000000000000000000" pitchFamily="2" charset="2"/>
              <a:buNone/>
              <a:defRPr sz="900" kern="1200">
                <a:solidFill>
                  <a:schemeClr val="lt1"/>
                </a:solidFill>
                <a:latin typeface="+mn-lt"/>
                <a:ea typeface="+mn-ea"/>
                <a:cs typeface="+mn-cs"/>
              </a:defRPr>
            </a:lvl4pPr>
            <a:lvl5pPr marL="1828800" indent="-228600" algn="l" rtl="0" eaLnBrk="0" fontAlgn="base" hangingPunct="0">
              <a:spcBef>
                <a:spcPts val="400"/>
              </a:spcBef>
              <a:spcAft>
                <a:spcPct val="0"/>
              </a:spcAft>
              <a:buClr>
                <a:srgbClr val="10CF9B"/>
              </a:buClr>
              <a:buSzPct val="65000"/>
              <a:buFont typeface="Wingdings" panose="05000000000000000000" pitchFamily="2" charset="2"/>
              <a:buNone/>
              <a:defRPr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a:buClr>
                <a:srgbClr val="009DD9"/>
              </a:buClr>
              <a:defRPr/>
            </a:pPr>
            <a:r>
              <a:rPr lang="el-GR" sz="1600" dirty="0" smtClean="0">
                <a:solidFill>
                  <a:sysClr val="window" lastClr="FFFFFF"/>
                </a:solidFill>
              </a:rPr>
              <a:t>Σημαντικές αποικίες σε όλα τα νησιωτικά συμπλέγματα </a:t>
            </a:r>
          </a:p>
          <a:p>
            <a:pPr>
              <a:buClr>
                <a:srgbClr val="009DD9"/>
              </a:buClr>
              <a:defRPr/>
            </a:pPr>
            <a:r>
              <a:rPr lang="el-GR" sz="1600" dirty="0" smtClean="0">
                <a:solidFill>
                  <a:sysClr val="window" lastClr="FFFFFF"/>
                </a:solidFill>
              </a:rPr>
              <a:t>Μεγαλύτερες αποικίες στο Αιγαίο συγκριτικά με το Ιόνιο </a:t>
            </a:r>
          </a:p>
          <a:p>
            <a:pPr>
              <a:buClr>
                <a:srgbClr val="009DD9"/>
              </a:buClr>
              <a:defRPr/>
            </a:pPr>
            <a:r>
              <a:rPr lang="el-GR" sz="1600" dirty="0" smtClean="0">
                <a:solidFill>
                  <a:sysClr val="window" lastClr="FFFFFF"/>
                </a:solidFill>
              </a:rPr>
              <a:t>Στο Βόρειο Αιγαίο</a:t>
            </a:r>
            <a:r>
              <a:rPr lang="en-US" sz="1600" dirty="0" smtClean="0">
                <a:solidFill>
                  <a:sysClr val="window" lastClr="FFFFFF"/>
                </a:solidFill>
              </a:rPr>
              <a:t> (</a:t>
            </a:r>
            <a:r>
              <a:rPr lang="el-GR" sz="1600" dirty="0" smtClean="0">
                <a:solidFill>
                  <a:sysClr val="window" lastClr="FFFFFF"/>
                </a:solidFill>
              </a:rPr>
              <a:t>Θάσος, Λήμνος, Σποράδες) φιλοξενούνται οι πιο πολυπληθείς πληθυσμοί </a:t>
            </a:r>
          </a:p>
          <a:p>
            <a:pPr>
              <a:buClr>
                <a:srgbClr val="009DD9"/>
              </a:buClr>
              <a:defRPr/>
            </a:pPr>
            <a:r>
              <a:rPr lang="el-GR" sz="1600" dirty="0" smtClean="0">
                <a:solidFill>
                  <a:sysClr val="window" lastClr="FFFFFF"/>
                </a:solidFill>
              </a:rPr>
              <a:t>Ανάγκη για πιο συστηματική απογραφή σε εθνικό επίπεδο</a:t>
            </a:r>
            <a:endParaRPr lang="el-GR" sz="1600" dirty="0">
              <a:solidFill>
                <a:sysClr val="window" lastClr="FFFFFF"/>
              </a:solidFill>
            </a:endParaRPr>
          </a:p>
        </p:txBody>
      </p:sp>
      <p:pic>
        <p:nvPicPr>
          <p:cNvPr id="3" name="Picture 2"/>
          <p:cNvPicPr>
            <a:picLocks noChangeAspect="1"/>
          </p:cNvPicPr>
          <p:nvPr/>
        </p:nvPicPr>
        <p:blipFill>
          <a:blip r:embed="rId5"/>
          <a:stretch>
            <a:fillRect/>
          </a:stretch>
        </p:blipFill>
        <p:spPr>
          <a:xfrm>
            <a:off x="3784600" y="1168633"/>
            <a:ext cx="6224416" cy="4384145"/>
          </a:xfrm>
          <a:prstGeom prst="rect">
            <a:avLst/>
          </a:prstGeom>
        </p:spPr>
      </p:pic>
      <p:sp>
        <p:nvSpPr>
          <p:cNvPr id="4" name="Rectangle 3"/>
          <p:cNvSpPr/>
          <p:nvPr/>
        </p:nvSpPr>
        <p:spPr>
          <a:xfrm>
            <a:off x="3725332" y="5552778"/>
            <a:ext cx="6283683" cy="507831"/>
          </a:xfrm>
          <a:prstGeom prst="rect">
            <a:avLst/>
          </a:prstGeom>
        </p:spPr>
        <p:txBody>
          <a:bodyPr wrap="square">
            <a:spAutoFit/>
          </a:bodyPr>
          <a:lstStyle/>
          <a:p>
            <a:r>
              <a:rPr lang="el-GR" sz="900" dirty="0" smtClean="0">
                <a:latin typeface="Tahoma" panose="020B0604030504040204" pitchFamily="34" charset="0"/>
                <a:ea typeface="Tahoma" panose="020B0604030504040204" pitchFamily="34" charset="0"/>
                <a:cs typeface="Tahoma" panose="020B0604030504040204" pitchFamily="34" charset="0"/>
              </a:rPr>
              <a:t>Αποικίες Θαλασσοκόρακα στην Ελλάδα. [Πηγή: Ακριώτης</a:t>
            </a:r>
            <a:r>
              <a:rPr lang="el-GR" sz="900" dirty="0">
                <a:latin typeface="Tahoma" panose="020B0604030504040204" pitchFamily="34" charset="0"/>
                <a:ea typeface="Tahoma" panose="020B0604030504040204" pitchFamily="34" charset="0"/>
                <a:cs typeface="Tahoma" panose="020B0604030504040204" pitchFamily="34" charset="0"/>
              </a:rPr>
              <a:t>, Τ., Ποϊραζίδης, Κ.,</a:t>
            </a:r>
            <a:r>
              <a:rPr lang="el-GR" sz="900" b="1" dirty="0">
                <a:latin typeface="Tahoma" panose="020B0604030504040204" pitchFamily="34" charset="0"/>
                <a:ea typeface="Tahoma" panose="020B0604030504040204" pitchFamily="34" charset="0"/>
                <a:cs typeface="Tahoma" panose="020B0604030504040204" pitchFamily="34" charset="0"/>
              </a:rPr>
              <a:t> </a:t>
            </a:r>
            <a:r>
              <a:rPr lang="el-GR" sz="900" dirty="0">
                <a:latin typeface="Tahoma" panose="020B0604030504040204" pitchFamily="34" charset="0"/>
                <a:ea typeface="Tahoma" panose="020B0604030504040204" pitchFamily="34" charset="0"/>
                <a:cs typeface="Tahoma" panose="020B0604030504040204" pitchFamily="34" charset="0"/>
              </a:rPr>
              <a:t>Καρρής, Γ., Μποντζώρλος, Β. 2020. Τα Πτηνά. Στο: Η Πανίδα της Ελλάδας -  Βιολογία και Διαχείριση της Άγριας Πανίδας (Επιμ.: Παφίλης, Π.). Εκδόσεις </a:t>
            </a:r>
            <a:r>
              <a:rPr lang="en-US" sz="900" dirty="0">
                <a:latin typeface="Tahoma" panose="020B0604030504040204" pitchFamily="34" charset="0"/>
                <a:ea typeface="Tahoma" panose="020B0604030504040204" pitchFamily="34" charset="0"/>
                <a:cs typeface="Tahoma" panose="020B0604030504040204" pitchFamily="34" charset="0"/>
              </a:rPr>
              <a:t>Broken Hill Publishers Ltd</a:t>
            </a:r>
            <a:r>
              <a:rPr lang="el-GR" sz="900" dirty="0">
                <a:latin typeface="Tahoma" panose="020B0604030504040204" pitchFamily="34" charset="0"/>
                <a:ea typeface="Tahoma" panose="020B0604030504040204" pitchFamily="34" charset="0"/>
                <a:cs typeface="Tahoma" panose="020B0604030504040204" pitchFamily="34" charset="0"/>
              </a:rPr>
              <a:t>. σελ.: 681-756. </a:t>
            </a:r>
            <a:r>
              <a:rPr lang="el-GR" sz="900" dirty="0">
                <a:solidFill>
                  <a:srgbClr val="050505"/>
                </a:solidFill>
                <a:latin typeface="Tahoma" panose="020B0604030504040204" pitchFamily="34" charset="0"/>
                <a:ea typeface="Tahoma" panose="020B0604030504040204" pitchFamily="34" charset="0"/>
                <a:cs typeface="Tahoma" panose="020B0604030504040204" pitchFamily="34" charset="0"/>
              </a:rPr>
              <a:t>Ι</a:t>
            </a:r>
            <a:r>
              <a:rPr lang="en-GB" sz="900" dirty="0">
                <a:solidFill>
                  <a:srgbClr val="050505"/>
                </a:solidFill>
                <a:latin typeface="Tahoma" panose="020B0604030504040204" pitchFamily="34" charset="0"/>
                <a:ea typeface="Tahoma" panose="020B0604030504040204" pitchFamily="34" charset="0"/>
                <a:cs typeface="Tahoma" panose="020B0604030504040204" pitchFamily="34" charset="0"/>
              </a:rPr>
              <a:t>SBN</a:t>
            </a:r>
            <a:r>
              <a:rPr lang="el-GR" sz="900" dirty="0">
                <a:solidFill>
                  <a:srgbClr val="050505"/>
                </a:solidFill>
                <a:latin typeface="Tahoma" panose="020B0604030504040204" pitchFamily="34" charset="0"/>
                <a:ea typeface="Tahoma" panose="020B0604030504040204" pitchFamily="34" charset="0"/>
                <a:cs typeface="Tahoma" panose="020B0604030504040204" pitchFamily="34" charset="0"/>
              </a:rPr>
              <a:t>: 9789925575053</a:t>
            </a:r>
            <a:r>
              <a:rPr lang="el-GR" sz="900" dirty="0" smtClean="0">
                <a:solidFill>
                  <a:srgbClr val="050505"/>
                </a:solidFill>
                <a:latin typeface="Tahoma" panose="020B0604030504040204" pitchFamily="34" charset="0"/>
                <a:ea typeface="Tahoma" panose="020B0604030504040204" pitchFamily="34" charset="0"/>
                <a:cs typeface="Tahoma" panose="020B0604030504040204" pitchFamily="34" charset="0"/>
              </a:rPr>
              <a:t>.]</a:t>
            </a:r>
            <a:endParaRPr lang="el-GR"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659001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4394200" y="61077"/>
            <a:ext cx="7797800" cy="369332"/>
          </a:xfrm>
          <a:prstGeom prst="rect">
            <a:avLst/>
          </a:prstGeom>
          <a:noFill/>
        </p:spPr>
        <p:txBody>
          <a:bodyPr wrap="square">
            <a:spAutoFit/>
          </a:bodyPr>
          <a:lstStyle/>
          <a:p>
            <a:pPr algn="ctr"/>
            <a:r>
              <a:rPr lang="el-GR" b="1" dirty="0" smtClean="0">
                <a:solidFill>
                  <a:srgbClr val="393185"/>
                </a:solidFill>
                <a:latin typeface="Open Sans Light"/>
                <a:ea typeface="Open Sans Light"/>
                <a:cs typeface="Open Sans Light"/>
              </a:rPr>
              <a:t>Αναπαραγωγικός </a:t>
            </a:r>
            <a:r>
              <a:rPr lang="el-GR" b="1" dirty="0">
                <a:solidFill>
                  <a:srgbClr val="393185"/>
                </a:solidFill>
                <a:latin typeface="Open Sans Light"/>
                <a:ea typeface="Open Sans Light"/>
                <a:cs typeface="Open Sans Light"/>
              </a:rPr>
              <a:t>πληθυσμός </a:t>
            </a:r>
            <a:r>
              <a:rPr lang="el-GR" b="1" dirty="0" smtClean="0">
                <a:solidFill>
                  <a:srgbClr val="393185"/>
                </a:solidFill>
                <a:latin typeface="Open Sans Light"/>
                <a:ea typeface="Open Sans Light"/>
                <a:cs typeface="Open Sans Light"/>
              </a:rPr>
              <a:t>Θαλασσοκόρακα</a:t>
            </a:r>
            <a:endParaRPr lang="fr-FR" b="1" dirty="0">
              <a:solidFill>
                <a:srgbClr val="393185"/>
              </a:solidFill>
              <a:latin typeface="Open Sans Light"/>
              <a:ea typeface="Open Sans Light"/>
              <a:cs typeface="Open Sans Light"/>
            </a:endParaRPr>
          </a:p>
        </p:txBody>
      </p:sp>
      <p:graphicFrame>
        <p:nvGraphicFramePr>
          <p:cNvPr id="5" name="3 - Πίνακας"/>
          <p:cNvGraphicFramePr>
            <a:graphicFrameLocks noGrp="1"/>
          </p:cNvGraphicFramePr>
          <p:nvPr>
            <p:extLst>
              <p:ext uri="{D42A27DB-BD31-4B8C-83A1-F6EECF244321}">
                <p14:modId xmlns:p14="http://schemas.microsoft.com/office/powerpoint/2010/main" val="899978802"/>
              </p:ext>
            </p:extLst>
          </p:nvPr>
        </p:nvGraphicFramePr>
        <p:xfrm>
          <a:off x="5299975" y="436145"/>
          <a:ext cx="5901423" cy="5318026"/>
        </p:xfrm>
        <a:graphic>
          <a:graphicData uri="http://schemas.openxmlformats.org/drawingml/2006/table">
            <a:tbl>
              <a:tblPr/>
              <a:tblGrid>
                <a:gridCol w="1981982"/>
                <a:gridCol w="3919441"/>
              </a:tblGrid>
              <a:tr h="1048439">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gn="ctr">
                        <a:lnSpc>
                          <a:spcPct val="150000"/>
                        </a:lnSpc>
                        <a:spcAft>
                          <a:spcPts val="600"/>
                        </a:spcAft>
                      </a:pPr>
                      <a:r>
                        <a:rPr lang="el-GR" sz="1000" b="1" dirty="0" smtClean="0">
                          <a:latin typeface="Tahoma" panose="020B0604030504040204" pitchFamily="34" charset="0"/>
                          <a:ea typeface="Tahoma" panose="020B0604030504040204" pitchFamily="34" charset="0"/>
                          <a:cs typeface="Tahoma" panose="020B0604030504040204" pitchFamily="34" charset="0"/>
                        </a:rPr>
                        <a:t>Ευρωπαϊκός </a:t>
                      </a:r>
                      <a:r>
                        <a:rPr lang="el-GR" sz="1000" b="1" dirty="0">
                          <a:latin typeface="Tahoma" panose="020B0604030504040204" pitchFamily="34" charset="0"/>
                          <a:ea typeface="Tahoma" panose="020B0604030504040204" pitchFamily="34" charset="0"/>
                          <a:cs typeface="Tahoma" panose="020B0604030504040204" pitchFamily="34" charset="0"/>
                        </a:rPr>
                        <a:t>πληθυσμός </a:t>
                      </a:r>
                      <a:r>
                        <a:rPr lang="el-GR" sz="1000" b="1" dirty="0" smtClean="0">
                          <a:latin typeface="Tahoma" panose="020B0604030504040204" pitchFamily="34" charset="0"/>
                          <a:ea typeface="Tahoma" panose="020B0604030504040204" pitchFamily="34" charset="0"/>
                          <a:cs typeface="Tahoma" panose="020B0604030504040204" pitchFamily="34" charset="0"/>
                        </a:rPr>
                        <a:t>Θαλασσοκόρακα</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n-US" sz="1000" dirty="0" smtClean="0">
                          <a:latin typeface="Tahoma" panose="020B0604030504040204" pitchFamily="34" charset="0"/>
                          <a:ea typeface="Tahoma" panose="020B0604030504040204" pitchFamily="34" charset="0"/>
                          <a:cs typeface="Tahoma" panose="020B0604030504040204" pitchFamily="34" charset="0"/>
                        </a:rPr>
                        <a:t>76</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300-78</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500 </a:t>
                      </a:r>
                      <a:r>
                        <a:rPr lang="el-GR" sz="1000" dirty="0" smtClean="0">
                          <a:latin typeface="Tahoma" panose="020B0604030504040204" pitchFamily="34" charset="0"/>
                          <a:ea typeface="Tahoma" panose="020B0604030504040204" pitchFamily="34" charset="0"/>
                          <a:cs typeface="Tahoma" panose="020B0604030504040204" pitchFamily="34" charset="0"/>
                        </a:rPr>
                        <a:t>ζευγάρια που αναλογούν</a:t>
                      </a:r>
                      <a:r>
                        <a:rPr lang="el-GR" sz="1000" baseline="0" dirty="0" smtClean="0">
                          <a:latin typeface="Tahoma" panose="020B0604030504040204" pitchFamily="34" charset="0"/>
                          <a:ea typeface="Tahoma" panose="020B0604030504040204" pitchFamily="34" charset="0"/>
                          <a:cs typeface="Tahoma" panose="020B0604030504040204" pitchFamily="34" charset="0"/>
                        </a:rPr>
                        <a:t> σε </a:t>
                      </a:r>
                      <a:r>
                        <a:rPr lang="en-US" sz="1000" dirty="0" smtClean="0">
                          <a:latin typeface="Tahoma" panose="020B0604030504040204" pitchFamily="34" charset="0"/>
                          <a:ea typeface="Tahoma" panose="020B0604030504040204" pitchFamily="34" charset="0"/>
                          <a:cs typeface="Tahoma" panose="020B0604030504040204" pitchFamily="34" charset="0"/>
                        </a:rPr>
                        <a:t>153</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000-157</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000 </a:t>
                      </a:r>
                      <a:r>
                        <a:rPr lang="el-GR" sz="1000" dirty="0" smtClean="0">
                          <a:latin typeface="Tahoma" panose="020B0604030504040204" pitchFamily="34" charset="0"/>
                          <a:ea typeface="Tahoma" panose="020B0604030504040204" pitchFamily="34" charset="0"/>
                          <a:cs typeface="Tahoma" panose="020B0604030504040204" pitchFamily="34" charset="0"/>
                        </a:rPr>
                        <a:t>ώριμα</a:t>
                      </a:r>
                      <a:r>
                        <a:rPr lang="el-GR" sz="1000" baseline="0" dirty="0" smtClean="0">
                          <a:latin typeface="Tahoma" panose="020B0604030504040204" pitchFamily="34" charset="0"/>
                          <a:ea typeface="Tahoma" panose="020B0604030504040204" pitchFamily="34" charset="0"/>
                          <a:cs typeface="Tahoma" panose="020B0604030504040204" pitchFamily="34" charset="0"/>
                        </a:rPr>
                        <a:t> άτομα </a:t>
                      </a:r>
                      <a:r>
                        <a:rPr lang="en-US" sz="1000" dirty="0" smtClean="0">
                          <a:latin typeface="Tahoma" panose="020B0604030504040204" pitchFamily="34" charset="0"/>
                          <a:ea typeface="Tahoma" panose="020B0604030504040204" pitchFamily="34" charset="0"/>
                          <a:cs typeface="Tahoma" panose="020B0604030504040204" pitchFamily="34" charset="0"/>
                        </a:rPr>
                        <a:t>(</a:t>
                      </a:r>
                      <a:r>
                        <a:rPr lang="en-US" sz="1000" dirty="0" err="1" smtClean="0">
                          <a:latin typeface="Tahoma" panose="020B0604030504040204" pitchFamily="34" charset="0"/>
                          <a:ea typeface="Tahoma" panose="020B0604030504040204" pitchFamily="34" charset="0"/>
                          <a:cs typeface="Tahoma" panose="020B0604030504040204" pitchFamily="34" charset="0"/>
                        </a:rPr>
                        <a:t>BirdLife</a:t>
                      </a:r>
                      <a:r>
                        <a:rPr lang="en-US" sz="1000" dirty="0" smtClean="0">
                          <a:latin typeface="Tahoma" panose="020B0604030504040204" pitchFamily="34" charset="0"/>
                          <a:ea typeface="Tahoma" panose="020B0604030504040204" pitchFamily="34" charset="0"/>
                          <a:cs typeface="Tahoma" panose="020B0604030504040204" pitchFamily="34" charset="0"/>
                        </a:rPr>
                        <a:t> International 2015) </a:t>
                      </a:r>
                      <a:endParaRPr lang="el-GR" sz="1000" dirty="0" smtClean="0">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n-US" sz="1000" dirty="0" smtClean="0">
                          <a:latin typeface="Tahoma" panose="020B0604030504040204" pitchFamily="34" charset="0"/>
                          <a:ea typeface="Tahoma" panose="020B0604030504040204" pitchFamily="34" charset="0"/>
                          <a:cs typeface="Tahoma" panose="020B0604030504040204" pitchFamily="34" charset="0"/>
                        </a:rPr>
                        <a:t>71</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200</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81</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000 </a:t>
                      </a:r>
                      <a:r>
                        <a:rPr lang="el-GR" sz="1000" dirty="0" smtClean="0">
                          <a:latin typeface="Tahoma" panose="020B0604030504040204" pitchFamily="34" charset="0"/>
                          <a:ea typeface="Tahoma" panose="020B0604030504040204" pitchFamily="34" charset="0"/>
                          <a:cs typeface="Tahoma" panose="020B0604030504040204" pitchFamily="34" charset="0"/>
                        </a:rPr>
                        <a:t>ζευγάρια που αναλογούν σε </a:t>
                      </a:r>
                      <a:r>
                        <a:rPr lang="en-US" sz="1000" dirty="0" smtClean="0">
                          <a:latin typeface="Tahoma" panose="020B0604030504040204" pitchFamily="34" charset="0"/>
                          <a:ea typeface="Tahoma" panose="020B0604030504040204" pitchFamily="34" charset="0"/>
                          <a:cs typeface="Tahoma" panose="020B0604030504040204" pitchFamily="34" charset="0"/>
                        </a:rPr>
                        <a:t>142</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000-162</a:t>
                      </a:r>
                      <a:r>
                        <a:rPr lang="el-GR" sz="1000" dirty="0" smtClean="0">
                          <a:latin typeface="Tahoma" panose="020B0604030504040204" pitchFamily="34" charset="0"/>
                          <a:ea typeface="Tahoma" panose="020B0604030504040204" pitchFamily="34" charset="0"/>
                          <a:cs typeface="Tahoma" panose="020B0604030504040204" pitchFamily="34" charset="0"/>
                        </a:rPr>
                        <a:t>.</a:t>
                      </a:r>
                      <a:r>
                        <a:rPr lang="en-US" sz="1000" dirty="0" smtClean="0">
                          <a:latin typeface="Tahoma" panose="020B0604030504040204" pitchFamily="34" charset="0"/>
                          <a:ea typeface="Tahoma" panose="020B0604030504040204" pitchFamily="34" charset="0"/>
                          <a:cs typeface="Tahoma" panose="020B0604030504040204" pitchFamily="34" charset="0"/>
                        </a:rPr>
                        <a:t>000 </a:t>
                      </a:r>
                      <a:r>
                        <a:rPr lang="el-GR" sz="1000" dirty="0" smtClean="0">
                          <a:latin typeface="Tahoma" panose="020B0604030504040204" pitchFamily="34" charset="0"/>
                          <a:ea typeface="Tahoma" panose="020B0604030504040204" pitchFamily="34" charset="0"/>
                          <a:cs typeface="Tahoma" panose="020B0604030504040204" pitchFamily="34" charset="0"/>
                        </a:rPr>
                        <a:t>ώριμα</a:t>
                      </a:r>
                      <a:r>
                        <a:rPr lang="el-GR" sz="1000" baseline="0" dirty="0" smtClean="0">
                          <a:latin typeface="Tahoma" panose="020B0604030504040204" pitchFamily="34" charset="0"/>
                          <a:ea typeface="Tahoma" panose="020B0604030504040204" pitchFamily="34" charset="0"/>
                          <a:cs typeface="Tahoma" panose="020B0604030504040204" pitchFamily="34" charset="0"/>
                        </a:rPr>
                        <a:t> άτομα </a:t>
                      </a:r>
                      <a:r>
                        <a:rPr lang="en-US" sz="1000" dirty="0" smtClean="0">
                          <a:latin typeface="Tahoma" panose="020B0604030504040204" pitchFamily="34" charset="0"/>
                          <a:ea typeface="Tahoma" panose="020B0604030504040204" pitchFamily="34" charset="0"/>
                          <a:cs typeface="Tahoma" panose="020B0604030504040204" pitchFamily="34" charset="0"/>
                        </a:rPr>
                        <a:t>(</a:t>
                      </a:r>
                      <a:r>
                        <a:rPr lang="en-US" sz="1000" dirty="0" err="1" smtClean="0">
                          <a:latin typeface="Tahoma" panose="020B0604030504040204" pitchFamily="34" charset="0"/>
                          <a:ea typeface="Tahoma" panose="020B0604030504040204" pitchFamily="34" charset="0"/>
                          <a:cs typeface="Tahoma" panose="020B0604030504040204" pitchFamily="34" charset="0"/>
                        </a:rPr>
                        <a:t>BirdLife</a:t>
                      </a:r>
                      <a:r>
                        <a:rPr lang="en-US" sz="1000" dirty="0" smtClean="0">
                          <a:latin typeface="Tahoma" panose="020B0604030504040204" pitchFamily="34" charset="0"/>
                          <a:ea typeface="Tahoma" panose="020B0604030504040204" pitchFamily="34" charset="0"/>
                          <a:cs typeface="Tahoma" panose="020B0604030504040204" pitchFamily="34" charset="0"/>
                        </a:rPr>
                        <a:t> International 2021, </a:t>
                      </a:r>
                      <a:r>
                        <a:rPr lang="en-US" sz="1000" dirty="0" err="1" smtClean="0">
                          <a:latin typeface="Tahoma" panose="020B0604030504040204" pitchFamily="34" charset="0"/>
                          <a:ea typeface="Tahoma" panose="020B0604030504040204" pitchFamily="34" charset="0"/>
                          <a:cs typeface="Tahoma" panose="020B0604030504040204" pitchFamily="34" charset="0"/>
                        </a:rPr>
                        <a:t>Burfield</a:t>
                      </a:r>
                      <a:r>
                        <a:rPr lang="en-US" sz="1000" dirty="0" smtClean="0">
                          <a:latin typeface="Tahoma" panose="020B0604030504040204" pitchFamily="34" charset="0"/>
                          <a:ea typeface="Tahoma" panose="020B0604030504040204" pitchFamily="34" charset="0"/>
                          <a:cs typeface="Tahoma" panose="020B0604030504040204" pitchFamily="34" charset="0"/>
                        </a:rPr>
                        <a:t> et al. 2023)</a:t>
                      </a:r>
                      <a:endParaRPr lang="el-GR" sz="1000" dirty="0" smtClean="0">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Πτωτική</a:t>
                      </a:r>
                      <a:r>
                        <a:rPr lang="el-GR" sz="1000" baseline="0" dirty="0" smtClean="0">
                          <a:solidFill>
                            <a:srgbClr val="FF0000"/>
                          </a:solidFill>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τάση πληθυσμού σε παγκόμιο επίπεδο</a:t>
                      </a:r>
                      <a:endParaRPr lang="el-GR" sz="1000" dirty="0">
                        <a:solidFill>
                          <a:srgbClr val="FF0000"/>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145387">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gn="ctr">
                        <a:lnSpc>
                          <a:spcPct val="150000"/>
                        </a:lnSpc>
                        <a:spcAft>
                          <a:spcPts val="600"/>
                        </a:spcAft>
                      </a:pPr>
                      <a:r>
                        <a:rPr lang="el-GR" sz="1000" b="1" dirty="0">
                          <a:latin typeface="Tahoma" panose="020B0604030504040204" pitchFamily="34" charset="0"/>
                          <a:ea typeface="Tahoma" panose="020B0604030504040204" pitchFamily="34" charset="0"/>
                          <a:cs typeface="Tahoma" panose="020B0604030504040204" pitchFamily="34" charset="0"/>
                        </a:rPr>
                        <a:t>Αναπαραγωγικός πληθυσμός </a:t>
                      </a:r>
                      <a:r>
                        <a:rPr lang="el-GR" sz="1000" b="1" dirty="0" smtClean="0">
                          <a:latin typeface="Tahoma" panose="020B0604030504040204" pitchFamily="34" charset="0"/>
                          <a:ea typeface="Tahoma" panose="020B0604030504040204" pitchFamily="34" charset="0"/>
                          <a:cs typeface="Tahoma" panose="020B0604030504040204" pitchFamily="34" charset="0"/>
                        </a:rPr>
                        <a:t>του υποείδους στη</a:t>
                      </a:r>
                      <a:r>
                        <a:rPr lang="el-GR" sz="1000" b="1" baseline="0" dirty="0" smtClean="0">
                          <a:latin typeface="Tahoma" panose="020B0604030504040204" pitchFamily="34" charset="0"/>
                          <a:ea typeface="Tahoma" panose="020B0604030504040204" pitchFamily="34" charset="0"/>
                          <a:cs typeface="Tahoma" panose="020B0604030504040204" pitchFamily="34" charset="0"/>
                        </a:rPr>
                        <a:t> Μεσόγειο και τη Μαύρη Θάλασσα</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9</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091</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11</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459 </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ζευγάρια τα οποία τις τελευταίες δύο δεκαετίες έχουν μειωθεί σε </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8</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116</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10</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194 </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ζευγάρια στη Μεσόγειο</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και</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 975-</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1.</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265 </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ζευγάρια στη Μαύρη Θάλασσα </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Burfield</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 et al. 2023). </a:t>
                      </a:r>
                      <a:endParaRPr lang="el-GR" sz="11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472641">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auto" latinLnBrk="0" hangingPunct="1">
                        <a:lnSpc>
                          <a:spcPct val="150000"/>
                        </a:lnSpc>
                        <a:spcBef>
                          <a:spcPts val="0"/>
                        </a:spcBef>
                        <a:spcAft>
                          <a:spcPts val="600"/>
                        </a:spcAft>
                        <a:buClrTx/>
                        <a:buSzTx/>
                        <a:buFontTx/>
                        <a:buNone/>
                        <a:tabLst/>
                        <a:defRPr/>
                      </a:pPr>
                      <a:r>
                        <a:rPr kumimoji="0" lang="el-GR" sz="10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Αναπαραγωγικός πληθυσμός του υποείδους στην Ελλάδα</a:t>
                      </a:r>
                      <a:endParaRPr kumimoji="0" lang="el-GR" sz="1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1</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000</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1</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200 </a:t>
                      </a: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ζευγάρια στην Ελλάδα</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 (1995-2000) (</a:t>
                      </a:r>
                      <a:r>
                        <a:rPr lang="en-US" sz="10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BirdLife</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 International 2004)</a:t>
                      </a:r>
                      <a:endPar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nSpc>
                          <a:spcPct val="150000"/>
                        </a:lnSpc>
                        <a:spcAft>
                          <a:spcPts val="600"/>
                        </a:spcAft>
                      </a:pP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1</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300</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1</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450 </a:t>
                      </a:r>
                      <a:r>
                        <a:rPr lang="el-GR" sz="1000" dirty="0" smtClean="0">
                          <a:solidFill>
                            <a:srgbClr val="FF0000"/>
                          </a:solidFill>
                          <a:latin typeface="Tahoma" panose="020B0604030504040204" pitchFamily="34" charset="0"/>
                          <a:ea typeface="Tahoma" panose="020B0604030504040204" pitchFamily="34" charset="0"/>
                          <a:cs typeface="Tahoma" panose="020B0604030504040204" pitchFamily="34" charset="0"/>
                        </a:rPr>
                        <a:t>ζευγάρια στην Ελλάδα </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0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Fric</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 et al. 2012, </a:t>
                      </a:r>
                      <a:r>
                        <a:rPr lang="en-US" sz="10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BirdLife</a:t>
                      </a:r>
                      <a:r>
                        <a:rPr lang="en-US"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 International 2015, 2021) </a:t>
                      </a:r>
                      <a:endPar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el-GR"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Ο ελληνικός πληθυσμός αντιπροσωπεύει το </a:t>
                      </a:r>
                      <a:r>
                        <a:rPr kumimoji="0" lang="en-US"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 </a:t>
                      </a:r>
                      <a:r>
                        <a:rPr kumimoji="0" lang="el-GR"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του παγκόσμιου πληθυσμού του είδους και το </a:t>
                      </a:r>
                      <a:r>
                        <a:rPr kumimoji="0" lang="en-US"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14% </a:t>
                      </a:r>
                      <a:r>
                        <a:rPr kumimoji="0" lang="el-GR"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του μεσογειακού υπ</a:t>
                      </a:r>
                      <a:r>
                        <a:rPr kumimoji="0" lang="en-US"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a:t>
                      </a:r>
                      <a:r>
                        <a:rPr kumimoji="0" lang="el-GR"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είδους</a:t>
                      </a:r>
                      <a:r>
                        <a:rPr kumimoji="0" lang="en-US" sz="1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el-GR" sz="11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50000"/>
                        </a:lnSpc>
                        <a:spcBef>
                          <a:spcPts val="0"/>
                        </a:spcBef>
                        <a:spcAft>
                          <a:spcPts val="600"/>
                        </a:spcAft>
                        <a:buClrTx/>
                        <a:buSzTx/>
                        <a:buFontTx/>
                        <a:buNone/>
                        <a:tabLst/>
                        <a:defRPr/>
                      </a:pPr>
                      <a:r>
                        <a:rPr kumimoji="0" lang="el-GR" sz="1000" b="0" i="0" u="none" strike="noStrike" kern="1200" cap="none" spc="0" normalizeH="0" baseline="0" noProof="0" dirty="0" smtClean="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sym typeface="Wingdings" panose="05000000000000000000" pitchFamily="2" charset="2"/>
                        </a:rPr>
                        <a:t> Σταθερή τάση πληθυσμού στην Ελλάδα</a:t>
                      </a:r>
                      <a:endParaRPr kumimoji="0" lang="el-GR" sz="1000" b="0" i="0" u="none" strike="noStrike" kern="1200" cap="none" spc="0" normalizeH="0" baseline="0" noProof="0" dirty="0" smtClean="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048439">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gn="ctr">
                        <a:lnSpc>
                          <a:spcPct val="150000"/>
                        </a:lnSpc>
                        <a:spcAft>
                          <a:spcPts val="600"/>
                        </a:spcAft>
                      </a:pPr>
                      <a:r>
                        <a:rPr lang="el-GR" sz="1000" b="1" dirty="0" smtClean="0">
                          <a:latin typeface="Tahoma" panose="020B0604030504040204" pitchFamily="34" charset="0"/>
                          <a:ea typeface="Tahoma" panose="020B0604030504040204" pitchFamily="34" charset="0"/>
                          <a:cs typeface="Tahoma" panose="020B0604030504040204" pitchFamily="34" charset="0"/>
                        </a:rPr>
                        <a:t>Βασικές αποικίες του υποείδους</a:t>
                      </a:r>
                      <a:r>
                        <a:rPr lang="el-GR" sz="1000" b="1" baseline="0" dirty="0" smtClean="0">
                          <a:latin typeface="Tahoma" panose="020B0604030504040204" pitchFamily="34" charset="0"/>
                          <a:ea typeface="Tahoma" panose="020B0604030504040204" pitchFamily="34" charset="0"/>
                          <a:cs typeface="Tahoma" panose="020B0604030504040204" pitchFamily="34" charset="0"/>
                        </a:rPr>
                        <a:t> στην Ελλάδα</a:t>
                      </a:r>
                      <a:endParaRPr lang="el-GR" sz="1100" dirty="0">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a:lnSpc>
                          <a:spcPct val="150000"/>
                        </a:lnSpc>
                        <a:spcAft>
                          <a:spcPts val="600"/>
                        </a:spcAft>
                      </a:pPr>
                      <a:r>
                        <a:rPr lang="el-GR" sz="1000" dirty="0" smtClean="0">
                          <a:solidFill>
                            <a:schemeClr val="tx1"/>
                          </a:solidFill>
                          <a:latin typeface="Tahoma" panose="020B0604030504040204" pitchFamily="34" charset="0"/>
                          <a:ea typeface="Tahoma" panose="020B0604030504040204" pitchFamily="34" charset="0"/>
                          <a:cs typeface="Tahoma" panose="020B0604030504040204" pitchFamily="34" charset="0"/>
                        </a:rPr>
                        <a:t>Θάσος,</a:t>
                      </a:r>
                      <a:r>
                        <a:rPr lang="el-GR" sz="1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Λήμνος, Σκύρος Σποράδες, Άνδρος, Βόρεια </a:t>
                      </a:r>
                      <a:r>
                        <a:rPr lang="el-GR" sz="1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Δωδεκάνησα (Κόκκινος </a:t>
                      </a:r>
                      <a:r>
                        <a:rPr lang="el-GR" sz="1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Κατάλογος της Ελλάδας, 2023)</a:t>
                      </a:r>
                      <a:endParaRPr lang="en-US" sz="1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3" name="Picture 2"/>
          <p:cNvPicPr>
            <a:picLocks noChangeAspect="1"/>
          </p:cNvPicPr>
          <p:nvPr/>
        </p:nvPicPr>
        <p:blipFill rotWithShape="1">
          <a:blip r:embed="rId5"/>
          <a:srcRect t="9630" b="19506"/>
          <a:stretch/>
        </p:blipFill>
        <p:spPr>
          <a:xfrm>
            <a:off x="2212" y="4817533"/>
            <a:ext cx="5118942" cy="2040467"/>
          </a:xfrm>
          <a:prstGeom prst="rect">
            <a:avLst/>
          </a:prstGeom>
        </p:spPr>
      </p:pic>
      <p:pic>
        <p:nvPicPr>
          <p:cNvPr id="10" name="Picture 10" descr="Οι Σημαντικές Περιοχές για τα Πουλιά της Ελλάδας: Περιοχές ..."/>
          <p:cNvPicPr>
            <a:picLocks noChangeAspect="1" noChangeArrowheads="1"/>
          </p:cNvPicPr>
          <p:nvPr/>
        </p:nvPicPr>
        <p:blipFill>
          <a:blip r:embed="rId6" cstate="print"/>
          <a:srcRect/>
          <a:stretch>
            <a:fillRect/>
          </a:stretch>
        </p:blipFill>
        <p:spPr bwMode="auto">
          <a:xfrm>
            <a:off x="1329729" y="1358726"/>
            <a:ext cx="2456463" cy="3454401"/>
          </a:xfrm>
          <a:prstGeom prst="rect">
            <a:avLst/>
          </a:prstGeom>
          <a:noFill/>
        </p:spPr>
      </p:pic>
    </p:spTree>
    <p:extLst>
      <p:ext uri="{BB962C8B-B14F-4D97-AF65-F5344CB8AC3E}">
        <p14:creationId xmlns:p14="http://schemas.microsoft.com/office/powerpoint/2010/main" val="29460612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C7A506D-DCED-C3BC-0E5B-C6601A57D0A9}"/>
              </a:ext>
            </a:extLst>
          </p:cNvPr>
          <p:cNvSpPr txBox="1"/>
          <p:nvPr/>
        </p:nvSpPr>
        <p:spPr>
          <a:xfrm>
            <a:off x="2830368" y="302858"/>
            <a:ext cx="8233871"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Ταξινόμηση </a:t>
            </a:r>
            <a:r>
              <a:rPr lang="el-GR" sz="2400" b="1" dirty="0">
                <a:solidFill>
                  <a:srgbClr val="393185"/>
                </a:solidFill>
                <a:latin typeface="Open Sans Light"/>
                <a:ea typeface="Open Sans Light"/>
                <a:cs typeface="Open Sans Light"/>
              </a:rPr>
              <a:t>&amp; Καθεστώς Π</a:t>
            </a:r>
            <a:r>
              <a:rPr lang="el-GR" sz="2400" b="1" dirty="0" smtClean="0">
                <a:solidFill>
                  <a:srgbClr val="393185"/>
                </a:solidFill>
                <a:latin typeface="Open Sans Light"/>
                <a:ea typeface="Open Sans Light"/>
                <a:cs typeface="Open Sans Light"/>
              </a:rPr>
              <a:t>ροστασίας Θαλασσοκόρακα</a:t>
            </a:r>
            <a:endParaRPr lang="fr-FR" sz="2400" b="1" dirty="0">
              <a:solidFill>
                <a:srgbClr val="393185"/>
              </a:solidFill>
              <a:latin typeface="Open Sans Light"/>
              <a:ea typeface="Open Sans Light"/>
              <a:cs typeface="Open Sans Light"/>
            </a:endParaRPr>
          </a:p>
        </p:txBody>
      </p:sp>
      <p:graphicFrame>
        <p:nvGraphicFramePr>
          <p:cNvPr id="5" name="2 - Πίνακας"/>
          <p:cNvGraphicFramePr>
            <a:graphicFrameLocks noGrp="1"/>
          </p:cNvGraphicFramePr>
          <p:nvPr>
            <p:extLst>
              <p:ext uri="{D42A27DB-BD31-4B8C-83A1-F6EECF244321}">
                <p14:modId xmlns:p14="http://schemas.microsoft.com/office/powerpoint/2010/main" val="552177068"/>
              </p:ext>
            </p:extLst>
          </p:nvPr>
        </p:nvGraphicFramePr>
        <p:xfrm>
          <a:off x="4046598" y="1252728"/>
          <a:ext cx="7017641" cy="2404871"/>
        </p:xfrm>
        <a:graphic>
          <a:graphicData uri="http://schemas.openxmlformats.org/drawingml/2006/table">
            <a:tbl>
              <a:tblPr/>
              <a:tblGrid>
                <a:gridCol w="1185202"/>
                <a:gridCol w="1222240"/>
                <a:gridCol w="894748"/>
                <a:gridCol w="2017572"/>
                <a:gridCol w="1697879"/>
              </a:tblGrid>
              <a:tr h="343553">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dirty="0" smtClean="0">
                          <a:ln>
                            <a:noFill/>
                          </a:ln>
                          <a:solidFill>
                            <a:schemeClr val="tx1"/>
                          </a:solidFill>
                          <a:effectLst/>
                          <a:latin typeface="Times New Roman" pitchFamily="18" charset="0"/>
                          <a:cs typeface="Times New Roman" pitchFamily="18" charset="0"/>
                        </a:rPr>
                        <a:t>Λατινικό όνομα</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lnTlToBr>
                      <a:noFill/>
                    </a:lnTlToBr>
                    <a:lnBlToTr>
                      <a:noFill/>
                    </a:lnBlToTr>
                    <a:noFill/>
                  </a:tcPr>
                </a:tc>
                <a:tc hMerge="1">
                  <a:txBody>
                    <a:bodyPr/>
                    <a:lstStyle/>
                    <a:p>
                      <a:endParaRPr lang="el-GR"/>
                    </a:p>
                  </a:txBody>
                  <a:tcPr/>
                </a:tc>
                <a:tc hMerge="1">
                  <a:txBody>
                    <a:bodyPr/>
                    <a:lstStyle/>
                    <a:p>
                      <a:endParaRPr lang="el-GR"/>
                    </a:p>
                  </a:txBody>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dirty="0" smtClean="0">
                          <a:ln>
                            <a:noFill/>
                          </a:ln>
                          <a:solidFill>
                            <a:schemeClr val="tx1"/>
                          </a:solidFill>
                          <a:effectLst/>
                          <a:latin typeface="Times New Roman" pitchFamily="18" charset="0"/>
                          <a:cs typeface="Times New Roman" pitchFamily="18" charset="0"/>
                        </a:rPr>
                        <a:t>Κοινό όνομα (Ελληνικό)</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Κοινό όνομα (Αγγλικό)</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lnTlToBr>
                      <a:noFill/>
                    </a:lnTlToBr>
                    <a:lnBlToTr>
                      <a:noFill/>
                    </a:lnBlToTr>
                    <a:noFill/>
                  </a:tcPr>
                </a:tc>
              </a:tr>
              <a:tr h="687106">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n-US" sz="1000" b="1" i="1" u="none" strike="noStrike" cap="none" normalizeH="0" baseline="0" dirty="0" smtClean="0">
                          <a:ln>
                            <a:noFill/>
                          </a:ln>
                          <a:solidFill>
                            <a:srgbClr val="000000"/>
                          </a:solidFill>
                          <a:effectLst/>
                          <a:latin typeface="Times New Roman" pitchFamily="18" charset="0"/>
                          <a:cs typeface="Times New Roman" pitchFamily="18" charset="0"/>
                        </a:rPr>
                        <a:t>Gulosus </a:t>
                      </a:r>
                      <a:r>
                        <a:rPr kumimoji="0" lang="en-US" sz="1000" b="1" i="1" u="none" strike="noStrike" cap="none" normalizeH="0" baseline="0" dirty="0" err="1" smtClean="0">
                          <a:ln>
                            <a:noFill/>
                          </a:ln>
                          <a:solidFill>
                            <a:srgbClr val="000000"/>
                          </a:solidFill>
                          <a:effectLst/>
                          <a:latin typeface="Times New Roman" pitchFamily="18" charset="0"/>
                          <a:cs typeface="Times New Roman" pitchFamily="18" charset="0"/>
                        </a:rPr>
                        <a:t>aristotelis</a:t>
                      </a:r>
                      <a:r>
                        <a:rPr kumimoji="0" lang="en-US" sz="1000" b="1"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1000" b="1" i="1" u="none" strike="noStrike" cap="none" normalizeH="0" baseline="0" dirty="0" err="1" smtClean="0">
                          <a:ln>
                            <a:noFill/>
                          </a:ln>
                          <a:solidFill>
                            <a:srgbClr val="000000"/>
                          </a:solidFill>
                          <a:effectLst/>
                          <a:latin typeface="Times New Roman" pitchFamily="18" charset="0"/>
                          <a:cs typeface="Times New Roman" pitchFamily="18" charset="0"/>
                        </a:rPr>
                        <a:t>desmarestii</a:t>
                      </a:r>
                      <a:r>
                        <a:rPr kumimoji="0" lang="el-GR" sz="1000" b="1" i="1" u="none" strike="noStrike" cap="none" normalizeH="0" baseline="0" dirty="0" smtClean="0">
                          <a:ln>
                            <a:noFill/>
                          </a:ln>
                          <a:solidFill>
                            <a:srgbClr val="000000"/>
                          </a:solidFill>
                          <a:effectLst/>
                          <a:latin typeface="Times New Roman" pitchFamily="18" charset="0"/>
                          <a:cs typeface="Times New Roman" pitchFamily="18" charset="0"/>
                        </a:rPr>
                        <a:t> </a:t>
                      </a:r>
                      <a:r>
                        <a:rPr kumimoji="0" lang="el-GR" sz="1000" b="1"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en-US" sz="1000" b="1" i="0" u="none" strike="noStrike" cap="none" normalizeH="0" baseline="0" dirty="0" err="1" smtClean="0">
                          <a:ln>
                            <a:noFill/>
                          </a:ln>
                          <a:solidFill>
                            <a:srgbClr val="000000"/>
                          </a:solidFill>
                          <a:effectLst/>
                          <a:latin typeface="Times New Roman" pitchFamily="18" charset="0"/>
                          <a:cs typeface="Times New Roman" pitchFamily="18" charset="0"/>
                        </a:rPr>
                        <a:t>Payraudeau</a:t>
                      </a:r>
                      <a:r>
                        <a:rPr kumimoji="0" lang="en-US" sz="1000" b="1" i="0" u="none" strike="noStrike" cap="none" normalizeH="0" baseline="0" dirty="0" smtClean="0">
                          <a:ln>
                            <a:noFill/>
                          </a:ln>
                          <a:solidFill>
                            <a:srgbClr val="000000"/>
                          </a:solidFill>
                          <a:effectLst/>
                          <a:latin typeface="Times New Roman" pitchFamily="18" charset="0"/>
                          <a:cs typeface="Times New Roman" pitchFamily="18" charset="0"/>
                        </a:rPr>
                        <a:t>, 1826</a:t>
                      </a:r>
                      <a:r>
                        <a:rPr kumimoji="0" lang="el-GR" sz="1000" b="1"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hMerge="1">
                  <a:txBody>
                    <a:bodyPr/>
                    <a:lstStyle/>
                    <a:p>
                      <a:endParaRPr lang="el-GR"/>
                    </a:p>
                  </a:txBody>
                  <a:tcPr/>
                </a:tc>
                <a:tc hMerge="1">
                  <a:txBody>
                    <a:bodyPr/>
                    <a:lstStyle/>
                    <a:p>
                      <a:endParaRPr lang="el-GR"/>
                    </a:p>
                  </a:txBody>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Θαλασσοκόρακας                                   (Καλικατσού στο Βόρειο Αιγαίο/Σποράδες)</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Μ</a:t>
                      </a:r>
                      <a:r>
                        <a:rPr kumimoji="0" lang="en-US" sz="1000" b="0" i="0" u="none" strike="noStrike" cap="none" normalizeH="0" baseline="0" dirty="0" err="1" smtClean="0">
                          <a:ln>
                            <a:noFill/>
                          </a:ln>
                          <a:solidFill>
                            <a:schemeClr val="tx1"/>
                          </a:solidFill>
                          <a:effectLst/>
                          <a:latin typeface="Times New Roman" pitchFamily="18" charset="0"/>
                          <a:cs typeface="Times New Roman" pitchFamily="18" charset="0"/>
                        </a:rPr>
                        <a:t>editerranenan</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 Shag</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r>
              <a:tr h="687106">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Βασίλειο (Kingdom)</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Φύλο  (Phylum)</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Κλάση (Class)</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Τάξη (Ο</a:t>
                      </a:r>
                      <a:r>
                        <a:rPr kumimoji="0" lang="en-US" sz="1000" b="1" i="0" u="none" strike="noStrike" cap="none" normalizeH="0" baseline="0" smtClean="0">
                          <a:ln>
                            <a:noFill/>
                          </a:ln>
                          <a:solidFill>
                            <a:schemeClr val="tx1"/>
                          </a:solidFill>
                          <a:effectLst/>
                          <a:latin typeface="Times New Roman" pitchFamily="18" charset="0"/>
                          <a:cs typeface="Times New Roman" pitchFamily="18" charset="0"/>
                        </a:rPr>
                        <a:t>rder)</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Οικογένεια (</a:t>
                      </a:r>
                      <a:r>
                        <a:rPr kumimoji="0" lang="en-US" sz="1000" b="1" i="0" u="none" strike="noStrike" cap="none" normalizeH="0" baseline="0" smtClean="0">
                          <a:ln>
                            <a:noFill/>
                          </a:ln>
                          <a:solidFill>
                            <a:schemeClr val="tx1"/>
                          </a:solidFill>
                          <a:effectLst/>
                          <a:latin typeface="Times New Roman" pitchFamily="18" charset="0"/>
                          <a:cs typeface="Times New Roman" pitchFamily="18" charset="0"/>
                        </a:rPr>
                        <a:t>Family)</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noFill/>
                  </a:tcPr>
                </a:tc>
              </a:tr>
              <a:tr h="687106">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1" i="0" u="none" strike="noStrike" cap="none" normalizeH="0" baseline="0" smtClean="0">
                          <a:ln>
                            <a:noFill/>
                          </a:ln>
                          <a:solidFill>
                            <a:schemeClr val="tx1"/>
                          </a:solidFill>
                          <a:effectLst/>
                          <a:latin typeface="Times New Roman" pitchFamily="18" charset="0"/>
                          <a:cs typeface="Times New Roman" pitchFamily="18" charset="0"/>
                        </a:rPr>
                        <a:t>ΖΩΑ (ANIMALIA)</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smtClean="0">
                          <a:ln>
                            <a:noFill/>
                          </a:ln>
                          <a:solidFill>
                            <a:schemeClr val="tx1"/>
                          </a:solidFill>
                          <a:effectLst/>
                          <a:latin typeface="Times New Roman" pitchFamily="18" charset="0"/>
                          <a:cs typeface="Times New Roman" pitchFamily="18" charset="0"/>
                        </a:rPr>
                        <a:t>ΧΟΡΔΩΤΑ (CHORDATA)</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smtClean="0">
                          <a:ln>
                            <a:noFill/>
                          </a:ln>
                          <a:solidFill>
                            <a:schemeClr val="tx1"/>
                          </a:solidFill>
                          <a:effectLst/>
                          <a:latin typeface="Times New Roman" pitchFamily="18" charset="0"/>
                          <a:cs typeface="Times New Roman" pitchFamily="18" charset="0"/>
                        </a:rPr>
                        <a:t>ΠΤΗΝΑ (AVES)</a:t>
                      </a:r>
                      <a:endParaRPr kumimoji="0" lang="el-GR" sz="1100" b="0" i="0" u="none" strike="noStrike" cap="none" normalizeH="0" baseline="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ΣΟΥΛΟΜΟΡΦΑ        (</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SUL</a:t>
                      </a: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IFORMES)</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P</a:t>
                      </a: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Η</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ALACROCORACIDAE</a:t>
                      </a:r>
                      <a:r>
                        <a:rPr kumimoji="0" lang="el-GR" sz="10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l-GR" sz="11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D2EAF1"/>
                    </a:solidFill>
                  </a:tcPr>
                </a:tc>
              </a:tr>
            </a:tbl>
          </a:graphicData>
        </a:graphic>
      </p:graphicFrame>
      <p:graphicFrame>
        <p:nvGraphicFramePr>
          <p:cNvPr id="7" name="5 - Πίνακας"/>
          <p:cNvGraphicFramePr>
            <a:graphicFrameLocks noGrp="1"/>
          </p:cNvGraphicFramePr>
          <p:nvPr>
            <p:extLst>
              <p:ext uri="{D42A27DB-BD31-4B8C-83A1-F6EECF244321}">
                <p14:modId xmlns:p14="http://schemas.microsoft.com/office/powerpoint/2010/main" val="1328333773"/>
              </p:ext>
            </p:extLst>
          </p:nvPr>
        </p:nvGraphicFramePr>
        <p:xfrm>
          <a:off x="110067" y="3895344"/>
          <a:ext cx="11878733" cy="1988681"/>
        </p:xfrm>
        <a:graphic>
          <a:graphicData uri="http://schemas.openxmlformats.org/drawingml/2006/table">
            <a:tbl>
              <a:tblPr/>
              <a:tblGrid>
                <a:gridCol w="1794933"/>
                <a:gridCol w="1261533"/>
                <a:gridCol w="1210734"/>
                <a:gridCol w="838200"/>
                <a:gridCol w="677333"/>
                <a:gridCol w="1161429"/>
                <a:gridCol w="1083563"/>
                <a:gridCol w="1387980"/>
                <a:gridCol w="1232578"/>
                <a:gridCol w="1230450"/>
              </a:tblGrid>
              <a:tr h="505321">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50000"/>
                        </a:lnSpc>
                        <a:spcBef>
                          <a:spcPct val="0"/>
                        </a:spcBef>
                        <a:spcAft>
                          <a:spcPts val="1000"/>
                        </a:spcAft>
                        <a:buClrTx/>
                        <a:buSzTx/>
                        <a:buFontTx/>
                        <a:buNone/>
                        <a:tabLst/>
                      </a:pPr>
                      <a:endParaRPr kumimoji="0" lang="el-GR" sz="900" b="0" i="0" u="none" strike="noStrike" cap="none" normalizeH="0" baseline="0" dirty="0" smtClean="0">
                        <a:ln>
                          <a:noFill/>
                        </a:ln>
                        <a:solidFill>
                          <a:schemeClr val="tx1"/>
                        </a:solidFill>
                        <a:effectLst/>
                        <a:latin typeface="Calibri" pitchFamily="34" charset="0"/>
                        <a:cs typeface="Times New Roman" pitchFamily="18"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4C0026"/>
                    </a:solidFill>
                  </a:tcPr>
                </a:tc>
                <a:tc hMerge="1">
                  <a:txBody>
                    <a:bodyPr/>
                    <a:lstStyle/>
                    <a:p>
                      <a:endParaRPr lang="el-GR"/>
                    </a:p>
                  </a:txBody>
                  <a:tcPr/>
                </a:tc>
                <a:tc hMerge="1">
                  <a:txBody>
                    <a:bodyPr/>
                    <a:lstStyle/>
                    <a:p>
                      <a:endParaRPr lang="el-GR"/>
                    </a:p>
                  </a:txBody>
                  <a:tcPr/>
                </a:tc>
                <a:tc gridSpan="4">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99"/>
                          </a:solidFill>
                          <a:effectLst/>
                          <a:latin typeface="Tahoma" pitchFamily="34" charset="0"/>
                          <a:cs typeface="Times New Roman" pitchFamily="18" charset="0"/>
                        </a:rPr>
                        <a:t>ΚΑΘΕΣΤΩΣ ΠΡΟΣΤΑΣΙΑΣ</a:t>
                      </a:r>
                      <a:endParaRPr kumimoji="0" lang="el-GR" sz="1000" b="0" i="0" u="none" strike="noStrike" cap="none" normalizeH="0" baseline="0" dirty="0" smtClean="0">
                        <a:ln>
                          <a:noFill/>
                        </a:ln>
                        <a:solidFill>
                          <a:schemeClr val="tx1"/>
                        </a:solidFill>
                        <a:effectLst/>
                        <a:latin typeface="Calibri" pitchFamily="34" charset="0"/>
                        <a:cs typeface="Times New Roman" pitchFamily="18"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4C0026"/>
                    </a:solidFill>
                  </a:tcPr>
                </a:tc>
                <a:tc hMerge="1">
                  <a:txBody>
                    <a:bodyPr/>
                    <a:lstStyle/>
                    <a:p>
                      <a:endParaRPr lang="el-GR"/>
                    </a:p>
                  </a:txBody>
                  <a:tcPr/>
                </a:tc>
                <a:tc hMerge="1">
                  <a:txBody>
                    <a:bodyPr/>
                    <a:lstStyle/>
                    <a:p>
                      <a:endParaRPr lang="el-GR"/>
                    </a:p>
                  </a:txBody>
                  <a:tcPr/>
                </a:tc>
                <a:tc hMerge="1">
                  <a:txBody>
                    <a:bodyPr/>
                    <a:lstStyle/>
                    <a:p>
                      <a:endParaRPr lang="el-GR"/>
                    </a:p>
                  </a:txBody>
                  <a:tcPr/>
                </a:tc>
                <a:tc gridSpan="3">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99"/>
                          </a:solidFill>
                          <a:effectLst/>
                          <a:latin typeface="Tahoma" pitchFamily="34" charset="0"/>
                          <a:cs typeface="Times New Roman" pitchFamily="18" charset="0"/>
                        </a:rPr>
                        <a:t>ΚΑΘΕΣΤΩΣ ΑΠΕΙΛΗΣ</a:t>
                      </a:r>
                      <a:endParaRPr kumimoji="0" lang="el-GR" sz="1000" b="0" i="0" u="none" strike="noStrike" cap="none" normalizeH="0" baseline="0" dirty="0" smtClean="0">
                        <a:ln>
                          <a:noFill/>
                        </a:ln>
                        <a:solidFill>
                          <a:schemeClr val="tx1"/>
                        </a:solidFill>
                        <a:effectLst/>
                        <a:latin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99"/>
                          </a:solidFill>
                          <a:effectLst/>
                          <a:latin typeface="Tahoma" pitchFamily="34" charset="0"/>
                          <a:cs typeface="Times New Roman" pitchFamily="18" charset="0"/>
                        </a:rPr>
                        <a:t>ΣΠΑΝΙΟΤΗΤΑ</a:t>
                      </a:r>
                      <a:endParaRPr kumimoji="0" lang="el-GR" sz="1000" b="0" i="0" u="none" strike="noStrike" cap="none" normalizeH="0" baseline="0" dirty="0" smtClean="0">
                        <a:ln>
                          <a:noFill/>
                        </a:ln>
                        <a:solidFill>
                          <a:schemeClr val="tx1"/>
                        </a:solidFill>
                        <a:effectLst/>
                        <a:latin typeface="Calibri" pitchFamily="34" charset="0"/>
                        <a:cs typeface="Times New Roman" pitchFamily="18"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4C0026"/>
                    </a:solidFill>
                  </a:tcPr>
                </a:tc>
                <a:tc hMerge="1">
                  <a:txBody>
                    <a:bodyPr/>
                    <a:lstStyle/>
                    <a:p>
                      <a:endParaRPr lang="el-GR"/>
                    </a:p>
                  </a:txBody>
                  <a:tcPr/>
                </a:tc>
                <a:tc hMerge="1">
                  <a:txBody>
                    <a:bodyPr/>
                    <a:lstStyle/>
                    <a:p>
                      <a:endParaRPr lang="el-GR"/>
                    </a:p>
                  </a:txBody>
                  <a:tcPr/>
                </a:tc>
              </a:tr>
              <a:tr h="915505">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Επιστημονικό όνομα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Ελληνική</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Ονομασία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Παρουσία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Οδηγίες </a:t>
                      </a:r>
                      <a:r>
                        <a:rPr kumimoji="0" lang="en-US" sz="1000" b="1" i="0" u="none" strike="noStrike" cap="none" normalizeH="0" baseline="0" dirty="0" smtClean="0">
                          <a:ln>
                            <a:noFill/>
                          </a:ln>
                          <a:solidFill>
                            <a:srgbClr val="FFFFFF"/>
                          </a:solidFill>
                          <a:effectLst/>
                          <a:latin typeface="Tahoma" pitchFamily="34" charset="0"/>
                          <a:cs typeface="Tahoma" pitchFamily="34" charset="0"/>
                        </a:rPr>
                        <a:t>EEC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79/409</a:t>
                      </a:r>
                      <a:endParaRPr kumimoji="0" lang="el-GR" sz="1000" b="0" i="0" u="none" strike="noStrike" cap="none" normalizeH="0" baseline="0" dirty="0" smtClean="0">
                        <a:ln>
                          <a:noFill/>
                        </a:ln>
                        <a:solidFill>
                          <a:srgbClr val="000000"/>
                        </a:solidFill>
                        <a:effectLst/>
                        <a:latin typeface="Tahoma" pitchFamily="34" charset="0"/>
                        <a:cs typeface="Tahoma"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&amp;</a:t>
                      </a:r>
                      <a:endParaRPr kumimoji="0" lang="el-GR" sz="1000" b="0" i="0" u="none" strike="noStrike" cap="none" normalizeH="0" baseline="0" dirty="0" smtClean="0">
                        <a:ln>
                          <a:noFill/>
                        </a:ln>
                        <a:solidFill>
                          <a:srgbClr val="000000"/>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2009/147</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Συνθήκη</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Βέρνης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Συνθήκη</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Βαρκελώνης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Κατηγορία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SPEC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1" i="0" u="none" strike="noStrike" cap="none" normalizeH="0" baseline="0" dirty="0" smtClean="0">
                          <a:ln>
                            <a:noFill/>
                          </a:ln>
                          <a:solidFill>
                            <a:srgbClr val="FFFFFF"/>
                          </a:solidFill>
                          <a:effectLst/>
                          <a:latin typeface="Tahoma" pitchFamily="34" charset="0"/>
                          <a:cs typeface="Tahoma" pitchFamily="34" charset="0"/>
                        </a:rPr>
                        <a:t>E</a:t>
                      </a:r>
                      <a:r>
                        <a:rPr kumimoji="0" lang="el-GR" sz="1000" b="1" i="0" u="none" strike="noStrike" cap="none" normalizeH="0" baseline="0" dirty="0" smtClean="0">
                          <a:ln>
                            <a:noFill/>
                          </a:ln>
                          <a:solidFill>
                            <a:srgbClr val="FFFFFF"/>
                          </a:solidFill>
                          <a:effectLst/>
                          <a:latin typeface="Tahoma" pitchFamily="34" charset="0"/>
                          <a:cs typeface="Tahoma" pitchFamily="34" charset="0"/>
                        </a:rPr>
                        <a:t>λληνικό</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Κόκκινο Βιβλίο 2023</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Καθεστώς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Απειλής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στην Ε.Ε.</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1" i="0" u="none" strike="noStrike" cap="none" normalizeH="0" baseline="0" dirty="0" smtClean="0">
                          <a:ln>
                            <a:noFill/>
                          </a:ln>
                          <a:solidFill>
                            <a:srgbClr val="FFFFFF"/>
                          </a:solidFill>
                          <a:effectLst/>
                          <a:latin typeface="Tahoma" pitchFamily="34" charset="0"/>
                          <a:cs typeface="Tahoma" pitchFamily="34" charset="0"/>
                        </a:rPr>
                        <a:t>Ι</a:t>
                      </a:r>
                      <a:r>
                        <a:rPr kumimoji="0" lang="en-US" sz="1000" b="1" i="0" u="none" strike="noStrike" cap="none" normalizeH="0" baseline="0" dirty="0" smtClean="0">
                          <a:ln>
                            <a:noFill/>
                          </a:ln>
                          <a:solidFill>
                            <a:srgbClr val="FFFFFF"/>
                          </a:solidFill>
                          <a:effectLst/>
                          <a:latin typeface="Tahoma" pitchFamily="34" charset="0"/>
                          <a:cs typeface="Tahoma" pitchFamily="34" charset="0"/>
                        </a:rPr>
                        <a:t>UCN </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1" i="0" u="none" strike="noStrike" cap="none" normalizeH="0" baseline="0" dirty="0" smtClean="0">
                          <a:ln>
                            <a:noFill/>
                          </a:ln>
                          <a:solidFill>
                            <a:srgbClr val="FFFFFF"/>
                          </a:solidFill>
                          <a:effectLst/>
                          <a:latin typeface="Tahoma" pitchFamily="34" charset="0"/>
                          <a:cs typeface="Tahoma" pitchFamily="34" charset="0"/>
                        </a:rPr>
                        <a:t>K</a:t>
                      </a:r>
                      <a:r>
                        <a:rPr kumimoji="0" lang="el-GR" sz="1000" b="1" i="0" u="none" strike="noStrike" cap="none" normalizeH="0" baseline="0" dirty="0" smtClean="0">
                          <a:ln>
                            <a:noFill/>
                          </a:ln>
                          <a:solidFill>
                            <a:srgbClr val="FFFFFF"/>
                          </a:solidFill>
                          <a:effectLst/>
                          <a:latin typeface="Tahoma" pitchFamily="34" charset="0"/>
                          <a:cs typeface="Tahoma" pitchFamily="34" charset="0"/>
                        </a:rPr>
                        <a:t>όκκινη λίστα</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9A400"/>
                    </a:solidFill>
                  </a:tcPr>
                </a:tc>
              </a:tr>
              <a:tr h="380542">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0" i="1" u="none" strike="noStrike" cap="none" normalizeH="0" baseline="0" dirty="0" smtClean="0">
                          <a:ln>
                            <a:noFill/>
                          </a:ln>
                          <a:solidFill>
                            <a:schemeClr val="tx1"/>
                          </a:solidFill>
                          <a:effectLst/>
                          <a:latin typeface="Tahoma" pitchFamily="34" charset="0"/>
                          <a:cs typeface="Tahoma" pitchFamily="34" charset="0"/>
                        </a:rPr>
                        <a:t>Gulosus </a:t>
                      </a:r>
                      <a:r>
                        <a:rPr kumimoji="0" lang="en-US" sz="1000" b="0" i="1" u="none" strike="noStrike" cap="none" normalizeH="0" baseline="0" dirty="0" err="1" smtClean="0">
                          <a:ln>
                            <a:noFill/>
                          </a:ln>
                          <a:solidFill>
                            <a:schemeClr val="tx1"/>
                          </a:solidFill>
                          <a:effectLst/>
                          <a:latin typeface="Tahoma" pitchFamily="34" charset="0"/>
                          <a:cs typeface="Tahoma" pitchFamily="34" charset="0"/>
                        </a:rPr>
                        <a:t>aristotelis</a:t>
                      </a:r>
                      <a:r>
                        <a:rPr kumimoji="0" lang="en-US" sz="1000" b="0" i="1" u="none" strike="noStrike" cap="none" normalizeH="0" baseline="0" dirty="0" smtClean="0">
                          <a:ln>
                            <a:noFill/>
                          </a:ln>
                          <a:solidFill>
                            <a:schemeClr val="tx1"/>
                          </a:solidFill>
                          <a:effectLst/>
                          <a:latin typeface="Tahoma" pitchFamily="34" charset="0"/>
                          <a:cs typeface="Tahoma" pitchFamily="34" charset="0"/>
                        </a:rPr>
                        <a:t> </a:t>
                      </a:r>
                      <a:r>
                        <a:rPr kumimoji="0" lang="en-US" sz="1000" b="0" i="1" u="none" strike="noStrike" cap="none" normalizeH="0" baseline="0" dirty="0" err="1" smtClean="0">
                          <a:ln>
                            <a:noFill/>
                          </a:ln>
                          <a:solidFill>
                            <a:schemeClr val="tx1"/>
                          </a:solidFill>
                          <a:effectLst/>
                          <a:latin typeface="Tahoma" pitchFamily="34" charset="0"/>
                          <a:cs typeface="Tahoma" pitchFamily="34" charset="0"/>
                        </a:rPr>
                        <a:t>desmarestii</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Θαλασσοκόρακας</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0" i="0" u="none" strike="noStrike" cap="none" normalizeH="0" baseline="0" dirty="0" smtClean="0">
                          <a:ln>
                            <a:noFill/>
                          </a:ln>
                          <a:solidFill>
                            <a:srgbClr val="000000"/>
                          </a:solidFill>
                          <a:effectLst/>
                          <a:latin typeface="Tahoma" pitchFamily="34" charset="0"/>
                          <a:cs typeface="Tahoma" pitchFamily="34" charset="0"/>
                        </a:rPr>
                        <a:t>R </a:t>
                      </a:r>
                      <a:r>
                        <a:rPr kumimoji="0" lang="el-GR" sz="1000" b="0" i="0" u="none" strike="noStrike" cap="none" normalizeH="0" baseline="0" dirty="0" smtClean="0">
                          <a:ln>
                            <a:noFill/>
                          </a:ln>
                          <a:solidFill>
                            <a:srgbClr val="000000"/>
                          </a:solidFill>
                          <a:effectLst/>
                          <a:latin typeface="Tahoma" pitchFamily="34" charset="0"/>
                          <a:cs typeface="Tahoma" pitchFamily="34" charset="0"/>
                        </a:rPr>
                        <a:t>                           </a:t>
                      </a:r>
                      <a:r>
                        <a:rPr kumimoji="0" lang="en-US" sz="1000" b="0" i="0" u="none" strike="noStrike" cap="none" normalizeH="0" baseline="0" dirty="0" smtClean="0">
                          <a:ln>
                            <a:noFill/>
                          </a:ln>
                          <a:solidFill>
                            <a:srgbClr val="000000"/>
                          </a:solidFill>
                          <a:effectLst/>
                          <a:latin typeface="Tahoma" pitchFamily="34" charset="0"/>
                          <a:cs typeface="Tahoma" pitchFamily="34" charset="0"/>
                        </a:rPr>
                        <a:t>(</a:t>
                      </a:r>
                      <a:r>
                        <a:rPr kumimoji="0" lang="el-GR" sz="1000" b="0" i="0" u="none" strike="noStrike" cap="none" normalizeH="0" baseline="0" dirty="0" smtClean="0">
                          <a:ln>
                            <a:noFill/>
                          </a:ln>
                          <a:solidFill>
                            <a:srgbClr val="000000"/>
                          </a:solidFill>
                          <a:effectLst/>
                          <a:latin typeface="Tahoma" pitchFamily="34" charset="0"/>
                          <a:cs typeface="Tahoma" pitchFamily="34" charset="0"/>
                        </a:rPr>
                        <a:t>Μόνιμος κάτοικος, αναπαράγεται)</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Ι</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ΙΙ</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l-GR" sz="1000" b="0" i="0" u="none" strike="noStrike" kern="1200" cap="none" spc="0" normalizeH="0" baseline="0" noProof="0" dirty="0" smtClean="0">
                          <a:ln>
                            <a:noFill/>
                          </a:ln>
                          <a:solidFill>
                            <a:srgbClr val="000000"/>
                          </a:solidFill>
                          <a:effectLst/>
                          <a:uLnTx/>
                          <a:uFillTx/>
                          <a:latin typeface="Tahoma" pitchFamily="34" charset="0"/>
                          <a:ea typeface="+mn-ea"/>
                          <a:cs typeface="Tahoma" pitchFamily="34" charset="0"/>
                        </a:rPr>
                        <a:t>ΙΙ</a:t>
                      </a:r>
                      <a:endParaRPr kumimoji="0" lang="el-GR" sz="1000" b="0" i="0" u="none" strike="noStrike" kern="1200" cap="none" spc="0" normalizeH="0" baseline="0" noProof="0" dirty="0" smtClean="0">
                        <a:ln>
                          <a:noFill/>
                        </a:ln>
                        <a:solidFill>
                          <a:prstClr val="black"/>
                        </a:solidFill>
                        <a:effectLst/>
                        <a:uLnTx/>
                        <a:uFillTx/>
                        <a:latin typeface="Tahoma" pitchFamily="34" charset="0"/>
                        <a:ea typeface="+mn-ea"/>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chemeClr val="tx1"/>
                          </a:solidFill>
                          <a:effectLst/>
                          <a:latin typeface="Tahoma" pitchFamily="34" charset="0"/>
                          <a:cs typeface="Tahoma" pitchFamily="34" charset="0"/>
                        </a:rPr>
                        <a:t>_</a:t>
                      </a:r>
                      <a:r>
                        <a:rPr kumimoji="0" lang="el-GR" sz="1000" b="0" i="0" u="none" strike="noStrike" cap="none" normalizeH="0" baseline="30000" dirty="0" smtClean="0">
                          <a:ln>
                            <a:noFill/>
                          </a:ln>
                          <a:solidFill>
                            <a:schemeClr val="tx1"/>
                          </a:solidFill>
                          <a:effectLst/>
                          <a:latin typeface="Tahoma" pitchFamily="34" charset="0"/>
                          <a:cs typeface="Tahoma" pitchFamily="34" charset="0"/>
                        </a:rPr>
                        <a:t>Ε</a:t>
                      </a: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n-US" sz="1000" b="0" i="0" u="none" strike="noStrike" kern="1200" cap="none" spc="0" normalizeH="0" baseline="0" noProof="0" dirty="0" smtClean="0">
                          <a:ln>
                            <a:noFill/>
                          </a:ln>
                          <a:solidFill>
                            <a:srgbClr val="000000"/>
                          </a:solidFill>
                          <a:effectLst/>
                          <a:uLnTx/>
                          <a:uFillTx/>
                          <a:latin typeface="Tahoma" pitchFamily="34" charset="0"/>
                          <a:ea typeface="+mn-ea"/>
                          <a:cs typeface="Tahoma" pitchFamily="34" charset="0"/>
                        </a:rPr>
                        <a:t>LC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1000" b="0" i="0" u="none" strike="noStrike" kern="1200" cap="none" spc="0" normalizeH="0" baseline="0" noProof="0" dirty="0" smtClean="0">
                          <a:ln>
                            <a:noFill/>
                          </a:ln>
                          <a:solidFill>
                            <a:srgbClr val="000000"/>
                          </a:solidFill>
                          <a:effectLst/>
                          <a:uLnTx/>
                          <a:uFillTx/>
                          <a:latin typeface="Tahoma" pitchFamily="34" charset="0"/>
                          <a:ea typeface="+mn-ea"/>
                          <a:cs typeface="Tahoma" pitchFamily="34" charset="0"/>
                        </a:rPr>
                        <a:t>LC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p>
                      <a:pPr marL="0" marR="0" lvl="0" indent="0" algn="ctr" defTabSz="914400" rtl="0" eaLnBrk="1" fontAlgn="base" latinLnBrk="0" hangingPunct="1">
                        <a:lnSpc>
                          <a:spcPct val="115000"/>
                        </a:lnSpc>
                        <a:spcBef>
                          <a:spcPct val="0"/>
                        </a:spcBef>
                        <a:spcAft>
                          <a:spcPts val="1000"/>
                        </a:spcAft>
                        <a:buClrTx/>
                        <a:buSzTx/>
                        <a:buFontTx/>
                        <a:buNone/>
                        <a:tabLst/>
                      </a:pP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Corbel"/>
                        </a:defRPr>
                      </a:lvl1pPr>
                      <a:lvl2pPr marL="457200" algn="l" defTabSz="914400" rtl="0" eaLnBrk="1" latinLnBrk="0" hangingPunct="1">
                        <a:defRPr sz="1800" kern="1200">
                          <a:solidFill>
                            <a:schemeClr val="tx1"/>
                          </a:solidFill>
                          <a:latin typeface="Corbel"/>
                        </a:defRPr>
                      </a:lvl2pPr>
                      <a:lvl3pPr marL="914400" algn="l" defTabSz="914400" rtl="0" eaLnBrk="1" latinLnBrk="0" hangingPunct="1">
                        <a:defRPr sz="1800" kern="1200">
                          <a:solidFill>
                            <a:schemeClr val="tx1"/>
                          </a:solidFill>
                          <a:latin typeface="Corbel"/>
                        </a:defRPr>
                      </a:lvl3pPr>
                      <a:lvl4pPr marL="1371600" algn="l" defTabSz="914400" rtl="0" eaLnBrk="1" latinLnBrk="0" hangingPunct="1">
                        <a:defRPr sz="1800" kern="1200">
                          <a:solidFill>
                            <a:schemeClr val="tx1"/>
                          </a:solidFill>
                          <a:latin typeface="Corbel"/>
                        </a:defRPr>
                      </a:lvl4pPr>
                      <a:lvl5pPr marL="1828800" algn="l" defTabSz="914400" rtl="0" eaLnBrk="1" latinLnBrk="0" hangingPunct="1">
                        <a:defRPr sz="1800" kern="1200">
                          <a:solidFill>
                            <a:schemeClr val="tx1"/>
                          </a:solidFill>
                          <a:latin typeface="Corbel"/>
                        </a:defRPr>
                      </a:lvl5pPr>
                      <a:lvl6pPr marL="2286000" algn="l" defTabSz="914400" rtl="0" eaLnBrk="1" latinLnBrk="0" hangingPunct="1">
                        <a:defRPr sz="1800" kern="1200">
                          <a:solidFill>
                            <a:schemeClr val="tx1"/>
                          </a:solidFill>
                          <a:latin typeface="Corbel"/>
                        </a:defRPr>
                      </a:lvl6pPr>
                      <a:lvl7pPr marL="2743200" algn="l" defTabSz="914400" rtl="0" eaLnBrk="1" latinLnBrk="0" hangingPunct="1">
                        <a:defRPr sz="1800" kern="1200">
                          <a:solidFill>
                            <a:schemeClr val="tx1"/>
                          </a:solidFill>
                          <a:latin typeface="Corbel"/>
                        </a:defRPr>
                      </a:lvl7pPr>
                      <a:lvl8pPr marL="3200400" algn="l" defTabSz="914400" rtl="0" eaLnBrk="1" latinLnBrk="0" hangingPunct="1">
                        <a:defRPr sz="1800" kern="1200">
                          <a:solidFill>
                            <a:schemeClr val="tx1"/>
                          </a:solidFill>
                          <a:latin typeface="Corbel"/>
                        </a:defRPr>
                      </a:lvl8pPr>
                      <a:lvl9pPr marL="3657600" algn="l" defTabSz="914400" rtl="0" eaLnBrk="1" latinLnBrk="0" hangingPunct="1">
                        <a:defRPr sz="1800" kern="1200">
                          <a:solidFill>
                            <a:schemeClr val="tx1"/>
                          </a:solidFill>
                          <a:latin typeface="Corbel"/>
                        </a:defRPr>
                      </a:lvl9p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el-GR" sz="1000" b="0" i="0" u="none" strike="noStrike" cap="none" normalizeH="0" baseline="0" dirty="0" smtClean="0">
                          <a:ln>
                            <a:noFill/>
                          </a:ln>
                          <a:solidFill>
                            <a:srgbClr val="000000"/>
                          </a:solidFill>
                          <a:effectLst/>
                          <a:latin typeface="Tahoma" pitchFamily="34" charset="0"/>
                          <a:cs typeface="Tahoma" pitchFamily="34" charset="0"/>
                        </a:rPr>
                        <a:t> </a:t>
                      </a:r>
                      <a:r>
                        <a:rPr kumimoji="0" lang="en-US" sz="1000" b="0" i="0" u="none" strike="noStrike" cap="none" normalizeH="0" baseline="0" dirty="0" smtClean="0">
                          <a:ln>
                            <a:noFill/>
                          </a:ln>
                          <a:solidFill>
                            <a:srgbClr val="000000"/>
                          </a:solidFill>
                          <a:effectLst/>
                          <a:latin typeface="Tahoma" pitchFamily="34" charset="0"/>
                          <a:cs typeface="Tahoma" pitchFamily="34" charset="0"/>
                        </a:rPr>
                        <a:t>LC</a:t>
                      </a:r>
                      <a:endParaRPr kumimoji="0" lang="el-GR" sz="1000" b="0" i="0" u="none" strike="noStrike" cap="none" normalizeH="0" baseline="0" dirty="0" smtClean="0">
                        <a:ln>
                          <a:noFill/>
                        </a:ln>
                        <a:solidFill>
                          <a:schemeClr val="tx1"/>
                        </a:solidFill>
                        <a:effectLst/>
                        <a:latin typeface="Tahoma" pitchFamily="34" charset="0"/>
                        <a:cs typeface="Tahoma" pitchFamily="34" charset="0"/>
                      </a:endParaRPr>
                    </a:p>
                  </a:txBody>
                  <a:tcPr marL="53578" marR="535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7174" name="Picture 6" descr="Gulosu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2787" y="1136732"/>
            <a:ext cx="2032987" cy="2655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3293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890119" y="122739"/>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Ετήσιος </a:t>
            </a:r>
            <a:r>
              <a:rPr lang="el-GR" sz="2400" b="1" dirty="0">
                <a:solidFill>
                  <a:srgbClr val="393185"/>
                </a:solidFill>
                <a:latin typeface="Open Sans Light"/>
                <a:ea typeface="Open Sans Light"/>
                <a:cs typeface="Open Sans Light"/>
              </a:rPr>
              <a:t>κύκλος ζωής </a:t>
            </a:r>
            <a:r>
              <a:rPr lang="el-GR" sz="2400" b="1" dirty="0" smtClean="0">
                <a:solidFill>
                  <a:srgbClr val="393185"/>
                </a:solidFill>
                <a:latin typeface="Open Sans Light"/>
                <a:ea typeface="Open Sans Light"/>
                <a:cs typeface="Open Sans Light"/>
              </a:rPr>
              <a:t>Θαλασσοκόρακα</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668" y="1761065"/>
            <a:ext cx="4277716" cy="3208287"/>
          </a:xfrm>
          <a:prstGeom prst="ellipse">
            <a:avLst/>
          </a:prstGeom>
          <a:ln>
            <a:noFill/>
          </a:ln>
          <a:effectLst>
            <a:softEdge rad="112500"/>
          </a:effec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82239" y="465667"/>
            <a:ext cx="4706595" cy="2647460"/>
          </a:xfrm>
          <a:prstGeom prst="ellipse">
            <a:avLst/>
          </a:prstGeom>
          <a:ln>
            <a:noFill/>
          </a:ln>
          <a:effectLst>
            <a:softEdge rad="112500"/>
          </a:effectLst>
        </p:spPr>
      </p:pic>
      <p:graphicFrame>
        <p:nvGraphicFramePr>
          <p:cNvPr id="9" name="Diagram 8"/>
          <p:cNvGraphicFramePr/>
          <p:nvPr>
            <p:extLst>
              <p:ext uri="{D42A27DB-BD31-4B8C-83A1-F6EECF244321}">
                <p14:modId xmlns:p14="http://schemas.microsoft.com/office/powerpoint/2010/main" val="4214450526"/>
              </p:ext>
            </p:extLst>
          </p:nvPr>
        </p:nvGraphicFramePr>
        <p:xfrm>
          <a:off x="2386034" y="770671"/>
          <a:ext cx="7469166" cy="48246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7531629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1399922" y="829582"/>
            <a:ext cx="5122259" cy="584775"/>
          </a:xfrm>
          <a:prstGeom prst="rect">
            <a:avLst/>
          </a:prstGeom>
          <a:noFill/>
        </p:spPr>
        <p:txBody>
          <a:bodyPr wrap="square">
            <a:spAutoFit/>
          </a:bodyPr>
          <a:lstStyle/>
          <a:p>
            <a:pPr algn="ctr"/>
            <a:r>
              <a:rPr lang="el-GR" sz="1600" b="1" dirty="0" smtClean="0">
                <a:solidFill>
                  <a:srgbClr val="393185"/>
                </a:solidFill>
                <a:latin typeface="Open Sans Light"/>
                <a:ea typeface="Open Sans Light"/>
                <a:cs typeface="Open Sans Light"/>
              </a:rPr>
              <a:t>Φωλιά Θαλασσοκόρακα: Σε χαμηλό </a:t>
            </a:r>
            <a:r>
              <a:rPr lang="el-GR" sz="1600" b="1" dirty="0">
                <a:solidFill>
                  <a:srgbClr val="393185"/>
                </a:solidFill>
                <a:latin typeface="Open Sans Light"/>
                <a:ea typeface="Open Sans Light"/>
                <a:cs typeface="Open Sans Light"/>
              </a:rPr>
              <a:t>ύψος (με </a:t>
            </a:r>
            <a:r>
              <a:rPr lang="el-GR" sz="1600" b="1" dirty="0" smtClean="0">
                <a:solidFill>
                  <a:srgbClr val="393185"/>
                </a:solidFill>
                <a:latin typeface="Open Sans Light"/>
                <a:ea typeface="Open Sans Light"/>
                <a:cs typeface="Open Sans Light"/>
              </a:rPr>
              <a:t>εξαιρέσεις) περιμετρικά της ακτογραμμής νησίδων</a:t>
            </a:r>
            <a:endParaRPr lang="fr-FR" sz="1600" b="1" dirty="0">
              <a:solidFill>
                <a:srgbClr val="393185"/>
              </a:solidFill>
              <a:latin typeface="Open Sans Light"/>
              <a:ea typeface="Open Sans Light"/>
              <a:cs typeface="Open Sans Light"/>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1966364"/>
            <a:ext cx="6522180" cy="489163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2181" y="519240"/>
            <a:ext cx="4062201" cy="5416268"/>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8995"/>
          <a:stretch/>
        </p:blipFill>
        <p:spPr>
          <a:xfrm>
            <a:off x="8464269" y="0"/>
            <a:ext cx="3727731" cy="2327137"/>
          </a:xfrm>
          <a:prstGeom prst="rect">
            <a:avLst/>
          </a:prstGeom>
        </p:spPr>
      </p:pic>
      <p:cxnSp>
        <p:nvCxnSpPr>
          <p:cNvPr id="13" name="Elbow Connector 12"/>
          <p:cNvCxnSpPr/>
          <p:nvPr/>
        </p:nvCxnSpPr>
        <p:spPr>
          <a:xfrm flipV="1">
            <a:off x="3503851" y="1414358"/>
            <a:ext cx="4960418" cy="2380807"/>
          </a:xfrm>
          <a:prstGeom prst="bentConnector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735986" y="2807936"/>
            <a:ext cx="218485" cy="1942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7" name="Straight Arrow Connector 16"/>
          <p:cNvCxnSpPr>
            <a:stCxn id="15" idx="6"/>
          </p:cNvCxnSpPr>
          <p:nvPr/>
        </p:nvCxnSpPr>
        <p:spPr>
          <a:xfrm flipV="1">
            <a:off x="7954471" y="2888858"/>
            <a:ext cx="489568" cy="1618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6586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890119" y="122739"/>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Θέσεις κουρνιάσματος (</a:t>
            </a:r>
            <a:r>
              <a:rPr lang="en-US" sz="2400" b="1" dirty="0" smtClean="0">
                <a:solidFill>
                  <a:srgbClr val="393185"/>
                </a:solidFill>
                <a:latin typeface="Open Sans Light"/>
                <a:ea typeface="Open Sans Light"/>
                <a:cs typeface="Open Sans Light"/>
              </a:rPr>
              <a:t>roosting places) </a:t>
            </a:r>
            <a:r>
              <a:rPr lang="el-GR" sz="2400" b="1" dirty="0" smtClean="0">
                <a:solidFill>
                  <a:srgbClr val="393185"/>
                </a:solidFill>
                <a:latin typeface="Open Sans Light"/>
                <a:ea typeface="Open Sans Light"/>
                <a:cs typeface="Open Sans Light"/>
              </a:rPr>
              <a:t>Θαλασσοκόρακα</a:t>
            </a:r>
            <a:endParaRPr lang="fr-FR" sz="2400" b="1" dirty="0">
              <a:solidFill>
                <a:srgbClr val="393185"/>
              </a:solidFill>
              <a:latin typeface="Open Sans Light"/>
              <a:ea typeface="Open Sans Light"/>
              <a:cs typeface="Open Sans Light"/>
            </a:endParaRPr>
          </a:p>
        </p:txBody>
      </p:sp>
      <p:sp>
        <p:nvSpPr>
          <p:cNvPr id="8" name="Rectangle 7"/>
          <p:cNvSpPr/>
          <p:nvPr/>
        </p:nvSpPr>
        <p:spPr>
          <a:xfrm>
            <a:off x="655577" y="5552778"/>
            <a:ext cx="10800823" cy="230832"/>
          </a:xfrm>
          <a:prstGeom prst="rect">
            <a:avLst/>
          </a:prstGeom>
        </p:spPr>
        <p:txBody>
          <a:bodyPr wrap="square">
            <a:spAutoFit/>
          </a:bodyPr>
          <a:lstStyle/>
          <a:p>
            <a:r>
              <a:rPr lang="el-GR" sz="900" dirty="0" smtClean="0">
                <a:solidFill>
                  <a:prstClr val="black"/>
                </a:solidFill>
                <a:latin typeface="Tahoma" panose="020B0604030504040204" pitchFamily="34" charset="0"/>
                <a:ea typeface="Tahoma" panose="020B0604030504040204" pitchFamily="34" charset="0"/>
                <a:cs typeface="Tahoma" panose="020B0604030504040204" pitchFamily="34" charset="0"/>
              </a:rPr>
              <a:t>Θέσεις κουρνιάσματος Θαλασσοκοράκων σε </a:t>
            </a:r>
            <a:r>
              <a:rPr lang="el-GR" sz="900" dirty="0" smtClean="0">
                <a:solidFill>
                  <a:prstClr val="black"/>
                </a:solidFill>
                <a:latin typeface="Tahoma" panose="020B0604030504040204" pitchFamily="34" charset="0"/>
                <a:ea typeface="Tahoma" panose="020B0604030504040204" pitchFamily="34" charset="0"/>
                <a:cs typeface="Tahoma" panose="020B0604030504040204" pitchFamily="34" charset="0"/>
              </a:rPr>
              <a:t>νησίδες </a:t>
            </a:r>
            <a:r>
              <a:rPr lang="el-GR" sz="900" dirty="0" smtClean="0">
                <a:solidFill>
                  <a:prstClr val="black"/>
                </a:solidFill>
                <a:latin typeface="Tahoma" panose="020B0604030504040204" pitchFamily="34" charset="0"/>
                <a:ea typeface="Tahoma" panose="020B0604030504040204" pitchFamily="34" charset="0"/>
                <a:cs typeface="Tahoma" panose="020B0604030504040204" pitchFamily="34" charset="0"/>
              </a:rPr>
              <a:t>του Σαρωνικού: Φώτο: 5-3-2026.</a:t>
            </a:r>
            <a:endParaRPr lang="el-GR" sz="9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442" y="1246173"/>
            <a:ext cx="5452641" cy="4089480"/>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57115" y="1246173"/>
            <a:ext cx="5462124" cy="4096593"/>
          </a:xfrm>
          <a:prstGeom prst="rect">
            <a:avLst/>
          </a:prstGeom>
        </p:spPr>
      </p:pic>
      <p:cxnSp>
        <p:nvCxnSpPr>
          <p:cNvPr id="9" name="Straight Arrow Connector 8"/>
          <p:cNvCxnSpPr/>
          <p:nvPr/>
        </p:nvCxnSpPr>
        <p:spPr>
          <a:xfrm flipH="1">
            <a:off x="9483867" y="2824120"/>
            <a:ext cx="857754" cy="2346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59820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890119" y="122739"/>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Συνευρέσεις ατόμων Θαλασσοκόρακα στη μετα-αναπαραγωγική περίοδο</a:t>
            </a:r>
            <a:endParaRPr lang="fr-FR" sz="2400" b="1" dirty="0">
              <a:solidFill>
                <a:srgbClr val="393185"/>
              </a:solidFill>
              <a:latin typeface="Open Sans Light"/>
              <a:ea typeface="Open Sans Light"/>
              <a:cs typeface="Open Sans Light"/>
            </a:endParaRPr>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5803" b="40370"/>
          <a:stretch/>
        </p:blipFill>
        <p:spPr>
          <a:xfrm>
            <a:off x="655577" y="1244600"/>
            <a:ext cx="10800824" cy="4360334"/>
          </a:xfrm>
          <a:prstGeom prst="rect">
            <a:avLst/>
          </a:prstGeom>
        </p:spPr>
      </p:pic>
      <p:sp>
        <p:nvSpPr>
          <p:cNvPr id="8" name="Rectangle 7"/>
          <p:cNvSpPr/>
          <p:nvPr/>
        </p:nvSpPr>
        <p:spPr>
          <a:xfrm>
            <a:off x="655577" y="5552778"/>
            <a:ext cx="10800823" cy="369332"/>
          </a:xfrm>
          <a:prstGeom prst="rect">
            <a:avLst/>
          </a:prstGeom>
        </p:spPr>
        <p:txBody>
          <a:bodyPr wrap="square">
            <a:spAutoFit/>
          </a:bodyPr>
          <a:lstStyle/>
          <a:p>
            <a:r>
              <a:rPr lang="el-GR" sz="900" dirty="0" smtClean="0">
                <a:latin typeface="Tahoma" panose="020B0604030504040204" pitchFamily="34" charset="0"/>
                <a:ea typeface="Tahoma" panose="020B0604030504040204" pitchFamily="34" charset="0"/>
                <a:cs typeface="Tahoma" panose="020B0604030504040204" pitchFamily="34" charset="0"/>
              </a:rPr>
              <a:t>Συνάθροιση Θαλασσοκοράκων (&gt;100 άτομα) </a:t>
            </a:r>
            <a:r>
              <a:rPr lang="el-GR" sz="900" dirty="0">
                <a:latin typeface="Tahoma" panose="020B0604030504040204" pitchFamily="34" charset="0"/>
                <a:ea typeface="Tahoma" panose="020B0604030504040204" pitchFamily="34" charset="0"/>
                <a:cs typeface="Tahoma" panose="020B0604030504040204" pitchFamily="34" charset="0"/>
              </a:rPr>
              <a:t>στη </a:t>
            </a:r>
            <a:r>
              <a:rPr lang="el-GR" sz="900" b="1" dirty="0" smtClean="0">
                <a:latin typeface="Tahoma" panose="020B0604030504040204" pitchFamily="34" charset="0"/>
                <a:ea typeface="Tahoma" panose="020B0604030504040204" pitchFamily="34" charset="0"/>
                <a:cs typeface="Tahoma" panose="020B0604030504040204" pitchFamily="34" charset="0"/>
              </a:rPr>
              <a:t>ΖΕΠ GR3000020 </a:t>
            </a:r>
            <a:r>
              <a:rPr lang="el-GR" sz="900" dirty="0" smtClean="0">
                <a:latin typeface="Tahoma" panose="020B0604030504040204" pitchFamily="34" charset="0"/>
                <a:ea typeface="Tahoma" panose="020B0604030504040204" pitchFamily="34" charset="0"/>
                <a:cs typeface="Tahoma" panose="020B0604030504040204" pitchFamily="34" charset="0"/>
              </a:rPr>
              <a:t>«</a:t>
            </a:r>
            <a:r>
              <a:rPr lang="el-GR" sz="900" b="1" dirty="0" smtClean="0">
                <a:latin typeface="Tahoma" panose="020B0604030504040204" pitchFamily="34" charset="0"/>
                <a:ea typeface="Tahoma" panose="020B0604030504040204" pitchFamily="34" charset="0"/>
                <a:cs typeface="Tahoma" panose="020B0604030504040204" pitchFamily="34" charset="0"/>
              </a:rPr>
              <a:t>ΝΗΣΙΔΕΣ </a:t>
            </a:r>
            <a:r>
              <a:rPr lang="el-GR" sz="900" b="1" dirty="0">
                <a:latin typeface="Tahoma" panose="020B0604030504040204" pitchFamily="34" charset="0"/>
                <a:ea typeface="Tahoma" panose="020B0604030504040204" pitchFamily="34" charset="0"/>
                <a:cs typeface="Tahoma" panose="020B0604030504040204" pitchFamily="34" charset="0"/>
              </a:rPr>
              <a:t>ΣΑΡΩΝΙΚΟΥ ΚΟΛΠΟΥ ΚΑΙ ΘΑΛΑΣΣΙΑ </a:t>
            </a:r>
            <a:r>
              <a:rPr lang="el-GR" sz="900" b="1" dirty="0" smtClean="0">
                <a:latin typeface="Tahoma" panose="020B0604030504040204" pitchFamily="34" charset="0"/>
                <a:ea typeface="Tahoma" panose="020B0604030504040204" pitchFamily="34" charset="0"/>
                <a:cs typeface="Tahoma" panose="020B0604030504040204" pitchFamily="34" charset="0"/>
              </a:rPr>
              <a:t>ΠΕΡΙΟΧΗ</a:t>
            </a:r>
            <a:r>
              <a:rPr lang="el-GR" sz="900" dirty="0" smtClean="0">
                <a:latin typeface="Tahoma" panose="020B0604030504040204" pitchFamily="34" charset="0"/>
                <a:ea typeface="Tahoma" panose="020B0604030504040204" pitchFamily="34" charset="0"/>
                <a:cs typeface="Tahoma" panose="020B0604030504040204" pitchFamily="34" charset="0"/>
              </a:rPr>
              <a:t>» </a:t>
            </a:r>
            <a:r>
              <a:rPr lang="el-GR" sz="900" dirty="0">
                <a:latin typeface="Tahoma" panose="020B0604030504040204" pitchFamily="34" charset="0"/>
                <a:ea typeface="Tahoma" panose="020B0604030504040204" pitchFamily="34" charset="0"/>
                <a:cs typeface="Tahoma" panose="020B0604030504040204" pitchFamily="34" charset="0"/>
              </a:rPr>
              <a:t>(ΦΕΚ 4432 Β΄/ 15-12-2017 περί “Αναθεώρησης εθνικού καταλόγου περιοχών του Ευρωπαϊκού Οικολογικού Δικτύου Natura 2000</a:t>
            </a:r>
            <a:r>
              <a:rPr lang="el-GR" sz="900" dirty="0" smtClean="0">
                <a:latin typeface="Tahoma" panose="020B0604030504040204" pitchFamily="34" charset="0"/>
                <a:ea typeface="Tahoma" panose="020B0604030504040204" pitchFamily="34" charset="0"/>
                <a:cs typeface="Tahoma" panose="020B0604030504040204" pitchFamily="34" charset="0"/>
              </a:rPr>
              <a:t>”), Φώτο: 31-5-2018.</a:t>
            </a:r>
            <a:endParaRPr lang="el-GR"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59334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56C0BAE3-8642-E6C3-8A72-85B0697ACEEE}"/>
              </a:ext>
            </a:extLst>
          </p:cNvPr>
          <p:cNvSpPr txBox="1"/>
          <p:nvPr/>
        </p:nvSpPr>
        <p:spPr>
          <a:xfrm>
            <a:off x="2890119" y="122739"/>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Συνευρέσεις ατίομων Θαλασσοκόρακα στη μετα-αναπαραγωγική περίοδο</a:t>
            </a:r>
            <a:endParaRPr lang="fr-FR" sz="2400" b="1" dirty="0">
              <a:solidFill>
                <a:srgbClr val="393185"/>
              </a:solidFill>
              <a:latin typeface="Open Sans Light"/>
              <a:ea typeface="Open Sans Light"/>
              <a:cs typeface="Open Sans Light"/>
            </a:endParaRPr>
          </a:p>
        </p:txBody>
      </p:sp>
      <p:sp>
        <p:nvSpPr>
          <p:cNvPr id="8" name="Rectangle 7"/>
          <p:cNvSpPr/>
          <p:nvPr/>
        </p:nvSpPr>
        <p:spPr>
          <a:xfrm>
            <a:off x="655577" y="5552778"/>
            <a:ext cx="10800823" cy="230832"/>
          </a:xfrm>
          <a:prstGeom prst="rect">
            <a:avLst/>
          </a:prstGeom>
        </p:spPr>
        <p:txBody>
          <a:bodyPr wrap="square">
            <a:spAutoFit/>
          </a:bodyPr>
          <a:lstStyle/>
          <a:p>
            <a:r>
              <a:rPr lang="el-GR" sz="900" dirty="0" smtClean="0">
                <a:solidFill>
                  <a:prstClr val="black"/>
                </a:solidFill>
                <a:latin typeface="Tahoma" panose="020B0604030504040204" pitchFamily="34" charset="0"/>
                <a:ea typeface="Tahoma" panose="020B0604030504040204" pitchFamily="34" charset="0"/>
                <a:cs typeface="Tahoma" panose="020B0604030504040204" pitchFamily="34" charset="0"/>
              </a:rPr>
              <a:t>Συνάθροιση Θαλασσοκοράκων (&gt;100 άτομα) </a:t>
            </a:r>
            <a:r>
              <a:rPr lang="el-GR" sz="900" dirty="0">
                <a:solidFill>
                  <a:prstClr val="black"/>
                </a:solidFill>
                <a:latin typeface="Tahoma" panose="020B0604030504040204" pitchFamily="34" charset="0"/>
                <a:ea typeface="Tahoma" panose="020B0604030504040204" pitchFamily="34" charset="0"/>
                <a:cs typeface="Tahoma" panose="020B0604030504040204" pitchFamily="34" charset="0"/>
              </a:rPr>
              <a:t>στη </a:t>
            </a:r>
            <a:r>
              <a:rPr lang="el-GR" sz="9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ΖΕΠ</a:t>
            </a:r>
            <a:r>
              <a:rPr lang="el-GR" sz="900" dirty="0" smtClean="0">
                <a:solidFill>
                  <a:prstClr val="black"/>
                </a:solidFill>
                <a:latin typeface="Tahoma" panose="020B0604030504040204" pitchFamily="34" charset="0"/>
                <a:ea typeface="Tahoma" panose="020B0604030504040204" pitchFamily="34" charset="0"/>
                <a:cs typeface="Tahoma" panose="020B0604030504040204" pitchFamily="34" charset="0"/>
              </a:rPr>
              <a:t> </a:t>
            </a:r>
            <a:r>
              <a:rPr lang="el-GR" sz="900" b="1" dirty="0">
                <a:solidFill>
                  <a:prstClr val="black"/>
                </a:solidFill>
                <a:latin typeface="Tahoma" panose="020B0604030504040204" pitchFamily="34" charset="0"/>
                <a:ea typeface="Tahoma" panose="020B0604030504040204" pitchFamily="34" charset="0"/>
                <a:cs typeface="Tahoma" panose="020B0604030504040204" pitchFamily="34" charset="0"/>
              </a:rPr>
              <a:t>GR2420016</a:t>
            </a:r>
            <a:r>
              <a:rPr lang="el-GR" sz="900"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l-GR" sz="900" dirty="0" smtClean="0">
                <a:solidFill>
                  <a:prstClr val="black"/>
                </a:solidFill>
                <a:latin typeface="Tahoma" panose="020B0604030504040204" pitchFamily="34" charset="0"/>
                <a:ea typeface="Tahoma" panose="020B0604030504040204" pitchFamily="34" charset="0"/>
                <a:cs typeface="Tahoma" panose="020B0604030504040204" pitchFamily="34" charset="0"/>
              </a:rPr>
              <a:t>«</a:t>
            </a:r>
            <a:r>
              <a:rPr lang="el-GR" sz="9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Θαλάσσια </a:t>
            </a:r>
            <a:r>
              <a:rPr lang="el-GR" sz="900" b="1" dirty="0">
                <a:solidFill>
                  <a:prstClr val="black"/>
                </a:solidFill>
                <a:latin typeface="Tahoma" panose="020B0604030504040204" pitchFamily="34" charset="0"/>
                <a:ea typeface="Tahoma" panose="020B0604030504040204" pitchFamily="34" charset="0"/>
                <a:cs typeface="Tahoma" panose="020B0604030504040204" pitchFamily="34" charset="0"/>
              </a:rPr>
              <a:t>Περιοχή Νότιου Ευβοϊκού </a:t>
            </a:r>
            <a:r>
              <a:rPr lang="el-GR" sz="9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Κόλπου</a:t>
            </a:r>
            <a:r>
              <a:rPr lang="el-GR" sz="900" dirty="0" smtClean="0">
                <a:solidFill>
                  <a:prstClr val="black"/>
                </a:solidFill>
                <a:latin typeface="Tahoma" panose="020B0604030504040204" pitchFamily="34" charset="0"/>
                <a:ea typeface="Tahoma" panose="020B0604030504040204" pitchFamily="34" charset="0"/>
                <a:cs typeface="Tahoma" panose="020B0604030504040204" pitchFamily="34" charset="0"/>
              </a:rPr>
              <a:t>», Φώτο: 14-5-2024.</a:t>
            </a:r>
            <a:endParaRPr lang="el-GR" sz="9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t="9030" b="35926"/>
          <a:stretch/>
        </p:blipFill>
        <p:spPr>
          <a:xfrm>
            <a:off x="753533" y="1236132"/>
            <a:ext cx="10456334" cy="4316645"/>
          </a:xfrm>
          <a:prstGeom prst="rect">
            <a:avLst/>
          </a:prstGeom>
        </p:spPr>
      </p:pic>
    </p:spTree>
    <p:extLst>
      <p:ext uri="{BB962C8B-B14F-4D97-AF65-F5344CB8AC3E}">
        <p14:creationId xmlns:p14="http://schemas.microsoft.com/office/powerpoint/2010/main" val="282502859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381468" y="189771"/>
            <a:ext cx="9717399"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Δίαιτα Θαλασσοκόρακα</a:t>
            </a:r>
            <a:endParaRPr lang="fr-FR" sz="2400" b="1" dirty="0">
              <a:solidFill>
                <a:srgbClr val="393185"/>
              </a:solidFill>
              <a:latin typeface="Open Sans Light"/>
              <a:ea typeface="Open Sans Light"/>
              <a:cs typeface="Open Sans Light"/>
            </a:endParaRPr>
          </a:p>
        </p:txBody>
      </p:sp>
      <p:sp>
        <p:nvSpPr>
          <p:cNvPr id="8" name="3 - Θέση κειμένου"/>
          <p:cNvSpPr txBox="1">
            <a:spLocks/>
          </p:cNvSpPr>
          <p:nvPr/>
        </p:nvSpPr>
        <p:spPr>
          <a:xfrm>
            <a:off x="222249" y="1178763"/>
            <a:ext cx="3706283" cy="457200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l-GR" dirty="0" smtClean="0">
              <a:solidFill>
                <a:prstClr val="black"/>
              </a:solidFill>
              <a:latin typeface="Tahoma" pitchFamily="34" charset="0"/>
              <a:cs typeface="Tahoma" pitchFamily="34" charset="0"/>
            </a:endParaRPr>
          </a:p>
          <a:p>
            <a:pPr>
              <a:defRPr/>
            </a:pPr>
            <a:r>
              <a:rPr lang="el-GR" sz="1600" dirty="0" smtClean="0">
                <a:solidFill>
                  <a:srgbClr val="0070C0"/>
                </a:solidFill>
                <a:latin typeface="Tahoma" pitchFamily="34" charset="0"/>
                <a:cs typeface="Tahoma" pitchFamily="34" charset="0"/>
              </a:rPr>
              <a:t>O </a:t>
            </a:r>
            <a:r>
              <a:rPr lang="el-GR" sz="1600" dirty="0">
                <a:solidFill>
                  <a:srgbClr val="0070C0"/>
                </a:solidFill>
                <a:latin typeface="Tahoma" pitchFamily="34" charset="0"/>
                <a:cs typeface="Tahoma" pitchFamily="34" charset="0"/>
              </a:rPr>
              <a:t>Θαλασσοκόρακας </a:t>
            </a:r>
            <a:r>
              <a:rPr lang="el-GR" sz="1600" dirty="0" smtClean="0">
                <a:solidFill>
                  <a:srgbClr val="0070C0"/>
                </a:solidFill>
                <a:latin typeface="Tahoma" pitchFamily="34" charset="0"/>
                <a:cs typeface="Tahoma" pitchFamily="34" charset="0"/>
              </a:rPr>
              <a:t>διαθέτει </a:t>
            </a:r>
            <a:r>
              <a:rPr lang="el-GR" sz="1600" dirty="0">
                <a:solidFill>
                  <a:srgbClr val="0070C0"/>
                </a:solidFill>
                <a:latin typeface="Tahoma" pitchFamily="34" charset="0"/>
                <a:cs typeface="Tahoma" pitchFamily="34" charset="0"/>
              </a:rPr>
              <a:t>πετραδάκια στον κυρίως στόμαχο λόγω του είδους της διατροφής του</a:t>
            </a:r>
            <a:r>
              <a:rPr lang="el-GR" sz="1600" dirty="0" smtClean="0">
                <a:solidFill>
                  <a:srgbClr val="0070C0"/>
                </a:solidFill>
                <a:latin typeface="Tahoma" pitchFamily="34" charset="0"/>
                <a:cs typeface="Tahoma" pitchFamily="34" charset="0"/>
              </a:rPr>
              <a:t>.</a:t>
            </a:r>
          </a:p>
          <a:p>
            <a:pPr>
              <a:defRPr/>
            </a:pPr>
            <a:r>
              <a:rPr lang="el-GR" sz="1600" dirty="0" smtClean="0">
                <a:solidFill>
                  <a:srgbClr val="0070C0"/>
                </a:solidFill>
                <a:latin typeface="Tahoma" pitchFamily="34" charset="0"/>
                <a:cs typeface="Tahoma" pitchFamily="34" charset="0"/>
              </a:rPr>
              <a:t>Το είδος αποβάλλει </a:t>
            </a:r>
            <a:r>
              <a:rPr lang="el-GR" sz="1600" dirty="0">
                <a:solidFill>
                  <a:srgbClr val="0070C0"/>
                </a:solidFill>
                <a:latin typeface="Tahoma" pitchFamily="34" charset="0"/>
                <a:cs typeface="Tahoma" pitchFamily="34" charset="0"/>
              </a:rPr>
              <a:t>εμέσματα με σκληρά μέρη της δίαιτας του που δεν μπορεί να πέψει.</a:t>
            </a:r>
          </a:p>
          <a:p>
            <a:pPr>
              <a:defRPr/>
            </a:pPr>
            <a:r>
              <a:rPr lang="el-GR" sz="1600" dirty="0" smtClean="0">
                <a:solidFill>
                  <a:srgbClr val="0070C0"/>
                </a:solidFill>
                <a:latin typeface="Tahoma" pitchFamily="34" charset="0"/>
                <a:cs typeface="Tahoma" pitchFamily="34" charset="0"/>
              </a:rPr>
              <a:t>Μελέτη της δίαιτας Θαλασσοκόρκακα σε διάφορες αποικίες (π.χ. Γαύδος)</a:t>
            </a:r>
            <a:r>
              <a:rPr lang="en-US" sz="1600" dirty="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μέσω της συλλογής εμεσμάτων (</a:t>
            </a:r>
            <a:r>
              <a:rPr lang="en-US" sz="1600" dirty="0" smtClean="0">
                <a:solidFill>
                  <a:srgbClr val="0070C0"/>
                </a:solidFill>
                <a:latin typeface="Tahoma" pitchFamily="34" charset="0"/>
                <a:cs typeface="Tahoma" pitchFamily="34" charset="0"/>
              </a:rPr>
              <a:t>pellets)</a:t>
            </a:r>
            <a:endParaRPr lang="el-GR" sz="1600" dirty="0" smtClean="0">
              <a:solidFill>
                <a:srgbClr val="0070C0"/>
              </a:solidFill>
              <a:latin typeface="Tahoma" pitchFamily="34" charset="0"/>
              <a:cs typeface="Tahoma" pitchFamily="34" charset="0"/>
            </a:endParaRPr>
          </a:p>
          <a:p>
            <a:pPr>
              <a:defRPr/>
            </a:pPr>
            <a:r>
              <a:rPr lang="el-GR" sz="1600" dirty="0" smtClean="0">
                <a:solidFill>
                  <a:srgbClr val="0070C0"/>
                </a:solidFill>
                <a:latin typeface="Tahoma" pitchFamily="34" charset="0"/>
                <a:cs typeface="Tahoma" pitchFamily="34" charset="0"/>
              </a:rPr>
              <a:t>Ανάλυση των εμεσμάτων (με βάση τους ωτόλιθους ψαριών) είτε με παραδοσιακές (κλείδες αναγνώρισης) ωτόλιθων είτε με καινοτόμες (μοριακές) τεχνικές</a:t>
            </a:r>
          </a:p>
          <a:p>
            <a:pPr>
              <a:defRPr/>
            </a:pPr>
            <a:r>
              <a:rPr lang="el-GR" sz="1600" dirty="0" smtClean="0">
                <a:solidFill>
                  <a:srgbClr val="0070C0"/>
                </a:solidFill>
                <a:latin typeface="Tahoma" pitchFamily="34" charset="0"/>
                <a:cs typeface="Tahoma" pitchFamily="34" charset="0"/>
              </a:rPr>
              <a:t>Βασικά είδη δίαιτας: Γόπα (</a:t>
            </a:r>
            <a:r>
              <a:rPr lang="en-US" sz="1600" i="1" dirty="0" err="1">
                <a:solidFill>
                  <a:srgbClr val="0070C0"/>
                </a:solidFill>
                <a:latin typeface="Tahoma" pitchFamily="34" charset="0"/>
                <a:cs typeface="Tahoma" pitchFamily="34" charset="0"/>
              </a:rPr>
              <a:t>B</a:t>
            </a:r>
            <a:r>
              <a:rPr lang="en-US" sz="1600" i="1" dirty="0" err="1" smtClean="0">
                <a:solidFill>
                  <a:srgbClr val="0070C0"/>
                </a:solidFill>
                <a:latin typeface="Tahoma" pitchFamily="34" charset="0"/>
                <a:cs typeface="Tahoma" pitchFamily="34" charset="0"/>
              </a:rPr>
              <a:t>oops</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boops</a:t>
            </a:r>
            <a:r>
              <a:rPr lang="en-US" sz="1600" dirty="0" smtClean="0">
                <a:solidFill>
                  <a:srgbClr val="0070C0"/>
                </a:solidFill>
                <a:latin typeface="Tahoma" pitchFamily="34" charset="0"/>
                <a:cs typeface="Tahoma" pitchFamily="34" charset="0"/>
              </a:rPr>
              <a:t>), A</a:t>
            </a:r>
            <a:r>
              <a:rPr lang="el-GR" sz="1600" dirty="0" smtClean="0">
                <a:solidFill>
                  <a:srgbClr val="0070C0"/>
                </a:solidFill>
                <a:latin typeface="Tahoma" pitchFamily="34" charset="0"/>
                <a:cs typeface="Tahoma" pitchFamily="34" charset="0"/>
              </a:rPr>
              <a:t>θερίνα (</a:t>
            </a:r>
            <a:r>
              <a:rPr lang="en-US" sz="1600" i="1" dirty="0" err="1" smtClean="0">
                <a:solidFill>
                  <a:srgbClr val="0070C0"/>
                </a:solidFill>
                <a:latin typeface="Tahoma" pitchFamily="34" charset="0"/>
                <a:cs typeface="Tahoma" pitchFamily="34" charset="0"/>
              </a:rPr>
              <a:t>Atherina</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boyeri</a:t>
            </a:r>
            <a:r>
              <a:rPr lang="en-US" sz="1600" dirty="0" smtClean="0">
                <a:solidFill>
                  <a:srgbClr val="0070C0"/>
                </a:solidFill>
                <a:latin typeface="Tahoma" pitchFamily="34" charset="0"/>
                <a:cs typeface="Tahoma" pitchFamily="34" charset="0"/>
              </a:rPr>
              <a:t>), M</a:t>
            </a:r>
            <a:r>
              <a:rPr lang="el-GR" sz="1600" dirty="0" smtClean="0">
                <a:solidFill>
                  <a:srgbClr val="0070C0"/>
                </a:solidFill>
                <a:latin typeface="Tahoma" pitchFamily="34" charset="0"/>
                <a:cs typeface="Tahoma" pitchFamily="34" charset="0"/>
              </a:rPr>
              <a:t>αρίδα (</a:t>
            </a:r>
            <a:r>
              <a:rPr lang="en-US" sz="1600" i="1" dirty="0" err="1" smtClean="0">
                <a:solidFill>
                  <a:srgbClr val="0070C0"/>
                </a:solidFill>
                <a:latin typeface="Tahoma" pitchFamily="34" charset="0"/>
                <a:cs typeface="Tahoma" pitchFamily="34" charset="0"/>
              </a:rPr>
              <a:t>Spicara</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smaris</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Καλογριά (</a:t>
            </a:r>
            <a:r>
              <a:rPr lang="en-US" sz="1600" i="1" dirty="0" err="1" smtClean="0">
                <a:solidFill>
                  <a:srgbClr val="0070C0"/>
                </a:solidFill>
                <a:latin typeface="Tahoma" pitchFamily="34" charset="0"/>
                <a:cs typeface="Tahoma" pitchFamily="34" charset="0"/>
              </a:rPr>
              <a:t>Chromis</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chromis</a:t>
            </a:r>
            <a:r>
              <a:rPr lang="en-US" sz="1600" dirty="0" smtClean="0">
                <a:solidFill>
                  <a:srgbClr val="0070C0"/>
                </a:solidFill>
                <a:latin typeface="Tahoma" pitchFamily="34" charset="0"/>
                <a:cs typeface="Tahoma" pitchFamily="34" charset="0"/>
              </a:rPr>
              <a:t>)</a:t>
            </a:r>
            <a:r>
              <a:rPr lang="el-GR" sz="1600" dirty="0" smtClean="0">
                <a:solidFill>
                  <a:srgbClr val="0070C0"/>
                </a:solidFill>
                <a:latin typeface="Tahoma" pitchFamily="34" charset="0"/>
                <a:cs typeface="Tahoma" pitchFamily="34" charset="0"/>
              </a:rPr>
              <a:t> </a:t>
            </a:r>
          </a:p>
        </p:txBody>
      </p:sp>
      <p:pic>
        <p:nvPicPr>
          <p:cNvPr id="7" name="Picture 136" descr="C:\Users\user\AppData\Local\Temp\Kormoranos_11_1_2016_Zakynthos_a_marked-1.tif"/>
          <p:cNvPicPr>
            <a:picLocks noChangeAspect="1" noChangeArrowheads="1"/>
          </p:cNvPicPr>
          <p:nvPr/>
        </p:nvPicPr>
        <p:blipFill>
          <a:blip r:embed="rId5" cstate="print"/>
          <a:srcRect/>
          <a:stretch>
            <a:fillRect/>
          </a:stretch>
        </p:blipFill>
        <p:spPr bwMode="auto">
          <a:xfrm>
            <a:off x="4466167" y="2158472"/>
            <a:ext cx="2808288" cy="2106612"/>
          </a:xfrm>
          <a:prstGeom prst="rect">
            <a:avLst/>
          </a:prstGeom>
          <a:noFill/>
          <a:ln w="9525">
            <a:noFill/>
            <a:miter lim="800000"/>
            <a:headEnd/>
            <a:tailEnd/>
          </a:ln>
        </p:spPr>
      </p:pic>
      <p:pic>
        <p:nvPicPr>
          <p:cNvPr id="9" name="Picture 137" descr="C:\Users\user\AppData\Local\Temp\Kormoranos_05_03_2016_Zakynthos_1a_marked-2.tif"/>
          <p:cNvPicPr>
            <a:picLocks noChangeAspect="1" noChangeArrowheads="1"/>
          </p:cNvPicPr>
          <p:nvPr/>
        </p:nvPicPr>
        <p:blipFill>
          <a:blip r:embed="rId6" cstate="print"/>
          <a:srcRect/>
          <a:stretch>
            <a:fillRect/>
          </a:stretch>
        </p:blipFill>
        <p:spPr bwMode="auto">
          <a:xfrm>
            <a:off x="9003242" y="1871134"/>
            <a:ext cx="2592388" cy="2522538"/>
          </a:xfrm>
          <a:prstGeom prst="rect">
            <a:avLst/>
          </a:prstGeom>
          <a:noFill/>
          <a:ln w="9525">
            <a:noFill/>
            <a:miter lim="800000"/>
            <a:headEnd/>
            <a:tailEnd/>
          </a:ln>
        </p:spPr>
      </p:pic>
      <p:sp>
        <p:nvSpPr>
          <p:cNvPr id="10" name="TextBox 22"/>
          <p:cNvSpPr txBox="1">
            <a:spLocks noChangeArrowheads="1"/>
          </p:cNvSpPr>
          <p:nvPr/>
        </p:nvSpPr>
        <p:spPr bwMode="auto">
          <a:xfrm>
            <a:off x="3745442" y="4247622"/>
            <a:ext cx="4321175" cy="307777"/>
          </a:xfrm>
          <a:prstGeom prst="rect">
            <a:avLst/>
          </a:prstGeom>
          <a:solidFill>
            <a:sysClr val="window" lastClr="FFFFFF"/>
          </a:solidFill>
          <a:ln w="9525">
            <a:noFill/>
            <a:miter lim="800000"/>
            <a:headEnd/>
            <a:tailEnd/>
          </a:ln>
        </p:spPr>
        <p:txBody>
          <a:bodyP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l-GR" sz="1400" b="1" i="0" u="none" strike="noStrike" kern="0" cap="none" spc="0" normalizeH="0" baseline="0" noProof="0" dirty="0" smtClean="0">
                <a:ln>
                  <a:noFill/>
                </a:ln>
                <a:solidFill>
                  <a:prstClr val="black"/>
                </a:solidFill>
                <a:effectLst/>
                <a:uLnTx/>
                <a:uFillTx/>
                <a:cs typeface="Arial" charset="0"/>
              </a:rPr>
              <a:t>Εικόνα</a:t>
            </a:r>
            <a:r>
              <a:rPr kumimoji="0" lang="en-US" sz="1400" b="1" i="0" u="none" strike="noStrike" kern="0" cap="none" spc="0" normalizeH="0" baseline="0" noProof="0" dirty="0" smtClean="0">
                <a:ln>
                  <a:noFill/>
                </a:ln>
                <a:solidFill>
                  <a:prstClr val="black"/>
                </a:solidFill>
                <a:effectLst/>
                <a:uLnTx/>
                <a:uFillTx/>
                <a:cs typeface="Arial" charset="0"/>
              </a:rPr>
              <a:t> </a:t>
            </a:r>
            <a:r>
              <a:rPr kumimoji="0" lang="el-GR" sz="1400" b="1" i="0" u="none" strike="noStrike" kern="0" cap="none" spc="0" normalizeH="0" baseline="0" noProof="0" dirty="0" smtClean="0">
                <a:ln>
                  <a:noFill/>
                </a:ln>
                <a:solidFill>
                  <a:prstClr val="black"/>
                </a:solidFill>
                <a:effectLst/>
                <a:uLnTx/>
                <a:uFillTx/>
                <a:cs typeface="Arial" charset="0"/>
              </a:rPr>
              <a:t>1</a:t>
            </a:r>
            <a:r>
              <a:rPr kumimoji="0" lang="en-US" sz="1400" b="1" i="0" u="none" strike="noStrike" kern="0" cap="none" spc="0" normalizeH="0" baseline="0" noProof="0" dirty="0" smtClean="0">
                <a:ln>
                  <a:noFill/>
                </a:ln>
                <a:solidFill>
                  <a:prstClr val="black"/>
                </a:solidFill>
                <a:effectLst/>
                <a:uLnTx/>
                <a:uFillTx/>
                <a:cs typeface="Arial" charset="0"/>
              </a:rPr>
              <a:t>: </a:t>
            </a:r>
            <a:r>
              <a:rPr kumimoji="0" lang="el-GR" sz="1400" b="0" i="0" u="none" strike="noStrike" kern="0" cap="none" spc="0" normalizeH="0" baseline="0" noProof="0" dirty="0" err="1" smtClean="0">
                <a:ln>
                  <a:noFill/>
                </a:ln>
                <a:solidFill>
                  <a:prstClr val="black"/>
                </a:solidFill>
                <a:effectLst/>
                <a:uLnTx/>
                <a:uFillTx/>
                <a:cs typeface="Arial" charset="0"/>
              </a:rPr>
              <a:t>Ωτόλιθος</a:t>
            </a:r>
            <a:r>
              <a:rPr kumimoji="0" lang="el-GR" sz="1400" b="0" i="0" u="none" strike="noStrike" kern="0" cap="none" spc="0" normalizeH="0" baseline="0" noProof="0" dirty="0" smtClean="0">
                <a:ln>
                  <a:noFill/>
                </a:ln>
                <a:solidFill>
                  <a:prstClr val="black"/>
                </a:solidFill>
                <a:effectLst/>
                <a:uLnTx/>
                <a:uFillTx/>
                <a:cs typeface="Arial" charset="0"/>
              </a:rPr>
              <a:t> Σαργού (</a:t>
            </a:r>
            <a:r>
              <a:rPr kumimoji="0" lang="en-US" sz="1400" b="0" i="1" u="none" strike="noStrike" kern="0" cap="none" spc="0" normalizeH="0" baseline="0" noProof="0" dirty="0" err="1" smtClean="0">
                <a:ln>
                  <a:noFill/>
                </a:ln>
                <a:solidFill>
                  <a:prstClr val="black"/>
                </a:solidFill>
                <a:effectLst/>
                <a:uLnTx/>
                <a:uFillTx/>
                <a:cs typeface="Arial" charset="0"/>
              </a:rPr>
              <a:t>Diplodus</a:t>
            </a:r>
            <a:r>
              <a:rPr kumimoji="0" lang="en-US" sz="1400" b="0" i="1" u="none" strike="noStrike" kern="0" cap="none" spc="0" normalizeH="0" baseline="0" noProof="0" dirty="0" smtClean="0">
                <a:ln>
                  <a:noFill/>
                </a:ln>
                <a:solidFill>
                  <a:prstClr val="black"/>
                </a:solidFill>
                <a:effectLst/>
                <a:uLnTx/>
                <a:uFillTx/>
                <a:cs typeface="Arial" charset="0"/>
              </a:rPr>
              <a:t> </a:t>
            </a:r>
            <a:r>
              <a:rPr kumimoji="0" lang="en-US" sz="1400" b="0" i="1" u="none" strike="noStrike" kern="0" cap="none" spc="0" normalizeH="0" baseline="0" noProof="0" dirty="0" err="1" smtClean="0">
                <a:ln>
                  <a:noFill/>
                </a:ln>
                <a:solidFill>
                  <a:prstClr val="black"/>
                </a:solidFill>
                <a:effectLst/>
                <a:uLnTx/>
                <a:uFillTx/>
                <a:cs typeface="Arial" charset="0"/>
              </a:rPr>
              <a:t>sargus</a:t>
            </a:r>
            <a:r>
              <a:rPr kumimoji="0" lang="en-US" sz="1400" b="0" i="0" u="none" strike="noStrike" kern="0" cap="none" spc="0" normalizeH="0" baseline="0" noProof="0" dirty="0" smtClean="0">
                <a:ln>
                  <a:noFill/>
                </a:ln>
                <a:solidFill>
                  <a:prstClr val="black"/>
                </a:solidFill>
                <a:effectLst/>
                <a:uLnTx/>
                <a:uFillTx/>
                <a:cs typeface="Arial" charset="0"/>
              </a:rPr>
              <a:t>)</a:t>
            </a:r>
            <a:endParaRPr kumimoji="0" lang="el-GR" sz="1400" b="0" i="0" u="none" strike="noStrike" kern="0" cap="none" spc="0" normalizeH="0" baseline="0" noProof="0" dirty="0" smtClean="0">
              <a:ln>
                <a:noFill/>
              </a:ln>
              <a:solidFill>
                <a:prstClr val="black"/>
              </a:solidFill>
              <a:effectLst/>
              <a:uLnTx/>
              <a:uFillTx/>
              <a:cs typeface="Arial" charset="0"/>
            </a:endParaRPr>
          </a:p>
        </p:txBody>
      </p:sp>
      <p:sp>
        <p:nvSpPr>
          <p:cNvPr id="11" name="TextBox 22"/>
          <p:cNvSpPr txBox="1">
            <a:spLocks noChangeArrowheads="1"/>
          </p:cNvSpPr>
          <p:nvPr/>
        </p:nvSpPr>
        <p:spPr bwMode="auto">
          <a:xfrm>
            <a:off x="8353955" y="4392084"/>
            <a:ext cx="3744912" cy="523220"/>
          </a:xfrm>
          <a:prstGeom prst="rect">
            <a:avLst/>
          </a:prstGeom>
          <a:solidFill>
            <a:sysClr val="window" lastClr="FFFFFF"/>
          </a:solidFill>
          <a:ln w="9525">
            <a:noFill/>
            <a:miter lim="800000"/>
            <a:headEnd/>
            <a:tailEnd/>
          </a:ln>
        </p:spPr>
        <p:txBody>
          <a:bodyPr>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l-GR" sz="1400" b="1" i="0" u="none" strike="noStrike" kern="0" cap="none" spc="0" normalizeH="0" baseline="0" noProof="0" dirty="0" smtClean="0">
                <a:ln>
                  <a:noFill/>
                </a:ln>
                <a:solidFill>
                  <a:prstClr val="black"/>
                </a:solidFill>
                <a:effectLst/>
                <a:uLnTx/>
                <a:uFillTx/>
                <a:cs typeface="Arial" charset="0"/>
              </a:rPr>
              <a:t>Εικόνα</a:t>
            </a:r>
            <a:r>
              <a:rPr kumimoji="0" lang="en-US" sz="1400" b="1" i="0" u="none" strike="noStrike" kern="0" cap="none" spc="0" normalizeH="0" baseline="0" noProof="0" dirty="0" smtClean="0">
                <a:ln>
                  <a:noFill/>
                </a:ln>
                <a:solidFill>
                  <a:prstClr val="black"/>
                </a:solidFill>
                <a:effectLst/>
                <a:uLnTx/>
                <a:uFillTx/>
                <a:cs typeface="Arial" charset="0"/>
              </a:rPr>
              <a:t> </a:t>
            </a:r>
            <a:r>
              <a:rPr kumimoji="0" lang="el-GR" sz="1400" b="1" i="0" u="none" strike="noStrike" kern="0" cap="none" spc="0" normalizeH="0" baseline="0" noProof="0" dirty="0" smtClean="0">
                <a:ln>
                  <a:noFill/>
                </a:ln>
                <a:solidFill>
                  <a:prstClr val="black"/>
                </a:solidFill>
                <a:effectLst/>
                <a:uLnTx/>
                <a:uFillTx/>
                <a:cs typeface="Arial" charset="0"/>
              </a:rPr>
              <a:t>2</a:t>
            </a:r>
            <a:r>
              <a:rPr kumimoji="0" lang="en-US" sz="1400" b="1" i="0" u="none" strike="noStrike" kern="0" cap="none" spc="0" normalizeH="0" baseline="0" noProof="0" dirty="0" smtClean="0">
                <a:ln>
                  <a:noFill/>
                </a:ln>
                <a:solidFill>
                  <a:prstClr val="black"/>
                </a:solidFill>
                <a:effectLst/>
                <a:uLnTx/>
                <a:uFillTx/>
                <a:cs typeface="Arial" charset="0"/>
              </a:rPr>
              <a:t>: </a:t>
            </a:r>
            <a:r>
              <a:rPr kumimoji="0" lang="el-GR" sz="1400" b="0" i="0" u="none" strike="noStrike" kern="0" cap="none" spc="0" normalizeH="0" baseline="0" noProof="0" dirty="0" err="1" smtClean="0">
                <a:ln>
                  <a:noFill/>
                </a:ln>
                <a:solidFill>
                  <a:prstClr val="black"/>
                </a:solidFill>
                <a:effectLst/>
                <a:uLnTx/>
                <a:uFillTx/>
                <a:cs typeface="Arial" charset="0"/>
              </a:rPr>
              <a:t>Ωτόλιθος</a:t>
            </a:r>
            <a:r>
              <a:rPr kumimoji="0" lang="el-GR" sz="1400" b="0" i="0" u="none" strike="noStrike" kern="0" cap="none" spc="0" normalizeH="0" baseline="0" noProof="0" dirty="0" smtClean="0">
                <a:ln>
                  <a:noFill/>
                </a:ln>
                <a:solidFill>
                  <a:prstClr val="black"/>
                </a:solidFill>
                <a:effectLst/>
                <a:uLnTx/>
                <a:uFillTx/>
                <a:cs typeface="Arial" charset="0"/>
              </a:rPr>
              <a:t> </a:t>
            </a:r>
            <a:r>
              <a:rPr kumimoji="0" lang="el-GR" sz="1400" b="0" i="0" u="none" strike="noStrike" kern="0" cap="none" spc="0" normalizeH="0" baseline="0" noProof="0" dirty="0" err="1" smtClean="0">
                <a:ln>
                  <a:noFill/>
                </a:ln>
                <a:solidFill>
                  <a:prstClr val="black"/>
                </a:solidFill>
                <a:effectLst/>
                <a:uLnTx/>
                <a:uFillTx/>
                <a:cs typeface="Arial" charset="0"/>
              </a:rPr>
              <a:t>Πελεκόψαρου</a:t>
            </a:r>
            <a:r>
              <a:rPr kumimoji="0" lang="el-GR" sz="1400" b="0" i="0" u="none" strike="noStrike" kern="0" cap="none" spc="0" normalizeH="0" baseline="0" noProof="0" dirty="0" smtClean="0">
                <a:ln>
                  <a:noFill/>
                </a:ln>
                <a:solidFill>
                  <a:prstClr val="black"/>
                </a:solidFill>
                <a:effectLst/>
                <a:uLnTx/>
                <a:uFillTx/>
                <a:cs typeface="Arial" charset="0"/>
              </a:rPr>
              <a:t> (</a:t>
            </a:r>
            <a:r>
              <a:rPr kumimoji="0" lang="en-US" sz="1400" b="0" i="1" u="none" strike="noStrike" kern="0" cap="none" spc="0" normalizeH="0" baseline="0" noProof="0" dirty="0" err="1" smtClean="0">
                <a:ln>
                  <a:noFill/>
                </a:ln>
                <a:solidFill>
                  <a:prstClr val="black"/>
                </a:solidFill>
                <a:effectLst/>
                <a:uLnTx/>
                <a:uFillTx/>
                <a:cs typeface="Arial" charset="0"/>
              </a:rPr>
              <a:t>Argyropelecus</a:t>
            </a:r>
            <a:r>
              <a:rPr kumimoji="0" lang="en-US" sz="1400" b="0" i="1" u="none" strike="noStrike" kern="0" cap="none" spc="0" normalizeH="0" baseline="0" noProof="0" dirty="0" smtClean="0">
                <a:ln>
                  <a:noFill/>
                </a:ln>
                <a:solidFill>
                  <a:prstClr val="black"/>
                </a:solidFill>
                <a:effectLst/>
                <a:uLnTx/>
                <a:uFillTx/>
                <a:cs typeface="Arial" charset="0"/>
              </a:rPr>
              <a:t> </a:t>
            </a:r>
            <a:r>
              <a:rPr kumimoji="0" lang="en-US" sz="1400" b="0" i="1" u="none" strike="noStrike" kern="0" cap="none" spc="0" normalizeH="0" baseline="0" noProof="0" dirty="0" err="1" smtClean="0">
                <a:ln>
                  <a:noFill/>
                </a:ln>
                <a:solidFill>
                  <a:prstClr val="black"/>
                </a:solidFill>
                <a:effectLst/>
                <a:uLnTx/>
                <a:uFillTx/>
                <a:cs typeface="Arial" charset="0"/>
              </a:rPr>
              <a:t>hemigymnus</a:t>
            </a:r>
            <a:r>
              <a:rPr kumimoji="0" lang="en-US" sz="1400" b="0" i="0" u="none" strike="noStrike" kern="0" cap="none" spc="0" normalizeH="0" baseline="0" noProof="0" dirty="0" smtClean="0">
                <a:ln>
                  <a:noFill/>
                </a:ln>
                <a:solidFill>
                  <a:prstClr val="black"/>
                </a:solidFill>
                <a:effectLst/>
                <a:uLnTx/>
                <a:uFillTx/>
                <a:cs typeface="Arial" charset="0"/>
              </a:rPr>
              <a:t>)</a:t>
            </a:r>
            <a:endParaRPr kumimoji="0" lang="el-GR" sz="1400" b="0" i="0" u="none" strike="noStrike" kern="0" cap="none" spc="0" normalizeH="0" baseline="0" noProof="0" dirty="0" smtClean="0">
              <a:ln>
                <a:noFill/>
              </a:ln>
              <a:solidFill>
                <a:prstClr val="black"/>
              </a:solidFill>
              <a:effectLst/>
              <a:uLnTx/>
              <a:uFillTx/>
              <a:cs typeface="Arial" charset="0"/>
            </a:endParaRPr>
          </a:p>
        </p:txBody>
      </p:sp>
    </p:spTree>
    <p:extLst>
      <p:ext uri="{BB962C8B-B14F-4D97-AF65-F5344CB8AC3E}">
        <p14:creationId xmlns:p14="http://schemas.microsoft.com/office/powerpoint/2010/main" val="10708903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381468" y="189771"/>
            <a:ext cx="9717399"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Δίαιτα Θαλασσοκόρακα</a:t>
            </a:r>
            <a:endParaRPr lang="fr-FR" sz="2400" b="1" dirty="0">
              <a:solidFill>
                <a:srgbClr val="393185"/>
              </a:solidFill>
              <a:latin typeface="Open Sans Light"/>
              <a:ea typeface="Open Sans Light"/>
              <a:cs typeface="Open Sans Light"/>
            </a:endParaRPr>
          </a:p>
        </p:txBody>
      </p:sp>
      <p:pic>
        <p:nvPicPr>
          <p:cNvPr id="7" name="Picture 6"/>
          <p:cNvPicPr>
            <a:picLocks noChangeAspect="1"/>
          </p:cNvPicPr>
          <p:nvPr/>
        </p:nvPicPr>
        <p:blipFill rotWithShape="1">
          <a:blip r:embed="rId5"/>
          <a:srcRect l="28768" t="33333" r="29305" b="21975"/>
          <a:stretch/>
        </p:blipFill>
        <p:spPr>
          <a:xfrm>
            <a:off x="165463" y="1554907"/>
            <a:ext cx="6540136" cy="3921311"/>
          </a:xfrm>
          <a:prstGeom prst="rect">
            <a:avLst/>
          </a:prstGeom>
        </p:spPr>
      </p:pic>
      <p:pic>
        <p:nvPicPr>
          <p:cNvPr id="3" name="Picture 2"/>
          <p:cNvPicPr>
            <a:picLocks noChangeAspect="1"/>
          </p:cNvPicPr>
          <p:nvPr/>
        </p:nvPicPr>
        <p:blipFill rotWithShape="1">
          <a:blip r:embed="rId6"/>
          <a:srcRect l="31250" t="20248" r="26875" b="14814"/>
          <a:stretch/>
        </p:blipFill>
        <p:spPr>
          <a:xfrm>
            <a:off x="6824133" y="1158216"/>
            <a:ext cx="5105400" cy="4453468"/>
          </a:xfrm>
          <a:prstGeom prst="rect">
            <a:avLst/>
          </a:prstGeom>
        </p:spPr>
      </p:pic>
    </p:spTree>
    <p:extLst>
      <p:ext uri="{BB962C8B-B14F-4D97-AF65-F5344CB8AC3E}">
        <p14:creationId xmlns:p14="http://schemas.microsoft.com/office/powerpoint/2010/main" val="25535445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381468" y="189771"/>
            <a:ext cx="9717399" cy="830997"/>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X</a:t>
            </a:r>
            <a:r>
              <a:rPr lang="el-GR" sz="2400" b="1" dirty="0" smtClean="0">
                <a:solidFill>
                  <a:srgbClr val="393185"/>
                </a:solidFill>
                <a:latin typeface="Open Sans Light"/>
                <a:ea typeface="Open Sans Light"/>
                <a:cs typeface="Open Sans Light"/>
              </a:rPr>
              <a:t>ρήση πομπών για τροφοληπτική συμπεριφορά Θαλασσοκόρακα</a:t>
            </a:r>
            <a:endParaRPr lang="fr-FR" sz="2400" b="1" dirty="0">
              <a:solidFill>
                <a:srgbClr val="393185"/>
              </a:solidFill>
              <a:latin typeface="Open Sans Light"/>
              <a:ea typeface="Open Sans Light"/>
              <a:cs typeface="Open Sans Light"/>
            </a:endParaRPr>
          </a:p>
        </p:txBody>
      </p:sp>
      <p:sp>
        <p:nvSpPr>
          <p:cNvPr id="8" name="3 - Θέση κειμένου"/>
          <p:cNvSpPr txBox="1">
            <a:spLocks/>
          </p:cNvSpPr>
          <p:nvPr/>
        </p:nvSpPr>
        <p:spPr>
          <a:xfrm>
            <a:off x="196852" y="1345671"/>
            <a:ext cx="3139016" cy="4572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l-GR" dirty="0" smtClean="0">
              <a:solidFill>
                <a:prstClr val="black"/>
              </a:solidFill>
              <a:latin typeface="Tahoma" pitchFamily="34" charset="0"/>
              <a:cs typeface="Tahoma" pitchFamily="34" charset="0"/>
            </a:endParaRPr>
          </a:p>
          <a:p>
            <a:pPr>
              <a:defRPr/>
            </a:pPr>
            <a:r>
              <a:rPr lang="el-GR" sz="1800" dirty="0" smtClean="0">
                <a:solidFill>
                  <a:srgbClr val="0070C0"/>
                </a:solidFill>
                <a:latin typeface="Tahoma" pitchFamily="34" charset="0"/>
                <a:cs typeface="Tahoma" pitchFamily="34" charset="0"/>
              </a:rPr>
              <a:t>Μελέτη τροφοληπτικής συμπεριφορά με χρήση πομπών </a:t>
            </a:r>
            <a:r>
              <a:rPr lang="en-US" sz="1800" dirty="0" smtClean="0">
                <a:solidFill>
                  <a:srgbClr val="0070C0"/>
                </a:solidFill>
                <a:latin typeface="Tahoma" pitchFamily="34" charset="0"/>
                <a:cs typeface="Tahoma" pitchFamily="34" charset="0"/>
              </a:rPr>
              <a:t>GPS/GSM</a:t>
            </a:r>
            <a:r>
              <a:rPr lang="el-GR" sz="1800" dirty="0" smtClean="0">
                <a:solidFill>
                  <a:srgbClr val="0070C0"/>
                </a:solidFill>
                <a:latin typeface="Tahoma" pitchFamily="34" charset="0"/>
                <a:cs typeface="Tahoma" pitchFamily="34" charset="0"/>
              </a:rPr>
              <a:t> σε Ελλάδα και Κύπρο</a:t>
            </a:r>
          </a:p>
          <a:p>
            <a:pPr>
              <a:defRPr/>
            </a:pPr>
            <a:r>
              <a:rPr lang="el-GR" sz="1800" dirty="0" smtClean="0">
                <a:solidFill>
                  <a:srgbClr val="0070C0"/>
                </a:solidFill>
                <a:latin typeface="Tahoma" pitchFamily="34" charset="0"/>
                <a:cs typeface="Tahoma" pitchFamily="34" charset="0"/>
              </a:rPr>
              <a:t>Δακτυλιώσεις για το έλεγχο του βαθμού φιλοπατρίας</a:t>
            </a:r>
          </a:p>
          <a:p>
            <a:pPr>
              <a:defRPr/>
            </a:pPr>
            <a:r>
              <a:rPr lang="el-GR" sz="1800" dirty="0" smtClean="0">
                <a:solidFill>
                  <a:srgbClr val="0070C0"/>
                </a:solidFill>
                <a:latin typeface="Tahoma" pitchFamily="34" charset="0"/>
                <a:cs typeface="Tahoma" pitchFamily="34" charset="0"/>
              </a:rPr>
              <a:t>Μελέτη της συμπεριφοράς νεαρών και ενήλικων  ατόμων κατά τη μετα-αναπαραγωγική περίοδο</a:t>
            </a:r>
          </a:p>
          <a:p>
            <a:pPr>
              <a:defRPr/>
            </a:pPr>
            <a:r>
              <a:rPr lang="el-GR" sz="1800" dirty="0" smtClean="0">
                <a:solidFill>
                  <a:srgbClr val="0070C0"/>
                </a:solidFill>
                <a:latin typeface="Tahoma" pitchFamily="34" charset="0"/>
                <a:cs typeface="Tahoma" pitchFamily="34" charset="0"/>
              </a:rPr>
              <a:t>Χρήση τηλεμετρίας και σε άλλες αποικίες του είδους </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5868" y="1455736"/>
            <a:ext cx="2450645" cy="4351867"/>
          </a:xfrm>
          <a:prstGeom prst="rect">
            <a:avLst/>
          </a:prstGeom>
        </p:spPr>
      </p:pic>
      <p:pic>
        <p:nvPicPr>
          <p:cNvPr id="9" name="Picture 2" descr="C:\Users\user\Desktop\Figure 1.jpg"/>
          <p:cNvPicPr>
            <a:picLocks noChangeAspect="1" noChangeArrowheads="1"/>
          </p:cNvPicPr>
          <p:nvPr/>
        </p:nvPicPr>
        <p:blipFill>
          <a:blip r:embed="rId6" cstate="print"/>
          <a:srcRect/>
          <a:stretch>
            <a:fillRect/>
          </a:stretch>
        </p:blipFill>
        <p:spPr bwMode="auto">
          <a:xfrm>
            <a:off x="5943350" y="1658479"/>
            <a:ext cx="6155517" cy="3946380"/>
          </a:xfrm>
          <a:prstGeom prst="rect">
            <a:avLst/>
          </a:prstGeom>
          <a:noFill/>
        </p:spPr>
      </p:pic>
    </p:spTree>
    <p:extLst>
      <p:ext uri="{BB962C8B-B14F-4D97-AF65-F5344CB8AC3E}">
        <p14:creationId xmlns:p14="http://schemas.microsoft.com/office/powerpoint/2010/main" val="37502403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3030996" y="0"/>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Πιέσεις/Απειλές Θαλασσοκόρακα</a:t>
            </a:r>
            <a:endParaRPr lang="fr-FR" sz="2400" b="1" dirty="0">
              <a:solidFill>
                <a:srgbClr val="393185"/>
              </a:solidFill>
              <a:latin typeface="Open Sans Light"/>
              <a:ea typeface="Open Sans Light"/>
              <a:cs typeface="Open Sans Light"/>
            </a:endParaRPr>
          </a:p>
        </p:txBody>
      </p:sp>
      <p:sp>
        <p:nvSpPr>
          <p:cNvPr id="4" name="2 - Θέση κειμένου"/>
          <p:cNvSpPr txBox="1">
            <a:spLocks/>
          </p:cNvSpPr>
          <p:nvPr/>
        </p:nvSpPr>
        <p:spPr bwMode="auto">
          <a:xfrm>
            <a:off x="2573866" y="445573"/>
            <a:ext cx="8297334" cy="5430293"/>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rnd" cmpd="sng" algn="ctr">
            <a:solidFill>
              <a:srgbClr val="4F81BD">
                <a:shade val="95000"/>
                <a:satMod val="105000"/>
              </a:srgbClr>
            </a:solidFill>
            <a:prstDash val="solid"/>
            <a:headEnd/>
            <a:tailEnd/>
          </a:ln>
          <a:effectLst>
            <a:outerShdw blurRad="45000" dist="25000" dir="5400000" rotWithShape="0">
              <a:srgbClr val="000000">
                <a:alpha val="38000"/>
              </a:srgbClr>
            </a:outerShdw>
          </a:effectLst>
        </p:spPr>
        <p:txBody>
          <a:bodyPr/>
          <a:lstStyle/>
          <a:p>
            <a:pPr marL="438150" indent="-319088" fontAlgn="base">
              <a:spcBef>
                <a:spcPct val="0"/>
              </a:spcBef>
              <a:spcAft>
                <a:spcPct val="0"/>
              </a:spcAft>
              <a:buClr>
                <a:srgbClr val="4F81BD"/>
              </a:buClr>
              <a:buSzPct val="80000"/>
              <a:buFont typeface="Arial" charset="0"/>
              <a:buChar char="•"/>
              <a:defRPr/>
            </a:pPr>
            <a:r>
              <a:rPr lang="el-GR" sz="1600" b="1" kern="0" dirty="0" smtClean="0">
                <a:solidFill>
                  <a:srgbClr val="0070C0"/>
                </a:solidFill>
                <a:latin typeface="Tahoma" pitchFamily="34" charset="0"/>
                <a:cs typeface="Tahoma" pitchFamily="34" charset="0"/>
              </a:rPr>
              <a:t>Θήρευση από χωροκατακτητικά </a:t>
            </a:r>
            <a:r>
              <a:rPr lang="el-GR" sz="1600" b="1" kern="0" dirty="0">
                <a:solidFill>
                  <a:srgbClr val="0070C0"/>
                </a:solidFill>
                <a:latin typeface="Tahoma" pitchFamily="34" charset="0"/>
                <a:cs typeface="Tahoma" pitchFamily="34" charset="0"/>
              </a:rPr>
              <a:t>θηλαστικά</a:t>
            </a:r>
            <a:r>
              <a:rPr lang="el-GR" sz="1600" kern="0" dirty="0">
                <a:solidFill>
                  <a:srgbClr val="0070C0"/>
                </a:solidFill>
                <a:latin typeface="Tahoma" pitchFamily="34" charset="0"/>
                <a:cs typeface="Tahoma" pitchFamily="34" charset="0"/>
              </a:rPr>
              <a:t>, όπως οι μαύροι αρουραίοι </a:t>
            </a:r>
            <a:r>
              <a:rPr lang="en-US" sz="1600" kern="0" dirty="0" smtClean="0">
                <a:solidFill>
                  <a:srgbClr val="0070C0"/>
                </a:solidFill>
                <a:latin typeface="Tahoma" pitchFamily="34" charset="0"/>
                <a:cs typeface="Tahoma" pitchFamily="34" charset="0"/>
              </a:rPr>
              <a:t>(</a:t>
            </a:r>
            <a:r>
              <a:rPr lang="en-US" sz="1600" i="1" kern="0" dirty="0" err="1" smtClean="0">
                <a:solidFill>
                  <a:srgbClr val="0070C0"/>
                </a:solidFill>
                <a:latin typeface="Tahoma" pitchFamily="34" charset="0"/>
                <a:cs typeface="Tahoma" pitchFamily="34" charset="0"/>
              </a:rPr>
              <a:t>Rattus</a:t>
            </a:r>
            <a:r>
              <a:rPr lang="en-US" sz="1600" i="1" kern="0" dirty="0" smtClean="0">
                <a:solidFill>
                  <a:srgbClr val="0070C0"/>
                </a:solidFill>
                <a:latin typeface="Tahoma" pitchFamily="34" charset="0"/>
                <a:cs typeface="Tahoma" pitchFamily="34" charset="0"/>
              </a:rPr>
              <a:t> </a:t>
            </a:r>
            <a:r>
              <a:rPr lang="en-US" sz="1600" i="1" kern="0" dirty="0" err="1" smtClean="0">
                <a:solidFill>
                  <a:srgbClr val="0070C0"/>
                </a:solidFill>
                <a:latin typeface="Tahoma" pitchFamily="34" charset="0"/>
                <a:cs typeface="Tahoma" pitchFamily="34" charset="0"/>
              </a:rPr>
              <a:t>rattus</a:t>
            </a:r>
            <a:r>
              <a:rPr lang="en-US" sz="1600" kern="0" dirty="0" smtClean="0">
                <a:solidFill>
                  <a:srgbClr val="0070C0"/>
                </a:solidFill>
                <a:latin typeface="Tahoma" pitchFamily="34" charset="0"/>
                <a:cs typeface="Tahoma" pitchFamily="34" charset="0"/>
              </a:rPr>
              <a:t>) </a:t>
            </a:r>
            <a:r>
              <a:rPr lang="el-GR" sz="1600" kern="0" dirty="0" smtClean="0">
                <a:solidFill>
                  <a:srgbClr val="0070C0"/>
                </a:solidFill>
                <a:latin typeface="Tahoma" pitchFamily="34" charset="0"/>
                <a:cs typeface="Tahoma" pitchFamily="34" charset="0"/>
              </a:rPr>
              <a:t>και </a:t>
            </a:r>
            <a:r>
              <a:rPr lang="el-GR" sz="1600" kern="0" dirty="0">
                <a:solidFill>
                  <a:srgbClr val="0070C0"/>
                </a:solidFill>
                <a:latin typeface="Tahoma" pitchFamily="34" charset="0"/>
                <a:cs typeface="Tahoma" pitchFamily="34" charset="0"/>
              </a:rPr>
              <a:t>οι άγριες γάτες </a:t>
            </a:r>
            <a:r>
              <a:rPr lang="en-US" sz="1600" kern="0" dirty="0" smtClean="0">
                <a:solidFill>
                  <a:srgbClr val="0070C0"/>
                </a:solidFill>
                <a:latin typeface="Tahoma" pitchFamily="34" charset="0"/>
                <a:cs typeface="Tahoma" pitchFamily="34" charset="0"/>
              </a:rPr>
              <a:t>(</a:t>
            </a:r>
            <a:r>
              <a:rPr lang="en-US" sz="1600" i="1" kern="0" dirty="0" err="1" smtClean="0">
                <a:solidFill>
                  <a:srgbClr val="0070C0"/>
                </a:solidFill>
                <a:latin typeface="Tahoma" pitchFamily="34" charset="0"/>
                <a:cs typeface="Tahoma" pitchFamily="34" charset="0"/>
              </a:rPr>
              <a:t>Felis</a:t>
            </a:r>
            <a:r>
              <a:rPr lang="en-US" sz="1600" i="1" kern="0" dirty="0" smtClean="0">
                <a:solidFill>
                  <a:srgbClr val="0070C0"/>
                </a:solidFill>
                <a:latin typeface="Tahoma" pitchFamily="34" charset="0"/>
                <a:cs typeface="Tahoma" pitchFamily="34" charset="0"/>
              </a:rPr>
              <a:t> </a:t>
            </a:r>
            <a:r>
              <a:rPr lang="en-US" sz="1600" i="1" kern="0" dirty="0" err="1" smtClean="0">
                <a:solidFill>
                  <a:srgbClr val="0070C0"/>
                </a:solidFill>
                <a:latin typeface="Tahoma" pitchFamily="34" charset="0"/>
                <a:cs typeface="Tahoma" pitchFamily="34" charset="0"/>
              </a:rPr>
              <a:t>catus</a:t>
            </a:r>
            <a:r>
              <a:rPr lang="en-US" sz="1600" kern="0" dirty="0" smtClean="0">
                <a:solidFill>
                  <a:srgbClr val="0070C0"/>
                </a:solidFill>
                <a:latin typeface="Tahoma" pitchFamily="34" charset="0"/>
                <a:cs typeface="Tahoma" pitchFamily="34" charset="0"/>
              </a:rPr>
              <a:t>)</a:t>
            </a:r>
            <a:endParaRPr lang="el-GR" sz="1600" kern="0" dirty="0" smtClean="0">
              <a:solidFill>
                <a:srgbClr val="0070C0"/>
              </a:solidFill>
              <a:latin typeface="Tahoma" pitchFamily="34" charset="0"/>
              <a:cs typeface="Tahoma" pitchFamily="34" charset="0"/>
            </a:endParaRPr>
          </a:p>
          <a:p>
            <a:pPr marL="119062" fontAlgn="base">
              <a:spcBef>
                <a:spcPct val="0"/>
              </a:spcBef>
              <a:spcAft>
                <a:spcPct val="0"/>
              </a:spcAft>
              <a:buClr>
                <a:srgbClr val="4F81BD"/>
              </a:buClr>
              <a:buSzPct val="80000"/>
              <a:defRPr/>
            </a:pPr>
            <a:endParaRPr lang="el-GR" sz="1600" i="1"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smtClean="0">
                <a:solidFill>
                  <a:srgbClr val="0070C0"/>
                </a:solidFill>
                <a:latin typeface="Tahoma" pitchFamily="34" charset="0"/>
                <a:cs typeface="Tahoma" pitchFamily="34" charset="0"/>
              </a:rPr>
              <a:t>Παρεμπίπτουσα </a:t>
            </a:r>
            <a:r>
              <a:rPr lang="el-GR" sz="1600" b="1" kern="0" dirty="0">
                <a:solidFill>
                  <a:srgbClr val="0070C0"/>
                </a:solidFill>
                <a:latin typeface="Tahoma" pitchFamily="34" charset="0"/>
                <a:cs typeface="Tahoma" pitchFamily="34" charset="0"/>
              </a:rPr>
              <a:t>θνησιμότητα σε αλιευτικά </a:t>
            </a:r>
            <a:r>
              <a:rPr lang="el-GR" sz="1600" b="1" kern="0" dirty="0" smtClean="0">
                <a:solidFill>
                  <a:srgbClr val="0070C0"/>
                </a:solidFill>
                <a:latin typeface="Tahoma" pitchFamily="34" charset="0"/>
                <a:cs typeface="Tahoma" pitchFamily="34" charset="0"/>
              </a:rPr>
              <a:t>εργαλεία και σε ιχθυοκαλλιεργητικές ομάδες</a:t>
            </a:r>
          </a:p>
          <a:p>
            <a:pPr marL="119062" fontAlgn="base">
              <a:spcBef>
                <a:spcPct val="0"/>
              </a:spcBef>
              <a:spcAft>
                <a:spcPct val="0"/>
              </a:spcAft>
              <a:buClr>
                <a:srgbClr val="4F81BD"/>
              </a:buClr>
              <a:buSzPct val="80000"/>
              <a:defRPr/>
            </a:pPr>
            <a:endParaRPr lang="el-GR" sz="1600" kern="0" dirty="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a:solidFill>
                  <a:srgbClr val="0070C0"/>
                </a:solidFill>
                <a:latin typeface="Tahoma" pitchFamily="34" charset="0"/>
                <a:cs typeface="Tahoma" pitchFamily="34" charset="0"/>
              </a:rPr>
              <a:t>Θ</a:t>
            </a:r>
            <a:r>
              <a:rPr lang="el-GR" sz="1600" b="1" kern="0" dirty="0" smtClean="0">
                <a:solidFill>
                  <a:srgbClr val="0070C0"/>
                </a:solidFill>
                <a:latin typeface="Tahoma" pitchFamily="34" charset="0"/>
                <a:cs typeface="Tahoma" pitchFamily="34" charset="0"/>
              </a:rPr>
              <a:t>αλάσσια </a:t>
            </a:r>
            <a:r>
              <a:rPr lang="el-GR" sz="1600" b="1" kern="0" dirty="0">
                <a:solidFill>
                  <a:srgbClr val="0070C0"/>
                </a:solidFill>
                <a:latin typeface="Tahoma" pitchFamily="34" charset="0"/>
                <a:cs typeface="Tahoma" pitchFamily="34" charset="0"/>
              </a:rPr>
              <a:t>ρύπανση </a:t>
            </a:r>
            <a:r>
              <a:rPr lang="el-GR" sz="1600" b="1" kern="0" dirty="0" smtClean="0">
                <a:solidFill>
                  <a:srgbClr val="0070C0"/>
                </a:solidFill>
                <a:latin typeface="Tahoma" pitchFamily="34" charset="0"/>
                <a:cs typeface="Tahoma" pitchFamily="34" charset="0"/>
              </a:rPr>
              <a:t>από ανόργανα (</a:t>
            </a:r>
            <a:r>
              <a:rPr lang="en-US" sz="1600" b="1" kern="0" dirty="0" smtClean="0">
                <a:solidFill>
                  <a:srgbClr val="0070C0"/>
                </a:solidFill>
                <a:latin typeface="Tahoma" pitchFamily="34" charset="0"/>
                <a:cs typeface="Tahoma" pitchFamily="34" charset="0"/>
              </a:rPr>
              <a:t>I</a:t>
            </a:r>
            <a:r>
              <a:rPr lang="el-GR" sz="1600" b="1" kern="0" dirty="0" smtClean="0">
                <a:solidFill>
                  <a:srgbClr val="0070C0"/>
                </a:solidFill>
                <a:latin typeface="Tahoma" pitchFamily="34" charset="0"/>
                <a:cs typeface="Tahoma" pitchFamily="34" charset="0"/>
              </a:rPr>
              <a:t>χνοστοιχεία/Βαρέα Μέταλλα) και οργανικά </a:t>
            </a:r>
            <a:r>
              <a:rPr lang="el-GR" sz="1600" b="1" kern="0" dirty="0">
                <a:solidFill>
                  <a:srgbClr val="0070C0"/>
                </a:solidFill>
                <a:latin typeface="Tahoma" pitchFamily="34" charset="0"/>
                <a:cs typeface="Tahoma" pitchFamily="34" charset="0"/>
              </a:rPr>
              <a:t>ρυπαντικά </a:t>
            </a:r>
            <a:r>
              <a:rPr lang="el-GR" sz="1600" b="1" kern="0" dirty="0" smtClean="0">
                <a:solidFill>
                  <a:srgbClr val="0070C0"/>
                </a:solidFill>
                <a:latin typeface="Tahoma" pitchFamily="34" charset="0"/>
                <a:cs typeface="Tahoma" pitchFamily="34" charset="0"/>
              </a:rPr>
              <a:t>φορτία (υπερ- </a:t>
            </a:r>
            <a:r>
              <a:rPr lang="el-GR" sz="1600" b="1" kern="0" dirty="0">
                <a:solidFill>
                  <a:srgbClr val="0070C0"/>
                </a:solidFill>
                <a:latin typeface="Tahoma" pitchFamily="34" charset="0"/>
                <a:cs typeface="Tahoma" pitchFamily="34" charset="0"/>
              </a:rPr>
              <a:t>και πολυφθοριωμένες αλκυλιωμένες ουσίες </a:t>
            </a:r>
            <a:r>
              <a:rPr lang="el-GR" sz="1600" b="1" kern="0" dirty="0" smtClean="0">
                <a:solidFill>
                  <a:srgbClr val="0070C0"/>
                </a:solidFill>
                <a:latin typeface="Tahoma" pitchFamily="34" charset="0"/>
                <a:cs typeface="Tahoma" pitchFamily="34" charset="0"/>
              </a:rPr>
              <a:t>- PFAS</a:t>
            </a:r>
            <a:r>
              <a:rPr lang="el-GR" sz="1600" b="1" kern="0" dirty="0">
                <a:solidFill>
                  <a:srgbClr val="0070C0"/>
                </a:solidFill>
                <a:latin typeface="Tahoma" pitchFamily="34" charset="0"/>
                <a:cs typeface="Tahoma" pitchFamily="34" charset="0"/>
              </a:rPr>
              <a:t>)</a:t>
            </a:r>
            <a:r>
              <a:rPr lang="en-US" sz="1600" b="1" kern="0" dirty="0" smtClean="0">
                <a:solidFill>
                  <a:srgbClr val="0070C0"/>
                </a:solidFill>
                <a:latin typeface="Tahoma" pitchFamily="34" charset="0"/>
                <a:cs typeface="Tahoma" pitchFamily="34" charset="0"/>
              </a:rPr>
              <a:t> </a:t>
            </a:r>
            <a:r>
              <a:rPr lang="el-GR" sz="1600" b="1" kern="0" dirty="0" smtClean="0">
                <a:solidFill>
                  <a:srgbClr val="0070C0"/>
                </a:solidFill>
                <a:latin typeface="Tahoma" pitchFamily="34" charset="0"/>
                <a:cs typeface="Tahoma" pitchFamily="34" charset="0"/>
              </a:rPr>
              <a:t>Συσσώρευση πλαστικών</a:t>
            </a:r>
          </a:p>
          <a:p>
            <a:pPr marL="119062" fontAlgn="base">
              <a:spcBef>
                <a:spcPct val="0"/>
              </a:spcBef>
              <a:spcAft>
                <a:spcPct val="0"/>
              </a:spcAft>
              <a:buClr>
                <a:srgbClr val="4F81BD"/>
              </a:buClr>
              <a:buSzPct val="80000"/>
              <a:defRPr/>
            </a:pPr>
            <a:endParaRPr lang="el-GR" sz="16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a:solidFill>
                  <a:srgbClr val="0070C0"/>
                </a:solidFill>
                <a:latin typeface="Tahoma" pitchFamily="34" charset="0"/>
                <a:cs typeface="Tahoma" pitchFamily="34" charset="0"/>
              </a:rPr>
              <a:t>Υ</a:t>
            </a:r>
            <a:r>
              <a:rPr lang="el-GR" sz="1600" b="1" kern="0" dirty="0" smtClean="0">
                <a:solidFill>
                  <a:srgbClr val="0070C0"/>
                </a:solidFill>
                <a:latin typeface="Tahoma" pitchFamily="34" charset="0"/>
                <a:cs typeface="Tahoma" pitchFamily="34" charset="0"/>
              </a:rPr>
              <a:t>περαλίευση</a:t>
            </a:r>
            <a:r>
              <a:rPr lang="el-GR" sz="1600" kern="0" dirty="0" smtClean="0">
                <a:solidFill>
                  <a:srgbClr val="0070C0"/>
                </a:solidFill>
                <a:latin typeface="Tahoma" pitchFamily="34" charset="0"/>
                <a:cs typeface="Tahoma" pitchFamily="34" charset="0"/>
              </a:rPr>
              <a:t> (μείωση τροφικών πόρων)</a:t>
            </a:r>
          </a:p>
          <a:p>
            <a:pPr marL="119062" fontAlgn="base">
              <a:spcBef>
                <a:spcPct val="0"/>
              </a:spcBef>
              <a:spcAft>
                <a:spcPct val="0"/>
              </a:spcAft>
              <a:buClr>
                <a:srgbClr val="4F81BD"/>
              </a:buClr>
              <a:buSzPct val="80000"/>
              <a:defRPr/>
            </a:pPr>
            <a:endParaRPr lang="el-GR" sz="16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smtClean="0">
                <a:solidFill>
                  <a:srgbClr val="0070C0"/>
                </a:solidFill>
                <a:latin typeface="Tahoma" pitchFamily="34" charset="0"/>
                <a:cs typeface="Tahoma" pitchFamily="34" charset="0"/>
              </a:rPr>
              <a:t>Υποβάθμιση ενδιαιτημάτων αναπαραγωγής</a:t>
            </a:r>
          </a:p>
          <a:p>
            <a:pPr marL="119062" fontAlgn="base">
              <a:spcBef>
                <a:spcPct val="0"/>
              </a:spcBef>
              <a:spcAft>
                <a:spcPct val="0"/>
              </a:spcAft>
              <a:buClr>
                <a:srgbClr val="4F81BD"/>
              </a:buClr>
              <a:buSzPct val="80000"/>
              <a:defRPr/>
            </a:pPr>
            <a:endParaRPr lang="el-GR" sz="16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smtClean="0">
                <a:solidFill>
                  <a:srgbClr val="0070C0"/>
                </a:solidFill>
                <a:latin typeface="Tahoma" pitchFamily="34" charset="0"/>
                <a:cs typeface="Tahoma" pitchFamily="34" charset="0"/>
              </a:rPr>
              <a:t>‘Οχληση </a:t>
            </a:r>
            <a:r>
              <a:rPr lang="el-GR" sz="1600" kern="0" dirty="0" smtClean="0">
                <a:solidFill>
                  <a:srgbClr val="0070C0"/>
                </a:solidFill>
                <a:latin typeface="Tahoma" pitchFamily="34" charset="0"/>
                <a:cs typeface="Tahoma" pitchFamily="34" charset="0"/>
              </a:rPr>
              <a:t>στις αναπαραγωγικές αποικίες</a:t>
            </a:r>
          </a:p>
          <a:p>
            <a:pPr marL="119062" fontAlgn="base">
              <a:spcBef>
                <a:spcPct val="0"/>
              </a:spcBef>
              <a:spcAft>
                <a:spcPct val="0"/>
              </a:spcAft>
              <a:buClr>
                <a:srgbClr val="4F81BD"/>
              </a:buClr>
              <a:buSzPct val="80000"/>
              <a:defRPr/>
            </a:pPr>
            <a:endParaRPr lang="el-GR" sz="1600"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a:solidFill>
                  <a:srgbClr val="0070C0"/>
                </a:solidFill>
                <a:latin typeface="Tahoma" pitchFamily="34" charset="0"/>
                <a:cs typeface="Tahoma" pitchFamily="34" charset="0"/>
              </a:rPr>
              <a:t>Α</a:t>
            </a:r>
            <a:r>
              <a:rPr lang="el-GR" sz="1600" b="1" kern="0" dirty="0" smtClean="0">
                <a:solidFill>
                  <a:srgbClr val="0070C0"/>
                </a:solidFill>
                <a:latin typeface="Tahoma" pitchFamily="34" charset="0"/>
                <a:cs typeface="Tahoma" pitchFamily="34" charset="0"/>
              </a:rPr>
              <a:t>κραία</a:t>
            </a:r>
            <a:r>
              <a:rPr lang="el-GR" sz="1600" b="1" kern="0" dirty="0">
                <a:solidFill>
                  <a:srgbClr val="0070C0"/>
                </a:solidFill>
                <a:latin typeface="Tahoma" pitchFamily="34" charset="0"/>
                <a:cs typeface="Tahoma" pitchFamily="34" charset="0"/>
              </a:rPr>
              <a:t>, μεγάλης κλίμακας, κλιματικά φαινόμενα </a:t>
            </a:r>
            <a:endParaRPr lang="el-GR" sz="1600" b="1" kern="0" dirty="0" smtClean="0">
              <a:solidFill>
                <a:srgbClr val="0070C0"/>
              </a:solidFill>
              <a:latin typeface="Tahoma" pitchFamily="34" charset="0"/>
              <a:cs typeface="Tahoma" pitchFamily="34" charset="0"/>
            </a:endParaRPr>
          </a:p>
          <a:p>
            <a:pPr marL="119062" fontAlgn="base">
              <a:spcBef>
                <a:spcPct val="0"/>
              </a:spcBef>
              <a:spcAft>
                <a:spcPct val="0"/>
              </a:spcAft>
              <a:buClr>
                <a:srgbClr val="4F81BD"/>
              </a:buClr>
              <a:buSzPct val="80000"/>
              <a:defRPr/>
            </a:pPr>
            <a:endParaRPr lang="el-GR" sz="1600" b="1"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smtClean="0">
                <a:solidFill>
                  <a:srgbClr val="0070C0"/>
                </a:solidFill>
                <a:latin typeface="Tahoma" pitchFamily="34" charset="0"/>
                <a:cs typeface="Tahoma" pitchFamily="34" charset="0"/>
              </a:rPr>
              <a:t>Παθογόνοι μικροοργανισμοί</a:t>
            </a:r>
          </a:p>
          <a:p>
            <a:pPr marL="119062" fontAlgn="base">
              <a:spcBef>
                <a:spcPct val="0"/>
              </a:spcBef>
              <a:spcAft>
                <a:spcPct val="0"/>
              </a:spcAft>
              <a:buClr>
                <a:srgbClr val="4F81BD"/>
              </a:buClr>
              <a:buSzPct val="80000"/>
              <a:defRPr/>
            </a:pPr>
            <a:endParaRPr lang="el-GR" sz="1600" b="1" kern="0" dirty="0" smtClean="0">
              <a:solidFill>
                <a:srgbClr val="0070C0"/>
              </a:solidFill>
              <a:latin typeface="Tahoma" pitchFamily="34" charset="0"/>
              <a:cs typeface="Tahoma" pitchFamily="34" charset="0"/>
            </a:endParaRPr>
          </a:p>
          <a:p>
            <a:pPr marL="438150" indent="-319088" fontAlgn="base">
              <a:spcBef>
                <a:spcPct val="0"/>
              </a:spcBef>
              <a:spcAft>
                <a:spcPct val="0"/>
              </a:spcAft>
              <a:buClr>
                <a:srgbClr val="4F81BD"/>
              </a:buClr>
              <a:buSzPct val="80000"/>
              <a:buFont typeface="Arial" charset="0"/>
              <a:buChar char="•"/>
              <a:defRPr/>
            </a:pPr>
            <a:r>
              <a:rPr lang="el-GR" sz="1600" b="1" kern="0" dirty="0" smtClean="0">
                <a:solidFill>
                  <a:srgbClr val="0070C0"/>
                </a:solidFill>
                <a:latin typeface="Tahoma" pitchFamily="34" charset="0"/>
                <a:cs typeface="Tahoma" pitchFamily="34" charset="0"/>
              </a:rPr>
              <a:t>Εγκατάσταση και λειτουργία Παράκτιων και Υπεράκτιων Αιολικών Πάρκων </a:t>
            </a:r>
            <a:r>
              <a:rPr lang="el-GR" sz="1600" kern="0" dirty="0" smtClean="0">
                <a:solidFill>
                  <a:srgbClr val="0070C0"/>
                </a:solidFill>
                <a:latin typeface="Tahoma" pitchFamily="34" charset="0"/>
                <a:cs typeface="Tahoma" pitchFamily="34" charset="0"/>
              </a:rPr>
              <a:t>κοντά σε αποικίες ή σε κύριους διαδρόμους μετακίνησης θαλάσσιων πτηνών</a:t>
            </a:r>
            <a:endParaRPr lang="el-GR" sz="1600" kern="0" dirty="0" smtClean="0">
              <a:solidFill>
                <a:prstClr val="black"/>
              </a:solidFill>
              <a:latin typeface="Tahoma" pitchFamily="34" charset="0"/>
              <a:cs typeface="Tahoma" pitchFamily="34" charset="0"/>
            </a:endParaRPr>
          </a:p>
        </p:txBody>
      </p:sp>
    </p:spTree>
    <p:extLst>
      <p:ext uri="{BB962C8B-B14F-4D97-AF65-F5344CB8AC3E}">
        <p14:creationId xmlns:p14="http://schemas.microsoft.com/office/powerpoint/2010/main" val="4539271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864236" y="194673"/>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Επίπεδα παρεμπίπτουσας παγίδευσης Θαλασσοκόρακα στο Νότιο Ιόνιο</a:t>
            </a:r>
            <a:endParaRPr lang="fr-FR" sz="2400" b="1" dirty="0">
              <a:solidFill>
                <a:srgbClr val="393185"/>
              </a:solidFill>
              <a:latin typeface="Open Sans Light"/>
              <a:ea typeface="Open Sans Light"/>
              <a:cs typeface="Open Sans Light"/>
            </a:endParaRPr>
          </a:p>
        </p:txBody>
      </p:sp>
      <p:sp>
        <p:nvSpPr>
          <p:cNvPr id="5" name="2 - Θέση περιεχομένου"/>
          <p:cNvSpPr txBox="1">
            <a:spLocks/>
          </p:cNvSpPr>
          <p:nvPr/>
        </p:nvSpPr>
        <p:spPr bwMode="auto">
          <a:xfrm>
            <a:off x="4606822" y="1286796"/>
            <a:ext cx="7467600" cy="3959755"/>
          </a:xfrm>
          <a:prstGeom prst="rect">
            <a:avLst/>
          </a:prstGeom>
          <a:solidFill>
            <a:sysClr val="window" lastClr="FFFFFF"/>
          </a:solidFill>
          <a:ln w="38100" cap="flat" cmpd="sng" algn="ctr">
            <a:solidFill>
              <a:srgbClr val="0F6FC6"/>
            </a:solidFill>
            <a:prstDash val="solid"/>
          </a:ln>
          <a:effectLst/>
        </p:spPr>
        <p:txBody>
          <a:bodyPr vert="horz" wrap="square" lIns="91440" tIns="45720" rIns="91440" bIns="45720" numCol="1" anchor="t" anchorCtr="0" compatLnSpc="1">
            <a:prstTxWarp prst="textNoShape">
              <a:avLst/>
            </a:prstTxWarp>
            <a:normAutofit/>
          </a:bodyPr>
          <a:lstStyle>
            <a:lvl1pPr marL="273050" indent="-273050" algn="l" rtl="0" eaLnBrk="0" fontAlgn="base" hangingPunct="0">
              <a:spcBef>
                <a:spcPts val="600"/>
              </a:spcBef>
              <a:spcAft>
                <a:spcPct val="0"/>
              </a:spcAft>
              <a:buClr>
                <a:schemeClr val="accent2"/>
              </a:buClr>
              <a:buSzPct val="85000"/>
              <a:buFont typeface="Wingdings 2" panose="05020102010507070707" pitchFamily="18" charset="2"/>
              <a:buChar char=""/>
              <a:defRPr sz="2600" kern="1200">
                <a:solidFill>
                  <a:schemeClr val="dk1"/>
                </a:solidFill>
                <a:latin typeface="+mn-lt"/>
                <a:ea typeface="+mn-ea"/>
                <a:cs typeface="+mn-cs"/>
              </a:defRPr>
            </a:lvl1pPr>
            <a:lvl2pPr marL="639763" indent="-273050" algn="l" rtl="0" eaLnBrk="0" fontAlgn="base" hangingPunct="0">
              <a:spcBef>
                <a:spcPts val="300"/>
              </a:spcBef>
              <a:spcAft>
                <a:spcPct val="0"/>
              </a:spcAft>
              <a:buClr>
                <a:srgbClr val="008ABF"/>
              </a:buClr>
              <a:buSzPct val="85000"/>
              <a:buFont typeface="Wingdings 2" panose="05020102010507070707" pitchFamily="18" charset="2"/>
              <a:buChar char=""/>
              <a:defRPr sz="2400" kern="1200">
                <a:solidFill>
                  <a:schemeClr val="dk1"/>
                </a:solidFill>
                <a:latin typeface="+mn-lt"/>
                <a:ea typeface="+mn-ea"/>
                <a:cs typeface="+mn-cs"/>
              </a:defRPr>
            </a:lvl2pPr>
            <a:lvl3pPr marL="1004888" indent="-228600" algn="l" rtl="0" eaLnBrk="0" fontAlgn="base" hangingPunct="0">
              <a:spcBef>
                <a:spcPts val="300"/>
              </a:spcBef>
              <a:spcAft>
                <a:spcPct val="0"/>
              </a:spcAft>
              <a:buClr>
                <a:srgbClr val="00729F"/>
              </a:buClr>
              <a:buSzPct val="85000"/>
              <a:buFont typeface="Wingdings 2" panose="05020102010507070707" pitchFamily="18" charset="2"/>
              <a:buChar char=""/>
              <a:defRPr sz="2100" kern="1200">
                <a:solidFill>
                  <a:schemeClr val="dk1"/>
                </a:solidFill>
                <a:latin typeface="+mn-lt"/>
                <a:ea typeface="+mn-ea"/>
                <a:cs typeface="+mn-cs"/>
              </a:defRPr>
            </a:lvl3pPr>
            <a:lvl4pPr marL="1279525" indent="-228600" algn="l" rtl="0" eaLnBrk="0" fontAlgn="base" hangingPunct="0">
              <a:spcBef>
                <a:spcPts val="300"/>
              </a:spcBef>
              <a:spcAft>
                <a:spcPct val="0"/>
              </a:spcAft>
              <a:buClr>
                <a:srgbClr val="008ABF"/>
              </a:buClr>
              <a:buSzPct val="85000"/>
              <a:buFont typeface="Wingdings 2" panose="05020102010507070707" pitchFamily="18" charset="2"/>
              <a:buChar char=""/>
              <a:defRPr sz="1900" kern="1200">
                <a:solidFill>
                  <a:schemeClr val="dk1"/>
                </a:solidFill>
                <a:latin typeface="+mn-lt"/>
                <a:ea typeface="+mn-ea"/>
                <a:cs typeface="+mn-cs"/>
              </a:defRPr>
            </a:lvl4pPr>
            <a:lvl5pPr marL="1554163" indent="-228600" algn="l" rtl="0" eaLnBrk="0" fontAlgn="base" hangingPunct="0">
              <a:spcBef>
                <a:spcPts val="338"/>
              </a:spcBef>
              <a:spcAft>
                <a:spcPct val="0"/>
              </a:spcAft>
              <a:buClr>
                <a:srgbClr val="008ABF"/>
              </a:buClr>
              <a:buSzPct val="85000"/>
              <a:buFont typeface="Wingdings 2" panose="05020102010507070707" pitchFamily="18" charset="2"/>
              <a:buChar char=""/>
              <a:defRPr sz="1600" kern="1200">
                <a:solidFill>
                  <a:schemeClr val="dk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dk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dk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9pPr>
          </a:lstStyle>
          <a:p>
            <a:pPr marL="274320" indent="-274320" eaLnBrk="1" fontAlgn="auto" hangingPunct="1">
              <a:lnSpc>
                <a:spcPct val="80000"/>
              </a:lnSpc>
              <a:spcAft>
                <a:spcPts val="0"/>
              </a:spcAft>
              <a:buClr>
                <a:srgbClr val="009DD9"/>
              </a:buClr>
              <a:buFont typeface="Wingdings" pitchFamily="2" charset="2"/>
              <a:buChar char="Ø"/>
              <a:defRPr/>
            </a:pPr>
            <a:r>
              <a:rPr lang="el-GR" sz="1600" dirty="0" smtClean="0">
                <a:solidFill>
                  <a:srgbClr val="0070C0"/>
                </a:solidFill>
                <a:latin typeface="Tahoma" pitchFamily="34" charset="0"/>
                <a:cs typeface="Tahoma" pitchFamily="34" charset="0"/>
              </a:rPr>
              <a:t>Κύριες περιοχές με καταγραφή περιστατικών παρεμπίπτουσας παγίδευσης θαλασσοπουλιών: παράκτιες περιοχές της Ζακύνθου, νότια παράκτια ζώνη Κεφαλονιάς, και Στροφάδια</a:t>
            </a:r>
            <a:r>
              <a:rPr lang="en-US" sz="1600" dirty="0" smtClean="0">
                <a:solidFill>
                  <a:srgbClr val="0070C0"/>
                </a:solidFill>
                <a:latin typeface="Tahoma" pitchFamily="34" charset="0"/>
                <a:cs typeface="Tahoma" pitchFamily="34" charset="0"/>
              </a:rPr>
              <a:t>.</a:t>
            </a:r>
            <a:endParaRPr lang="el-GR" sz="1600" dirty="0" smtClean="0">
              <a:solidFill>
                <a:srgbClr val="0070C0"/>
              </a:solidFill>
              <a:latin typeface="Tahoma" pitchFamily="34" charset="0"/>
              <a:cs typeface="Tahoma" pitchFamily="34" charset="0"/>
            </a:endParaRPr>
          </a:p>
          <a:p>
            <a:pPr marL="274320" indent="-274320" eaLnBrk="1" fontAlgn="auto" hangingPunct="1">
              <a:lnSpc>
                <a:spcPct val="80000"/>
              </a:lnSpc>
              <a:spcAft>
                <a:spcPts val="0"/>
              </a:spcAft>
              <a:buClr>
                <a:srgbClr val="009DD9"/>
              </a:buClr>
              <a:buFont typeface="Wingdings 2" panose="05020102010507070707" pitchFamily="18" charset="2"/>
              <a:buNone/>
              <a:defRPr/>
            </a:pPr>
            <a:endParaRPr lang="el-GR" sz="1600" dirty="0" smtClean="0">
              <a:solidFill>
                <a:srgbClr val="0070C0"/>
              </a:solidFill>
              <a:latin typeface="Tahoma" pitchFamily="34" charset="0"/>
              <a:cs typeface="Tahoma" pitchFamily="34" charset="0"/>
            </a:endParaRPr>
          </a:p>
          <a:p>
            <a:pPr marL="274320" indent="-274320" eaLnBrk="1" fontAlgn="auto" hangingPunct="1">
              <a:lnSpc>
                <a:spcPct val="80000"/>
              </a:lnSpc>
              <a:spcAft>
                <a:spcPts val="0"/>
              </a:spcAft>
              <a:buClr>
                <a:srgbClr val="009DD9"/>
              </a:buClr>
              <a:buFont typeface="Wingdings" pitchFamily="2" charset="2"/>
              <a:buChar char="Ø"/>
              <a:defRPr/>
            </a:pPr>
            <a:r>
              <a:rPr lang="el-GR" sz="1600" dirty="0" smtClean="0">
                <a:solidFill>
                  <a:srgbClr val="0070C0"/>
                </a:solidFill>
                <a:latin typeface="Tahoma" pitchFamily="34" charset="0"/>
                <a:cs typeface="Tahoma" pitchFamily="34" charset="0"/>
              </a:rPr>
              <a:t>Ο Αρτέμης (</a:t>
            </a:r>
            <a:r>
              <a:rPr lang="en-US" sz="1600" i="1" dirty="0" err="1" smtClean="0">
                <a:solidFill>
                  <a:srgbClr val="0070C0"/>
                </a:solidFill>
                <a:latin typeface="Tahoma" pitchFamily="34" charset="0"/>
                <a:cs typeface="Tahoma" pitchFamily="34" charset="0"/>
              </a:rPr>
              <a:t>Calonectris</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diomedea</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είναι περισσότερο ευάλωτος στο παραγάδι βυθού</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επίπεδα τυχαίας σύλληψης:</a:t>
            </a:r>
            <a:r>
              <a:rPr lang="en-US" sz="1600" dirty="0" smtClean="0">
                <a:solidFill>
                  <a:srgbClr val="0070C0"/>
                </a:solidFill>
                <a:latin typeface="Tahoma" pitchFamily="34" charset="0"/>
                <a:cs typeface="Tahoma" pitchFamily="34" charset="0"/>
              </a:rPr>
              <a:t> 0</a:t>
            </a:r>
            <a:r>
              <a:rPr lang="el-GR"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0626 </a:t>
            </a:r>
            <a:r>
              <a:rPr lang="el-GR" sz="1600" dirty="0" smtClean="0">
                <a:solidFill>
                  <a:srgbClr val="0070C0"/>
                </a:solidFill>
                <a:latin typeface="Tahoma" pitchFamily="34" charset="0"/>
                <a:cs typeface="Tahoma" pitchFamily="34" charset="0"/>
              </a:rPr>
              <a:t>ατ.</a:t>
            </a:r>
            <a:r>
              <a:rPr lang="en-US" sz="1600" dirty="0" smtClean="0">
                <a:solidFill>
                  <a:srgbClr val="0070C0"/>
                </a:solidFill>
                <a:latin typeface="Tahoma" pitchFamily="34" charset="0"/>
                <a:cs typeface="Tahoma" pitchFamily="34" charset="0"/>
              </a:rPr>
              <a:t>/1</a:t>
            </a:r>
            <a:r>
              <a:rPr lang="el-GR"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000 </a:t>
            </a:r>
            <a:r>
              <a:rPr lang="el-GR" sz="1600" dirty="0" smtClean="0">
                <a:solidFill>
                  <a:srgbClr val="0070C0"/>
                </a:solidFill>
                <a:latin typeface="Tahoma" pitchFamily="34" charset="0"/>
                <a:cs typeface="Tahoma" pitchFamily="34" charset="0"/>
              </a:rPr>
              <a:t>αγκίστρια</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και στο αφροπαράγαδο </a:t>
            </a:r>
            <a:r>
              <a:rPr lang="en-US" sz="1600" dirty="0" smtClean="0">
                <a:solidFill>
                  <a:srgbClr val="0070C0"/>
                </a:solidFill>
                <a:latin typeface="Tahoma" pitchFamily="34" charset="0"/>
                <a:cs typeface="Tahoma" pitchFamily="34" charset="0"/>
              </a:rPr>
              <a:t>(</a:t>
            </a:r>
            <a:r>
              <a:rPr lang="el-GR" sz="1600" dirty="0" smtClean="0">
                <a:solidFill>
                  <a:srgbClr val="0070C0"/>
                </a:solidFill>
                <a:latin typeface="Tahoma" pitchFamily="34" charset="0"/>
                <a:cs typeface="Tahoma" pitchFamily="34" charset="0"/>
              </a:rPr>
              <a:t>επίπεδα τυχαίας σύλληψης: </a:t>
            </a:r>
            <a:r>
              <a:rPr lang="en-US" sz="1600" dirty="0" smtClean="0">
                <a:solidFill>
                  <a:srgbClr val="0070C0"/>
                </a:solidFill>
                <a:latin typeface="Tahoma" pitchFamily="34" charset="0"/>
                <a:cs typeface="Tahoma" pitchFamily="34" charset="0"/>
              </a:rPr>
              <a:t>0,06976 </a:t>
            </a:r>
            <a:r>
              <a:rPr lang="el-GR" sz="1600" dirty="0" smtClean="0">
                <a:solidFill>
                  <a:srgbClr val="0070C0"/>
                </a:solidFill>
                <a:latin typeface="Tahoma" pitchFamily="34" charset="0"/>
                <a:cs typeface="Tahoma" pitchFamily="34" charset="0"/>
              </a:rPr>
              <a:t>ατ.</a:t>
            </a:r>
            <a:r>
              <a:rPr lang="en-US"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1.000 </a:t>
            </a:r>
            <a:r>
              <a:rPr lang="el-GR" sz="1600" dirty="0" smtClean="0">
                <a:solidFill>
                  <a:srgbClr val="0070C0"/>
                </a:solidFill>
                <a:latin typeface="Tahoma" pitchFamily="34" charset="0"/>
                <a:cs typeface="Tahoma" pitchFamily="34" charset="0"/>
              </a:rPr>
              <a:t>αγκίστρια</a:t>
            </a:r>
            <a:r>
              <a:rPr lang="en-US" sz="1600" dirty="0" smtClean="0">
                <a:solidFill>
                  <a:srgbClr val="0070C0"/>
                </a:solidFill>
                <a:latin typeface="Tahoma" pitchFamily="34" charset="0"/>
                <a:cs typeface="Tahoma" pitchFamily="34" charset="0"/>
              </a:rPr>
              <a:t>). </a:t>
            </a:r>
          </a:p>
          <a:p>
            <a:pPr marL="274320" indent="-274320" eaLnBrk="1" fontAlgn="auto" hangingPunct="1">
              <a:lnSpc>
                <a:spcPct val="80000"/>
              </a:lnSpc>
              <a:spcAft>
                <a:spcPts val="0"/>
              </a:spcAft>
              <a:buClr>
                <a:srgbClr val="009DD9"/>
              </a:buClr>
              <a:buFont typeface="Wingdings 2" panose="05020102010507070707" pitchFamily="18" charset="2"/>
              <a:buNone/>
              <a:defRPr/>
            </a:pPr>
            <a:endParaRPr lang="el-GR" sz="1600" dirty="0" smtClean="0">
              <a:solidFill>
                <a:srgbClr val="0070C0"/>
              </a:solidFill>
              <a:latin typeface="Tahoma" pitchFamily="34" charset="0"/>
              <a:cs typeface="Tahoma" pitchFamily="34" charset="0"/>
            </a:endParaRPr>
          </a:p>
          <a:p>
            <a:pPr marL="274320" indent="-274320" eaLnBrk="1" fontAlgn="auto" hangingPunct="1">
              <a:lnSpc>
                <a:spcPct val="80000"/>
              </a:lnSpc>
              <a:spcAft>
                <a:spcPts val="0"/>
              </a:spcAft>
              <a:buClr>
                <a:srgbClr val="009DD9"/>
              </a:buClr>
              <a:buFont typeface="Wingdings" pitchFamily="2" charset="2"/>
              <a:buChar char="Ø"/>
              <a:defRPr/>
            </a:pPr>
            <a:r>
              <a:rPr lang="el-GR" sz="1600" dirty="0" smtClean="0">
                <a:solidFill>
                  <a:srgbClr val="0070C0"/>
                </a:solidFill>
                <a:latin typeface="Tahoma" pitchFamily="34" charset="0"/>
                <a:cs typeface="Tahoma" pitchFamily="34" charset="0"/>
              </a:rPr>
              <a:t>Οι </a:t>
            </a:r>
            <a:r>
              <a:rPr lang="el-GR" sz="1600" b="1" dirty="0" smtClean="0">
                <a:solidFill>
                  <a:srgbClr val="0070C0"/>
                </a:solidFill>
                <a:latin typeface="Tahoma" pitchFamily="34" charset="0"/>
                <a:cs typeface="Tahoma" pitchFamily="34" charset="0"/>
              </a:rPr>
              <a:t>Θαλασσοκόρακες</a:t>
            </a:r>
            <a:r>
              <a:rPr lang="el-GR" sz="1600"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a:t>
            </a:r>
            <a:r>
              <a:rPr lang="en-US" sz="1600" i="1" dirty="0" smtClean="0">
                <a:solidFill>
                  <a:srgbClr val="0070C0"/>
                </a:solidFill>
                <a:latin typeface="Tahoma" pitchFamily="34" charset="0"/>
                <a:cs typeface="Tahoma" pitchFamily="34" charset="0"/>
              </a:rPr>
              <a:t>Gulosus </a:t>
            </a:r>
            <a:r>
              <a:rPr lang="en-US" sz="1600" i="1" dirty="0" err="1" smtClean="0">
                <a:solidFill>
                  <a:srgbClr val="0070C0"/>
                </a:solidFill>
                <a:latin typeface="Tahoma" pitchFamily="34" charset="0"/>
                <a:cs typeface="Tahoma" pitchFamily="34" charset="0"/>
              </a:rPr>
              <a:t>aristotelis</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desmarestii</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παγιδεύονται σε </a:t>
            </a:r>
            <a:r>
              <a:rPr lang="el-GR" sz="1600" b="1" dirty="0" smtClean="0">
                <a:solidFill>
                  <a:srgbClr val="0070C0"/>
                </a:solidFill>
                <a:latin typeface="Tahoma" pitchFamily="34" charset="0"/>
                <a:cs typeface="Tahoma" pitchFamily="34" charset="0"/>
              </a:rPr>
              <a:t>αφροπαράγαδα</a:t>
            </a:r>
            <a:r>
              <a:rPr lang="el-GR" sz="1600"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a:t>
            </a:r>
            <a:r>
              <a:rPr lang="el-GR" sz="1600" dirty="0" smtClean="0">
                <a:solidFill>
                  <a:srgbClr val="0070C0"/>
                </a:solidFill>
                <a:latin typeface="Tahoma" pitchFamily="34" charset="0"/>
                <a:cs typeface="Tahoma" pitchFamily="34" charset="0"/>
              </a:rPr>
              <a:t>επίπεδα τυχαίας σύλληψης:</a:t>
            </a:r>
            <a:r>
              <a:rPr lang="en-US" sz="1600" dirty="0" smtClean="0">
                <a:solidFill>
                  <a:srgbClr val="0070C0"/>
                </a:solidFill>
                <a:latin typeface="Tahoma" pitchFamily="34" charset="0"/>
                <a:cs typeface="Tahoma" pitchFamily="34" charset="0"/>
              </a:rPr>
              <a:t> 0</a:t>
            </a:r>
            <a:r>
              <a:rPr lang="el-GR"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00071 </a:t>
            </a:r>
            <a:r>
              <a:rPr lang="el-GR" sz="1600" dirty="0" smtClean="0">
                <a:solidFill>
                  <a:srgbClr val="0070C0"/>
                </a:solidFill>
                <a:latin typeface="Tahoma" pitchFamily="34" charset="0"/>
                <a:cs typeface="Tahoma" pitchFamily="34" charset="0"/>
              </a:rPr>
              <a:t>ατ.</a:t>
            </a:r>
            <a:r>
              <a:rPr lang="en-US"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1.000 </a:t>
            </a:r>
            <a:r>
              <a:rPr lang="el-GR" sz="1600" dirty="0" smtClean="0">
                <a:solidFill>
                  <a:srgbClr val="0070C0"/>
                </a:solidFill>
                <a:latin typeface="Tahoma" pitchFamily="34" charset="0"/>
                <a:cs typeface="Tahoma" pitchFamily="34" charset="0"/>
              </a:rPr>
              <a:t>αγκίστρια</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και </a:t>
            </a:r>
            <a:r>
              <a:rPr lang="el-GR" sz="1600" b="1" dirty="0" smtClean="0">
                <a:solidFill>
                  <a:srgbClr val="0070C0"/>
                </a:solidFill>
                <a:latin typeface="Tahoma" pitchFamily="34" charset="0"/>
                <a:cs typeface="Tahoma" pitchFamily="34" charset="0"/>
              </a:rPr>
              <a:t>δίχτυα</a:t>
            </a:r>
            <a:r>
              <a:rPr lang="el-GR" sz="1600" dirty="0" smtClean="0">
                <a:solidFill>
                  <a:srgbClr val="0070C0"/>
                </a:solidFill>
                <a:latin typeface="Tahoma" pitchFamily="34" charset="0"/>
                <a:cs typeface="Tahoma" pitchFamily="34" charset="0"/>
              </a:rPr>
              <a:t> </a:t>
            </a:r>
            <a:r>
              <a:rPr lang="en-US" sz="1600" dirty="0" smtClean="0">
                <a:solidFill>
                  <a:srgbClr val="0070C0"/>
                </a:solidFill>
                <a:latin typeface="Tahoma" pitchFamily="34" charset="0"/>
                <a:cs typeface="Tahoma" pitchFamily="34" charset="0"/>
              </a:rPr>
              <a:t>(</a:t>
            </a:r>
            <a:r>
              <a:rPr lang="el-GR" sz="1600" dirty="0" smtClean="0">
                <a:solidFill>
                  <a:srgbClr val="0070C0"/>
                </a:solidFill>
                <a:latin typeface="Tahoma" pitchFamily="34" charset="0"/>
                <a:cs typeface="Tahoma" pitchFamily="34" charset="0"/>
              </a:rPr>
              <a:t>επίπεδα τυχαίας σύλληψης:</a:t>
            </a:r>
            <a:r>
              <a:rPr lang="en-US" sz="1600" dirty="0" smtClean="0">
                <a:solidFill>
                  <a:srgbClr val="0070C0"/>
                </a:solidFill>
                <a:latin typeface="Tahoma" pitchFamily="34" charset="0"/>
                <a:cs typeface="Tahoma" pitchFamily="34" charset="0"/>
              </a:rPr>
              <a:t> 0</a:t>
            </a:r>
            <a:r>
              <a:rPr lang="el-GR" sz="1600" dirty="0" smtClean="0">
                <a:solidFill>
                  <a:srgbClr val="0070C0"/>
                </a:solidFill>
                <a:latin typeface="Tahoma" pitchFamily="34" charset="0"/>
                <a:cs typeface="Tahoma" pitchFamily="34" charset="0"/>
              </a:rPr>
              <a:t>,</a:t>
            </a:r>
            <a:r>
              <a:rPr lang="en-US" sz="1600" dirty="0" smtClean="0">
                <a:solidFill>
                  <a:srgbClr val="0070C0"/>
                </a:solidFill>
                <a:latin typeface="Tahoma" pitchFamily="34" charset="0"/>
                <a:cs typeface="Tahoma" pitchFamily="34" charset="0"/>
              </a:rPr>
              <a:t>00003 </a:t>
            </a:r>
            <a:r>
              <a:rPr lang="el-GR" sz="1600" dirty="0" smtClean="0">
                <a:solidFill>
                  <a:srgbClr val="0070C0"/>
                </a:solidFill>
                <a:latin typeface="Tahoma" pitchFamily="34" charset="0"/>
                <a:cs typeface="Tahoma" pitchFamily="34" charset="0"/>
              </a:rPr>
              <a:t>ατ.</a:t>
            </a:r>
            <a:r>
              <a:rPr lang="en-US" sz="1600" dirty="0" smtClean="0">
                <a:solidFill>
                  <a:srgbClr val="0070C0"/>
                </a:solidFill>
                <a:latin typeface="Tahoma" pitchFamily="34" charset="0"/>
                <a:cs typeface="Tahoma" pitchFamily="34" charset="0"/>
              </a:rPr>
              <a:t>/km </a:t>
            </a:r>
            <a:r>
              <a:rPr lang="el-GR" sz="1600" dirty="0" smtClean="0">
                <a:solidFill>
                  <a:srgbClr val="0070C0"/>
                </a:solidFill>
                <a:latin typeface="Tahoma" pitchFamily="34" charset="0"/>
                <a:cs typeface="Tahoma" pitchFamily="34" charset="0"/>
              </a:rPr>
              <a:t>διχτυών</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που τοποθετούνται κοντά σε παράκτιες ζώνες</a:t>
            </a:r>
            <a:r>
              <a:rPr lang="en-US" sz="1600" dirty="0" smtClean="0">
                <a:solidFill>
                  <a:srgbClr val="0070C0"/>
                </a:solidFill>
                <a:latin typeface="Tahoma" pitchFamily="34" charset="0"/>
                <a:cs typeface="Tahoma" pitchFamily="34" charset="0"/>
              </a:rPr>
              <a:t>.</a:t>
            </a:r>
          </a:p>
          <a:p>
            <a:pPr marL="274320" indent="-274320" eaLnBrk="1" fontAlgn="auto" hangingPunct="1">
              <a:lnSpc>
                <a:spcPct val="80000"/>
              </a:lnSpc>
              <a:spcAft>
                <a:spcPts val="0"/>
              </a:spcAft>
              <a:buClr>
                <a:srgbClr val="009DD9"/>
              </a:buClr>
              <a:buFont typeface="Wingdings 2" panose="05020102010507070707" pitchFamily="18" charset="2"/>
              <a:buNone/>
              <a:defRPr/>
            </a:pPr>
            <a:endParaRPr lang="el-GR" sz="1600" dirty="0" smtClean="0">
              <a:solidFill>
                <a:srgbClr val="0070C0"/>
              </a:solidFill>
              <a:latin typeface="Tahoma" pitchFamily="34" charset="0"/>
              <a:cs typeface="Tahoma" pitchFamily="34" charset="0"/>
            </a:endParaRPr>
          </a:p>
          <a:p>
            <a:pPr marL="274320" indent="-274320" eaLnBrk="1" fontAlgn="auto" hangingPunct="1">
              <a:lnSpc>
                <a:spcPct val="80000"/>
              </a:lnSpc>
              <a:spcAft>
                <a:spcPts val="0"/>
              </a:spcAft>
              <a:buClr>
                <a:srgbClr val="009DD9"/>
              </a:buClr>
              <a:buFont typeface="Wingdings" pitchFamily="2" charset="2"/>
              <a:buChar char="Ø"/>
              <a:defRPr/>
            </a:pPr>
            <a:r>
              <a:rPr lang="el-GR" sz="1600" dirty="0" smtClean="0">
                <a:solidFill>
                  <a:srgbClr val="0070C0"/>
                </a:solidFill>
                <a:latin typeface="Tahoma" pitchFamily="34" charset="0"/>
                <a:cs typeface="Tahoma" pitchFamily="34" charset="0"/>
              </a:rPr>
              <a:t>Ο Αιγαιόγλαρος </a:t>
            </a:r>
            <a:r>
              <a:rPr lang="en-US" sz="1600" dirty="0" smtClean="0">
                <a:solidFill>
                  <a:srgbClr val="0070C0"/>
                </a:solidFill>
                <a:latin typeface="Tahoma" pitchFamily="34" charset="0"/>
                <a:cs typeface="Tahoma" pitchFamily="34" charset="0"/>
              </a:rPr>
              <a:t>(</a:t>
            </a:r>
            <a:r>
              <a:rPr lang="el-GR" sz="1600" i="1" dirty="0" smtClean="0">
                <a:solidFill>
                  <a:srgbClr val="0070C0"/>
                </a:solidFill>
                <a:latin typeface="Tahoma" pitchFamily="34" charset="0"/>
                <a:cs typeface="Tahoma" pitchFamily="34" charset="0"/>
              </a:rPr>
              <a:t>Ι</a:t>
            </a:r>
            <a:r>
              <a:rPr lang="en-US" sz="1600" i="1" dirty="0" err="1" smtClean="0">
                <a:solidFill>
                  <a:srgbClr val="0070C0"/>
                </a:solidFill>
                <a:latin typeface="Tahoma" pitchFamily="34" charset="0"/>
                <a:cs typeface="Tahoma" pitchFamily="34" charset="0"/>
              </a:rPr>
              <a:t>chthyaetus</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audouinii</a:t>
            </a:r>
            <a:r>
              <a:rPr lang="en-US" sz="1600"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και ο</a:t>
            </a:r>
            <a:r>
              <a:rPr lang="el-GR" sz="1600" b="1"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Μύχος</a:t>
            </a:r>
            <a:r>
              <a:rPr lang="el-GR" sz="1600" b="1"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a:t>
            </a:r>
            <a:r>
              <a:rPr lang="en-US" sz="1600" i="1" dirty="0" err="1" smtClean="0">
                <a:solidFill>
                  <a:srgbClr val="0070C0"/>
                </a:solidFill>
                <a:latin typeface="Tahoma" pitchFamily="34" charset="0"/>
                <a:cs typeface="Tahoma" pitchFamily="34" charset="0"/>
              </a:rPr>
              <a:t>Puffinus</a:t>
            </a:r>
            <a:r>
              <a:rPr lang="en-US" sz="1600" i="1" dirty="0" smtClean="0">
                <a:solidFill>
                  <a:srgbClr val="0070C0"/>
                </a:solidFill>
                <a:latin typeface="Tahoma" pitchFamily="34" charset="0"/>
                <a:cs typeface="Tahoma" pitchFamily="34" charset="0"/>
              </a:rPr>
              <a:t> </a:t>
            </a:r>
            <a:r>
              <a:rPr lang="en-US" sz="1600" i="1" dirty="0" err="1" smtClean="0">
                <a:solidFill>
                  <a:srgbClr val="0070C0"/>
                </a:solidFill>
                <a:latin typeface="Tahoma" pitchFamily="34" charset="0"/>
                <a:cs typeface="Tahoma" pitchFamily="34" charset="0"/>
              </a:rPr>
              <a:t>yelkouan</a:t>
            </a:r>
            <a:r>
              <a:rPr lang="en-US" sz="1600" dirty="0" smtClean="0">
                <a:solidFill>
                  <a:srgbClr val="0070C0"/>
                </a:solidFill>
                <a:latin typeface="Tahoma" pitchFamily="34" charset="0"/>
                <a:cs typeface="Tahoma" pitchFamily="34" charset="0"/>
              </a:rPr>
              <a:t>)</a:t>
            </a:r>
            <a:r>
              <a:rPr lang="en-US" sz="1600" b="1" dirty="0" smtClean="0">
                <a:solidFill>
                  <a:srgbClr val="0070C0"/>
                </a:solidFill>
                <a:latin typeface="Tahoma" pitchFamily="34" charset="0"/>
                <a:cs typeface="Tahoma" pitchFamily="34" charset="0"/>
              </a:rPr>
              <a:t> </a:t>
            </a:r>
            <a:r>
              <a:rPr lang="el-GR" sz="1600" dirty="0" smtClean="0">
                <a:solidFill>
                  <a:srgbClr val="0070C0"/>
                </a:solidFill>
                <a:latin typeface="Tahoma" pitchFamily="34" charset="0"/>
                <a:cs typeface="Tahoma" pitchFamily="34" charset="0"/>
              </a:rPr>
              <a:t>δεν αποτελούν είδη ευάλωτα σε περιστατικά παρεμπίπτουσας παγίδευσης θαλασσοπουλιών στο Νότιο </a:t>
            </a:r>
            <a:r>
              <a:rPr lang="el-GR" sz="1600" dirty="0" smtClean="0">
                <a:solidFill>
                  <a:srgbClr val="0070C0"/>
                </a:solidFill>
                <a:latin typeface="Tahoma" pitchFamily="34" charset="0"/>
                <a:cs typeface="Tahoma" pitchFamily="34" charset="0"/>
              </a:rPr>
              <a:t>Ιόνιο</a:t>
            </a:r>
            <a:r>
              <a:rPr lang="en-US" sz="1600" dirty="0" smtClean="0">
                <a:solidFill>
                  <a:srgbClr val="0070C0"/>
                </a:solidFill>
                <a:latin typeface="Tahoma" pitchFamily="34" charset="0"/>
                <a:cs typeface="Tahoma" pitchFamily="34" charset="0"/>
              </a:rPr>
              <a:t>.</a:t>
            </a:r>
            <a:endParaRPr lang="el-GR" sz="1600" dirty="0" smtClean="0">
              <a:solidFill>
                <a:srgbClr val="0070C0"/>
              </a:solidFill>
              <a:latin typeface="Tahoma" pitchFamily="34" charset="0"/>
              <a:cs typeface="Tahoma" pitchFamily="34" charset="0"/>
            </a:endParaRPr>
          </a:p>
          <a:p>
            <a:pPr marL="274320" indent="-274320" eaLnBrk="1" fontAlgn="auto" hangingPunct="1">
              <a:lnSpc>
                <a:spcPct val="80000"/>
              </a:lnSpc>
              <a:spcAft>
                <a:spcPts val="0"/>
              </a:spcAft>
              <a:buClr>
                <a:srgbClr val="009DD9"/>
              </a:buClr>
              <a:buFont typeface="Wingdings 2" panose="05020102010507070707" pitchFamily="18" charset="2"/>
              <a:buNone/>
              <a:defRPr/>
            </a:pPr>
            <a:endParaRPr lang="el-GR" sz="1900" dirty="0" smtClean="0">
              <a:solidFill>
                <a:srgbClr val="000000"/>
              </a:solidFill>
              <a:latin typeface="Constantia"/>
            </a:endParaRPr>
          </a:p>
        </p:txBody>
      </p:sp>
      <p:pic>
        <p:nvPicPr>
          <p:cNvPr id="7" name="Picture 6"/>
          <p:cNvPicPr>
            <a:picLocks noChangeAspect="1"/>
          </p:cNvPicPr>
          <p:nvPr/>
        </p:nvPicPr>
        <p:blipFill rotWithShape="1">
          <a:blip r:embed="rId5"/>
          <a:srcRect l="12923" t="20289" r="32798" b="32627"/>
          <a:stretch/>
        </p:blipFill>
        <p:spPr>
          <a:xfrm>
            <a:off x="262466" y="1676398"/>
            <a:ext cx="4064000" cy="2725182"/>
          </a:xfrm>
          <a:prstGeom prst="rect">
            <a:avLst/>
          </a:prstGeom>
        </p:spPr>
      </p:pic>
    </p:spTree>
    <p:extLst>
      <p:ext uri="{BB962C8B-B14F-4D97-AF65-F5344CB8AC3E}">
        <p14:creationId xmlns:p14="http://schemas.microsoft.com/office/powerpoint/2010/main" val="378547254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775658" y="0"/>
            <a:ext cx="6098058" cy="830997"/>
          </a:xfrm>
          <a:prstGeom prst="rect">
            <a:avLst/>
          </a:prstGeom>
          <a:noFill/>
        </p:spPr>
        <p:txBody>
          <a:bodyPr wrap="square">
            <a:spAutoFit/>
          </a:bodyPr>
          <a:lstStyle/>
          <a:p>
            <a:pPr algn="ctr"/>
            <a:r>
              <a:rPr lang="el-GR" sz="2400" b="1" dirty="0">
                <a:solidFill>
                  <a:srgbClr val="393185"/>
                </a:solidFill>
                <a:latin typeface="Open Sans Light"/>
                <a:ea typeface="Open Sans Light"/>
                <a:cs typeface="Open Sans Light"/>
              </a:rPr>
              <a:t>Π</a:t>
            </a:r>
            <a:r>
              <a:rPr lang="el-GR" sz="2400" b="1" dirty="0" smtClean="0">
                <a:solidFill>
                  <a:srgbClr val="393185"/>
                </a:solidFill>
                <a:latin typeface="Open Sans Light"/>
                <a:ea typeface="Open Sans Light"/>
                <a:cs typeface="Open Sans Light"/>
              </a:rPr>
              <a:t>αρεμπίπτουσα </a:t>
            </a:r>
            <a:r>
              <a:rPr lang="el-GR" sz="2400" b="1" dirty="0">
                <a:solidFill>
                  <a:srgbClr val="393185"/>
                </a:solidFill>
                <a:latin typeface="Open Sans Light"/>
                <a:ea typeface="Open Sans Light"/>
                <a:cs typeface="Open Sans Light"/>
              </a:rPr>
              <a:t>παγίδευση του </a:t>
            </a:r>
            <a:r>
              <a:rPr lang="el-GR" sz="2400" b="1" dirty="0" smtClean="0">
                <a:solidFill>
                  <a:srgbClr val="393185"/>
                </a:solidFill>
                <a:latin typeface="Open Sans Light"/>
                <a:ea typeface="Open Sans Light"/>
                <a:cs typeface="Open Sans Light"/>
              </a:rPr>
              <a:t>Θαλασσοκόρακα στο Ν. Ιόνιο</a:t>
            </a:r>
            <a:endParaRPr lang="fr-FR" sz="2400" b="1" dirty="0">
              <a:solidFill>
                <a:srgbClr val="393185"/>
              </a:solidFill>
              <a:latin typeface="Open Sans Light"/>
              <a:ea typeface="Open Sans Light"/>
              <a:cs typeface="Open Sans Light"/>
            </a:endParaRPr>
          </a:p>
        </p:txBody>
      </p:sp>
      <p:sp>
        <p:nvSpPr>
          <p:cNvPr id="10" name="1 - Τίτλος"/>
          <p:cNvSpPr txBox="1">
            <a:spLocks/>
          </p:cNvSpPr>
          <p:nvPr/>
        </p:nvSpPr>
        <p:spPr>
          <a:xfrm>
            <a:off x="5380788" y="924280"/>
            <a:ext cx="4250267" cy="433366"/>
          </a:xfrm>
          <a:prstGeom prst="rect">
            <a:avLst/>
          </a:prstGeom>
          <a:solidFill>
            <a:sysClr val="windowText" lastClr="000000"/>
          </a:solidFill>
          <a:ln w="1270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91440" anchor="b" anchorCtr="0">
            <a:normAutofit/>
          </a:bodyPr>
          <a:lstStyle>
            <a:lvl1pPr algn="l" rtl="0" eaLnBrk="0" fontAlgn="base" hangingPunct="0">
              <a:spcBef>
                <a:spcPct val="0"/>
              </a:spcBef>
              <a:spcAft>
                <a:spcPct val="0"/>
              </a:spcAft>
              <a:buNone/>
              <a:defRPr lang="en-US" sz="1800" b="1" kern="1200" spc="-50" baseline="0">
                <a:ln w="3175">
                  <a:noFill/>
                </a:ln>
                <a:solidFill>
                  <a:schemeClr val="tx2"/>
                </a:solidFill>
                <a:effectLst/>
                <a:latin typeface="+mn-lt"/>
                <a:ea typeface="+mn-ea"/>
                <a:cs typeface="+mn-cs"/>
              </a:defRPr>
            </a:lvl1pPr>
            <a:lvl2pPr algn="l" rtl="0" eaLnBrk="0" fontAlgn="base" hangingPunct="0">
              <a:spcBef>
                <a:spcPct val="0"/>
              </a:spcBef>
              <a:spcAft>
                <a:spcPct val="0"/>
              </a:spcAft>
              <a:defRPr sz="4200">
                <a:solidFill>
                  <a:schemeClr val="lt1"/>
                </a:solidFill>
                <a:latin typeface="+mn-lt"/>
                <a:ea typeface="+mn-ea"/>
                <a:cs typeface="+mn-cs"/>
              </a:defRPr>
            </a:lvl2pPr>
            <a:lvl3pPr algn="l" rtl="0" eaLnBrk="0" fontAlgn="base" hangingPunct="0">
              <a:spcBef>
                <a:spcPct val="0"/>
              </a:spcBef>
              <a:spcAft>
                <a:spcPct val="0"/>
              </a:spcAft>
              <a:defRPr sz="4200">
                <a:solidFill>
                  <a:schemeClr val="lt1"/>
                </a:solidFill>
                <a:latin typeface="+mn-lt"/>
                <a:ea typeface="+mn-ea"/>
                <a:cs typeface="+mn-cs"/>
              </a:defRPr>
            </a:lvl3pPr>
            <a:lvl4pPr algn="l" rtl="0" eaLnBrk="0" fontAlgn="base" hangingPunct="0">
              <a:spcBef>
                <a:spcPct val="0"/>
              </a:spcBef>
              <a:spcAft>
                <a:spcPct val="0"/>
              </a:spcAft>
              <a:defRPr sz="4200">
                <a:solidFill>
                  <a:schemeClr val="lt1"/>
                </a:solidFill>
                <a:latin typeface="+mn-lt"/>
                <a:ea typeface="+mn-ea"/>
                <a:cs typeface="+mn-cs"/>
              </a:defRPr>
            </a:lvl4pPr>
            <a:lvl5pPr algn="l" rtl="0" eaLnBrk="0" fontAlgn="base" hangingPunct="0">
              <a:spcBef>
                <a:spcPct val="0"/>
              </a:spcBef>
              <a:spcAft>
                <a:spcPct val="0"/>
              </a:spcAft>
              <a:defRPr sz="4200">
                <a:solidFill>
                  <a:schemeClr val="lt1"/>
                </a:solidFill>
                <a:latin typeface="+mn-lt"/>
                <a:ea typeface="+mn-ea"/>
                <a:cs typeface="+mn-cs"/>
              </a:defRPr>
            </a:lvl5pPr>
            <a:lvl6pPr marL="457200" algn="l" rtl="0" fontAlgn="base">
              <a:spcBef>
                <a:spcPct val="0"/>
              </a:spcBef>
              <a:spcAft>
                <a:spcPct val="0"/>
              </a:spcAft>
              <a:defRPr sz="4200">
                <a:solidFill>
                  <a:schemeClr val="lt1"/>
                </a:solidFill>
                <a:latin typeface="+mn-lt"/>
                <a:ea typeface="+mn-ea"/>
                <a:cs typeface="+mn-cs"/>
              </a:defRPr>
            </a:lvl6pPr>
            <a:lvl7pPr marL="914400" algn="l" rtl="0" fontAlgn="base">
              <a:spcBef>
                <a:spcPct val="0"/>
              </a:spcBef>
              <a:spcAft>
                <a:spcPct val="0"/>
              </a:spcAft>
              <a:defRPr sz="4200">
                <a:solidFill>
                  <a:schemeClr val="lt1"/>
                </a:solidFill>
                <a:latin typeface="+mn-lt"/>
                <a:ea typeface="+mn-ea"/>
                <a:cs typeface="+mn-cs"/>
              </a:defRPr>
            </a:lvl7pPr>
            <a:lvl8pPr marL="1371600" algn="l" rtl="0" fontAlgn="base">
              <a:spcBef>
                <a:spcPct val="0"/>
              </a:spcBef>
              <a:spcAft>
                <a:spcPct val="0"/>
              </a:spcAft>
              <a:defRPr sz="4200">
                <a:solidFill>
                  <a:schemeClr val="lt1"/>
                </a:solidFill>
                <a:latin typeface="+mn-lt"/>
                <a:ea typeface="+mn-ea"/>
                <a:cs typeface="+mn-cs"/>
              </a:defRPr>
            </a:lvl8pPr>
            <a:lvl9pPr marL="1828800" algn="l" rtl="0" fontAlgn="base">
              <a:spcBef>
                <a:spcPct val="0"/>
              </a:spcBef>
              <a:spcAft>
                <a:spcPct val="0"/>
              </a:spcAft>
              <a:defRPr sz="4200">
                <a:solidFill>
                  <a:schemeClr val="lt1"/>
                </a:solidFill>
                <a:latin typeface="+mn-lt"/>
                <a:ea typeface="+mn-ea"/>
                <a:cs typeface="+mn-cs"/>
              </a:defRPr>
            </a:lvl9pPr>
          </a:lstStyle>
          <a:p>
            <a:pPr algn="ctr" eaLnBrk="1" fontAlgn="auto" hangingPunct="1">
              <a:spcAft>
                <a:spcPts val="0"/>
              </a:spcAft>
              <a:defRPr/>
            </a:pPr>
            <a:r>
              <a:rPr lang="el-GR" dirty="0" smtClean="0">
                <a:solidFill>
                  <a:srgbClr val="DBF5F9"/>
                </a:solidFill>
                <a:latin typeface="Tahoma" panose="020B0604030504040204" pitchFamily="34" charset="0"/>
                <a:ea typeface="Tahoma" panose="020B0604030504040204" pitchFamily="34" charset="0"/>
                <a:cs typeface="Tahoma" panose="020B0604030504040204" pitchFamily="34" charset="0"/>
              </a:rPr>
              <a:t>Αποτελέσματα και προβληματισμοί</a:t>
            </a:r>
            <a:endParaRPr lang="el-GR" dirty="0">
              <a:solidFill>
                <a:srgbClr val="DBF5F9"/>
              </a:solidFill>
              <a:latin typeface="Tahoma" panose="020B0604030504040204" pitchFamily="34" charset="0"/>
              <a:ea typeface="Tahoma" panose="020B0604030504040204" pitchFamily="34" charset="0"/>
              <a:cs typeface="Tahoma" panose="020B0604030504040204" pitchFamily="34" charset="0"/>
            </a:endParaRPr>
          </a:p>
        </p:txBody>
      </p:sp>
      <p:pic>
        <p:nvPicPr>
          <p:cNvPr id="18" name="3 - Θέση κειμένου"/>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8521" y="1368418"/>
            <a:ext cx="5391150" cy="4386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5"/>
          <p:cNvSpPr txBox="1">
            <a:spLocks noChangeArrowheads="1"/>
          </p:cNvSpPr>
          <p:nvPr/>
        </p:nvSpPr>
        <p:spPr bwMode="auto">
          <a:xfrm>
            <a:off x="5095851" y="1647118"/>
            <a:ext cx="4730487" cy="427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Τοπικός αναπαραγωγικός πληθυσμός: </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31-53</a:t>
            </a:r>
            <a:r>
              <a:rPr kumimoji="0" lang="el-GR" altLang="el-GR" sz="1300" b="1"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 </a:t>
            </a: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ζευγάρια (ΕΟΕ μη δημοσιευμένα δεδομένα)</a:t>
            </a: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endParaRP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n-US"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E</a:t>
            </a: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τήσιο επίπεδο θνησιμότητας (με αναγωγή στα 189 επαγ. αλιευτικά σκάφη της Ζακύνθου): </a:t>
            </a:r>
            <a:r>
              <a:rPr kumimoji="0" lang="en-US"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6</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a:t>
            </a:r>
            <a:r>
              <a:rPr kumimoji="0" lang="en-US"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3 </a:t>
            </a: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Θαλασσοκόρακες </a:t>
            </a: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Ποσοστό τοπικού πληθυσμού που παγιδεύεται</a:t>
            </a:r>
            <a:r>
              <a:rPr kumimoji="0" lang="en-US"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 </a:t>
            </a: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a:t>
            </a:r>
            <a:r>
              <a:rPr kumimoji="0" lang="en-US"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3,0-5,1</a:t>
            </a:r>
            <a:r>
              <a:rPr kumimoji="0" lang="en-US"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a:t>
            </a:r>
            <a:endPar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endParaRP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Υπεύθυνα αλιευτικά εργαλεία: </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Παραγάδι βυθού και απλάδι</a:t>
            </a: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endParaRP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Το πιο «δραστικό» αλιευτικό εργαλείο: </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Παραγάδι βυθού</a:t>
            </a: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Επίπεδο παρεμπίπτουσας παγίδευσης για το είδος στο Ν. Ιόνιο: </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Χαμηλό</a:t>
            </a: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endParaRP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Σημείωση: Μέγεθος ελληνικού αναπαραγωγικού πληθυσμού </a:t>
            </a:r>
            <a:r>
              <a:rPr kumimoji="0" lang="en-US"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1.</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3</a:t>
            </a:r>
            <a:r>
              <a:rPr kumimoji="0" lang="en-US"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00-1.</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45</a:t>
            </a:r>
            <a:r>
              <a:rPr kumimoji="0" lang="en-US"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0 </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ζευγάρια </a:t>
            </a: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a:t>
            </a:r>
            <a:r>
              <a:rPr kumimoji="0" lang="en-US" altLang="el-GR" sz="1300" b="0" i="0" u="none" strike="noStrike" kern="0" cap="none" spc="0" normalizeH="0" baseline="0" noProof="0" dirty="0" err="1" smtClean="0">
                <a:ln>
                  <a:noFill/>
                </a:ln>
                <a:solidFill>
                  <a:prstClr val="white"/>
                </a:solidFill>
                <a:effectLst/>
                <a:uLnTx/>
                <a:uFillTx/>
                <a:latin typeface="Tahoma" panose="020B0604030504040204" pitchFamily="34" charset="0"/>
                <a:cs typeface="Tahoma" panose="020B0604030504040204" pitchFamily="34" charset="0"/>
              </a:rPr>
              <a:t>BirdLife</a:t>
            </a:r>
            <a:r>
              <a:rPr kumimoji="0" lang="en-US"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 International, 20</a:t>
            </a: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15,</a:t>
            </a:r>
            <a:r>
              <a:rPr kumimoji="0" lang="el-GR" altLang="el-GR" sz="1300" b="0" i="0" u="none" strike="noStrike" kern="0" cap="none" spc="0" normalizeH="0" noProof="0" dirty="0" smtClean="0">
                <a:ln>
                  <a:noFill/>
                </a:ln>
                <a:solidFill>
                  <a:prstClr val="white"/>
                </a:solidFill>
                <a:effectLst/>
                <a:uLnTx/>
                <a:uFillTx/>
                <a:latin typeface="Tahoma" panose="020B0604030504040204" pitchFamily="34" charset="0"/>
                <a:cs typeface="Tahoma" panose="020B0604030504040204" pitchFamily="34" charset="0"/>
              </a:rPr>
              <a:t> 2021</a:t>
            </a:r>
            <a:r>
              <a:rPr kumimoji="0" lang="en-US"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 </a:t>
            </a:r>
            <a:endPar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endParaRP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endParaRPr>
          </a:p>
          <a:p>
            <a:pPr marL="0" marR="0" lvl="0" indent="0" algn="just"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Πρόταση: </a:t>
            </a:r>
            <a:r>
              <a:rPr kumimoji="0" lang="el-GR" altLang="el-GR" sz="1300" b="1" i="0" u="none" strike="noStrike" kern="0" cap="none" spc="0" normalizeH="0" baseline="0" noProof="0" dirty="0" smtClean="0">
                <a:ln>
                  <a:noFill/>
                </a:ln>
                <a:solidFill>
                  <a:srgbClr val="FFFF00"/>
                </a:solidFill>
                <a:effectLst/>
                <a:uLnTx/>
                <a:uFillTx/>
                <a:latin typeface="Tahoma" panose="020B0604030504040204" pitchFamily="34" charset="0"/>
                <a:cs typeface="Tahoma" panose="020B0604030504040204" pitchFamily="34" charset="0"/>
              </a:rPr>
              <a:t>Περαιτέρω έρευνα </a:t>
            </a:r>
            <a:r>
              <a:rPr kumimoji="0" lang="el-GR" altLang="el-GR" sz="1300" b="0" i="0" u="none" strike="noStrike" kern="0" cap="none" spc="0" normalizeH="0" baseline="0" noProof="0" dirty="0" smtClean="0">
                <a:ln>
                  <a:noFill/>
                </a:ln>
                <a:solidFill>
                  <a:prstClr val="white"/>
                </a:solidFill>
                <a:effectLst/>
                <a:uLnTx/>
                <a:uFillTx/>
                <a:latin typeface="Tahoma" panose="020B0604030504040204" pitchFamily="34" charset="0"/>
                <a:cs typeface="Tahoma" panose="020B0604030504040204" pitchFamily="34" charset="0"/>
              </a:rPr>
              <a:t>της ενδεχόμενης απειλής στο είδος από τη χρήση αλιευτικών εργαλείων όπως το παραγάδι και το απλάδι</a:t>
            </a: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700" b="0" i="0" u="none" strike="noStrike" kern="0" cap="none" spc="0" normalizeH="0" baseline="0" noProof="0" dirty="0" smtClean="0">
              <a:ln>
                <a:noFill/>
              </a:ln>
              <a:solidFill>
                <a:prstClr val="white"/>
              </a:solidFill>
              <a:effectLst/>
              <a:uLnTx/>
              <a:uFillTx/>
              <a:latin typeface="Arial" panose="020B0604020202020204" pitchFamily="34" charset="0"/>
              <a:cs typeface="Arial" panose="020B0604020202020204" pitchFamily="34" charset="0"/>
            </a:endParaRPr>
          </a:p>
          <a:p>
            <a:pPr marL="0" marR="0" lvl="0" indent="0" defTabSz="914400" eaLnBrk="1" fontAlgn="base" latinLnBrk="0" hangingPunct="1">
              <a:lnSpc>
                <a:spcPct val="80000"/>
              </a:lnSpc>
              <a:spcBef>
                <a:spcPct val="20000"/>
              </a:spcBef>
              <a:spcAft>
                <a:spcPct val="0"/>
              </a:spcAft>
              <a:buClr>
                <a:srgbClr val="0F6FC6"/>
              </a:buClr>
              <a:buSzPct val="80000"/>
              <a:buFont typeface="Wingdings" panose="05000000000000000000" pitchFamily="2" charset="2"/>
              <a:buChar char="ü"/>
              <a:tabLst/>
              <a:defRPr/>
            </a:pPr>
            <a:endParaRPr kumimoji="0" lang="el-GR" altLang="el-GR" sz="700" b="0" i="0" u="none" strike="noStrike" kern="0" cap="none" spc="0" normalizeH="0" baseline="0" noProof="0" dirty="0" smtClean="0">
              <a:ln>
                <a:noFill/>
              </a:ln>
              <a:solidFill>
                <a:prstClr val="white"/>
              </a:solidFill>
              <a:effectLst/>
              <a:uLnTx/>
              <a:uFillTx/>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2114" y="1480457"/>
            <a:ext cx="3047759" cy="4063678"/>
          </a:xfrm>
          <a:prstGeom prst="rect">
            <a:avLst/>
          </a:prstGeom>
        </p:spPr>
      </p:pic>
    </p:spTree>
    <p:extLst>
      <p:ext uri="{BB962C8B-B14F-4D97-AF65-F5344CB8AC3E}">
        <p14:creationId xmlns:p14="http://schemas.microsoft.com/office/powerpoint/2010/main" val="176633512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381468" y="189771"/>
            <a:ext cx="9717399"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Αλληλεπίδραση με ιχθυοκαλλιεργητικές μονάδες</a:t>
            </a:r>
            <a:endParaRPr lang="fr-FR" sz="2400" b="1" dirty="0">
              <a:solidFill>
                <a:srgbClr val="393185"/>
              </a:solidFill>
              <a:latin typeface="Open Sans Light"/>
              <a:ea typeface="Open Sans Light"/>
              <a:cs typeface="Open Sans Light"/>
            </a:endParaRPr>
          </a:p>
        </p:txBody>
      </p:sp>
      <p:sp>
        <p:nvSpPr>
          <p:cNvPr id="8" name="3 - Θέση κειμένου"/>
          <p:cNvSpPr txBox="1">
            <a:spLocks/>
          </p:cNvSpPr>
          <p:nvPr/>
        </p:nvSpPr>
        <p:spPr>
          <a:xfrm>
            <a:off x="196852" y="1345671"/>
            <a:ext cx="3139016" cy="4572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l-GR" dirty="0" smtClean="0">
              <a:solidFill>
                <a:prstClr val="black"/>
              </a:solidFill>
              <a:latin typeface="Tahoma" pitchFamily="34" charset="0"/>
              <a:cs typeface="Tahoma" pitchFamily="34" charset="0"/>
            </a:endParaRPr>
          </a:p>
          <a:p>
            <a:pPr>
              <a:defRPr/>
            </a:pPr>
            <a:r>
              <a:rPr lang="el-GR" sz="1200" dirty="0">
                <a:solidFill>
                  <a:srgbClr val="0070C0"/>
                </a:solidFill>
                <a:latin typeface="Tahoma" pitchFamily="34" charset="0"/>
                <a:cs typeface="Tahoma" pitchFamily="34" charset="0"/>
              </a:rPr>
              <a:t>Συστηματική καταγραφή πιθανών περιστατικών θανάτωσης </a:t>
            </a:r>
            <a:r>
              <a:rPr lang="el-GR" sz="1200" dirty="0" smtClean="0">
                <a:solidFill>
                  <a:srgbClr val="0070C0"/>
                </a:solidFill>
                <a:latin typeface="Tahoma" pitchFamily="34" charset="0"/>
                <a:cs typeface="Tahoma" pitchFamily="34" charset="0"/>
              </a:rPr>
              <a:t>σε </a:t>
            </a:r>
            <a:r>
              <a:rPr lang="el-GR" sz="1200" dirty="0" smtClean="0">
                <a:solidFill>
                  <a:srgbClr val="0070C0"/>
                </a:solidFill>
                <a:latin typeface="Tahoma" pitchFamily="34" charset="0"/>
                <a:cs typeface="Tahoma" pitchFamily="34" charset="0"/>
              </a:rPr>
              <a:t>ιχθυοκλωβούς</a:t>
            </a:r>
            <a:r>
              <a:rPr lang="en-US" sz="1200" dirty="0" smtClean="0">
                <a:solidFill>
                  <a:srgbClr val="0070C0"/>
                </a:solidFill>
                <a:latin typeface="Tahoma" pitchFamily="34" charset="0"/>
                <a:cs typeface="Tahoma" pitchFamily="34" charset="0"/>
              </a:rPr>
              <a:t>.</a:t>
            </a:r>
            <a:r>
              <a:rPr lang="el-GR" sz="1200" dirty="0" smtClean="0">
                <a:solidFill>
                  <a:srgbClr val="0070C0"/>
                </a:solidFill>
                <a:latin typeface="Tahoma" pitchFamily="34" charset="0"/>
                <a:cs typeface="Tahoma" pitchFamily="34" charset="0"/>
              </a:rPr>
              <a:t> </a:t>
            </a:r>
            <a:endParaRPr lang="el-GR" sz="1200" dirty="0" smtClean="0">
              <a:solidFill>
                <a:srgbClr val="0070C0"/>
              </a:solidFill>
              <a:latin typeface="Tahoma" pitchFamily="34" charset="0"/>
              <a:cs typeface="Tahoma" pitchFamily="34" charset="0"/>
            </a:endParaRPr>
          </a:p>
          <a:p>
            <a:pPr>
              <a:defRPr/>
            </a:pPr>
            <a:r>
              <a:rPr lang="el-GR" sz="1200" dirty="0">
                <a:solidFill>
                  <a:srgbClr val="0070C0"/>
                </a:solidFill>
                <a:latin typeface="Tahoma" pitchFamily="34" charset="0"/>
                <a:cs typeface="Tahoma" pitchFamily="34" charset="0"/>
              </a:rPr>
              <a:t>Mέτρα περιορισμού της όχλησης από τη λειτουργία των υδατοκαλλιεργειών. Στο πλαίσιο αυτά θα ήταν σκόπιμο </a:t>
            </a:r>
            <a:r>
              <a:rPr lang="el-GR" sz="1200" b="1" dirty="0">
                <a:solidFill>
                  <a:srgbClr val="0070C0"/>
                </a:solidFill>
                <a:latin typeface="Tahoma" pitchFamily="34" charset="0"/>
                <a:cs typeface="Tahoma" pitchFamily="34" charset="0"/>
              </a:rPr>
              <a:t>να αποφευχθεί η χωροθέτηση υδατοκαλλιερηγητικών μονάδων σε απόσταση &lt;</a:t>
            </a:r>
            <a:r>
              <a:rPr lang="el-GR" sz="1200" b="1" dirty="0" smtClean="0">
                <a:solidFill>
                  <a:srgbClr val="0070C0"/>
                </a:solidFill>
                <a:latin typeface="Tahoma" pitchFamily="34" charset="0"/>
                <a:cs typeface="Tahoma" pitchFamily="34" charset="0"/>
              </a:rPr>
              <a:t>350</a:t>
            </a:r>
            <a:r>
              <a:rPr lang="en-US" sz="1200" b="1" dirty="0" smtClean="0">
                <a:solidFill>
                  <a:srgbClr val="0070C0"/>
                </a:solidFill>
                <a:latin typeface="Tahoma" pitchFamily="34" charset="0"/>
                <a:cs typeface="Tahoma" pitchFamily="34" charset="0"/>
              </a:rPr>
              <a:t> m</a:t>
            </a:r>
            <a:r>
              <a:rPr lang="el-GR" sz="1200" b="1" dirty="0" smtClean="0">
                <a:solidFill>
                  <a:srgbClr val="0070C0"/>
                </a:solidFill>
                <a:latin typeface="Tahoma" pitchFamily="34" charset="0"/>
                <a:cs typeface="Tahoma" pitchFamily="34" charset="0"/>
              </a:rPr>
              <a:t> </a:t>
            </a:r>
            <a:r>
              <a:rPr lang="el-GR" sz="1200" b="1" dirty="0">
                <a:solidFill>
                  <a:srgbClr val="0070C0"/>
                </a:solidFill>
                <a:latin typeface="Tahoma" pitchFamily="34" charset="0"/>
                <a:cs typeface="Tahoma" pitchFamily="34" charset="0"/>
              </a:rPr>
              <a:t>από νησίδες που τεκμηριωμένα φιλοξενούν αποικίες </a:t>
            </a:r>
            <a:r>
              <a:rPr lang="el-GR" sz="1200" b="1" dirty="0" smtClean="0">
                <a:solidFill>
                  <a:srgbClr val="0070C0"/>
                </a:solidFill>
                <a:latin typeface="Tahoma" pitchFamily="34" charset="0"/>
                <a:cs typeface="Tahoma" pitchFamily="34" charset="0"/>
              </a:rPr>
              <a:t>Θαλασσοκόρακα</a:t>
            </a:r>
            <a:r>
              <a:rPr lang="en-US" sz="1200" dirty="0" smtClean="0">
                <a:solidFill>
                  <a:srgbClr val="0070C0"/>
                </a:solidFill>
                <a:latin typeface="Tahoma" pitchFamily="34" charset="0"/>
                <a:cs typeface="Tahoma" pitchFamily="34" charset="0"/>
              </a:rPr>
              <a:t>.</a:t>
            </a:r>
            <a:endParaRPr lang="en-US" sz="1200" dirty="0" smtClean="0">
              <a:solidFill>
                <a:srgbClr val="0070C0"/>
              </a:solidFill>
              <a:latin typeface="Tahoma" pitchFamily="34" charset="0"/>
              <a:cs typeface="Tahoma" pitchFamily="34" charset="0"/>
            </a:endParaRPr>
          </a:p>
          <a:p>
            <a:pPr>
              <a:defRPr/>
            </a:pPr>
            <a:r>
              <a:rPr lang="el-GR" sz="1200" dirty="0">
                <a:solidFill>
                  <a:srgbClr val="0070C0"/>
                </a:solidFill>
                <a:latin typeface="Tahoma" pitchFamily="34" charset="0"/>
                <a:cs typeface="Tahoma" pitchFamily="34" charset="0"/>
              </a:rPr>
              <a:t>Μέτρα περιορισμού από τη λειτουργία των υδατοκαλλιεργειών σε επίπεδο Λιβαδιών Ποσειδωνίας π.χ. με </a:t>
            </a:r>
            <a:r>
              <a:rPr lang="el-GR" sz="1200" b="1" dirty="0">
                <a:solidFill>
                  <a:srgbClr val="0070C0"/>
                </a:solidFill>
                <a:latin typeface="Tahoma" pitchFamily="34" charset="0"/>
                <a:cs typeface="Tahoma" pitchFamily="34" charset="0"/>
              </a:rPr>
              <a:t>χρήση ενός buffer zone ακτίνας </a:t>
            </a:r>
            <a:r>
              <a:rPr lang="el-GR" sz="1200" b="1" dirty="0" smtClean="0">
                <a:solidFill>
                  <a:srgbClr val="0070C0"/>
                </a:solidFill>
                <a:latin typeface="Tahoma" pitchFamily="34" charset="0"/>
                <a:cs typeface="Tahoma" pitchFamily="34" charset="0"/>
              </a:rPr>
              <a:t>400</a:t>
            </a:r>
            <a:r>
              <a:rPr lang="en-US" sz="1200" b="1" dirty="0" smtClean="0">
                <a:solidFill>
                  <a:srgbClr val="0070C0"/>
                </a:solidFill>
                <a:latin typeface="Tahoma" pitchFamily="34" charset="0"/>
                <a:cs typeface="Tahoma" pitchFamily="34" charset="0"/>
              </a:rPr>
              <a:t> </a:t>
            </a:r>
            <a:r>
              <a:rPr lang="en-US" sz="1200" b="1" dirty="0">
                <a:solidFill>
                  <a:srgbClr val="0070C0"/>
                </a:solidFill>
                <a:latin typeface="Tahoma" pitchFamily="34" charset="0"/>
                <a:cs typeface="Tahoma" pitchFamily="34" charset="0"/>
              </a:rPr>
              <a:t>m</a:t>
            </a:r>
            <a:r>
              <a:rPr lang="el-GR" sz="1200" b="1" dirty="0" smtClean="0">
                <a:solidFill>
                  <a:srgbClr val="0070C0"/>
                </a:solidFill>
                <a:latin typeface="Tahoma" pitchFamily="34" charset="0"/>
                <a:cs typeface="Tahoma" pitchFamily="34" charset="0"/>
              </a:rPr>
              <a:t>. </a:t>
            </a:r>
            <a:r>
              <a:rPr lang="el-GR" sz="1200" b="1" dirty="0">
                <a:solidFill>
                  <a:srgbClr val="0070C0"/>
                </a:solidFill>
                <a:latin typeface="Tahoma" pitchFamily="34" charset="0"/>
                <a:cs typeface="Tahoma" pitchFamily="34" charset="0"/>
              </a:rPr>
              <a:t>περιμετρικά των ασκούμενων δραστηριοτήτων υδατοκαλλιεργειών όπου δεν θα πρέπει να υπάρχει ο συγκεκριμένος </a:t>
            </a:r>
            <a:r>
              <a:rPr lang="el-GR" sz="1200" b="1" dirty="0" smtClean="0">
                <a:solidFill>
                  <a:srgbClr val="0070C0"/>
                </a:solidFill>
                <a:latin typeface="Tahoma" pitchFamily="34" charset="0"/>
                <a:cs typeface="Tahoma" pitchFamily="34" charset="0"/>
              </a:rPr>
              <a:t>Τύπος </a:t>
            </a:r>
            <a:r>
              <a:rPr lang="el-GR" sz="1200" b="1" dirty="0" smtClean="0">
                <a:solidFill>
                  <a:srgbClr val="0070C0"/>
                </a:solidFill>
                <a:latin typeface="Tahoma" pitchFamily="34" charset="0"/>
                <a:cs typeface="Tahoma" pitchFamily="34" charset="0"/>
              </a:rPr>
              <a:t>Οικοτόπου</a:t>
            </a:r>
            <a:r>
              <a:rPr lang="en-US" sz="1200" dirty="0" smtClean="0">
                <a:solidFill>
                  <a:srgbClr val="0070C0"/>
                </a:solidFill>
                <a:latin typeface="Tahoma" pitchFamily="34" charset="0"/>
                <a:cs typeface="Tahoma" pitchFamily="34" charset="0"/>
              </a:rPr>
              <a:t>.</a:t>
            </a:r>
            <a:endParaRPr lang="el-GR" sz="1200" dirty="0" smtClean="0">
              <a:solidFill>
                <a:srgbClr val="0070C0"/>
              </a:solidFill>
              <a:latin typeface="Tahoma" pitchFamily="34" charset="0"/>
              <a:cs typeface="Tahoma" pitchFamily="34" charset="0"/>
            </a:endParaRPr>
          </a:p>
        </p:txBody>
      </p:sp>
      <p:pic>
        <p:nvPicPr>
          <p:cNvPr id="7"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9405"/>
          <a:stretch/>
        </p:blipFill>
        <p:spPr>
          <a:xfrm>
            <a:off x="3703234" y="591805"/>
            <a:ext cx="7142566" cy="4853103"/>
          </a:xfrm>
          <a:prstGeom prst="rect">
            <a:avLst/>
          </a:prstGeom>
        </p:spPr>
      </p:pic>
      <p:sp>
        <p:nvSpPr>
          <p:cNvPr id="10" name="TextBox 2"/>
          <p:cNvSpPr txBox="1"/>
          <p:nvPr/>
        </p:nvSpPr>
        <p:spPr>
          <a:xfrm>
            <a:off x="3699933" y="5444908"/>
            <a:ext cx="7145867" cy="276999"/>
          </a:xfrm>
          <a:prstGeom prst="rect">
            <a:avLst/>
          </a:prstGeom>
          <a:noFill/>
        </p:spPr>
        <p:txBody>
          <a:bodyPr wrap="square" rtlCol="0">
            <a:spAutoFit/>
          </a:bodyPr>
          <a:lstStyle/>
          <a:p>
            <a:pPr fontAlgn="base">
              <a:spcBef>
                <a:spcPct val="0"/>
              </a:spcBef>
              <a:spcAft>
                <a:spcPct val="0"/>
              </a:spcAft>
            </a:pPr>
            <a:r>
              <a:rPr lang="el-GR" sz="1200" dirty="0" smtClean="0">
                <a:solidFill>
                  <a:prstClr val="black"/>
                </a:solidFill>
                <a:latin typeface="Tahoma" panose="020B0604030504040204" pitchFamily="34" charset="0"/>
                <a:ea typeface="Tahoma" panose="020B0604030504040204" pitchFamily="34" charset="0"/>
                <a:cs typeface="Tahoma" panose="020B0604030504040204" pitchFamily="34" charset="0"/>
              </a:rPr>
              <a:t>Έντονη παρουσία Θαλασσοκόρακα σε ιχθυοκαλλιέργειες στην περιοχή της Λεμεσού (Σεπτέμβριος 2022)</a:t>
            </a:r>
            <a:endParaRPr lang="el-GR" sz="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76336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381468" y="189771"/>
            <a:ext cx="9717399"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Ρύπανση και Θαλασσοκόρακας</a:t>
            </a:r>
            <a:endParaRPr lang="fr-FR" sz="2400" b="1" dirty="0">
              <a:solidFill>
                <a:srgbClr val="393185"/>
              </a:solidFill>
              <a:latin typeface="Open Sans Light"/>
              <a:ea typeface="Open Sans Light"/>
              <a:cs typeface="Open Sans Light"/>
            </a:endParaRPr>
          </a:p>
        </p:txBody>
      </p:sp>
      <p:sp>
        <p:nvSpPr>
          <p:cNvPr id="8" name="3 - Θέση κειμένου"/>
          <p:cNvSpPr txBox="1">
            <a:spLocks/>
          </p:cNvSpPr>
          <p:nvPr/>
        </p:nvSpPr>
        <p:spPr>
          <a:xfrm>
            <a:off x="9823269" y="1458883"/>
            <a:ext cx="2368731" cy="4572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l-GR" dirty="0" smtClean="0">
              <a:solidFill>
                <a:prstClr val="black"/>
              </a:solidFill>
              <a:latin typeface="Tahoma" pitchFamily="34" charset="0"/>
              <a:cs typeface="Tahoma" pitchFamily="34" charset="0"/>
            </a:endParaRPr>
          </a:p>
          <a:p>
            <a:pPr>
              <a:buFont typeface="Wingdings" panose="05000000000000000000" pitchFamily="2" charset="2"/>
              <a:buChar char="ü"/>
              <a:defRPr/>
            </a:pPr>
            <a:r>
              <a:rPr lang="el-GR" sz="1200" dirty="0" smtClean="0">
                <a:solidFill>
                  <a:srgbClr val="0070C0"/>
                </a:solidFill>
                <a:latin typeface="Tahoma" pitchFamily="34" charset="0"/>
                <a:cs typeface="Tahoma" pitchFamily="34" charset="0"/>
              </a:rPr>
              <a:t>Περιορισμένος αριθμός εργασιών με ανίχνευση ρυπαντικών φορτίων στον Θαλασσοκόρκακα</a:t>
            </a:r>
          </a:p>
          <a:p>
            <a:pPr>
              <a:buFont typeface="Wingdings" panose="05000000000000000000" pitchFamily="2" charset="2"/>
              <a:buChar char="ü"/>
              <a:defRPr/>
            </a:pPr>
            <a:r>
              <a:rPr lang="el-GR" sz="1200" dirty="0" smtClean="0">
                <a:solidFill>
                  <a:srgbClr val="0070C0"/>
                </a:solidFill>
                <a:latin typeface="Tahoma" pitchFamily="34" charset="0"/>
                <a:cs typeface="Tahoma" pitchFamily="34" charset="0"/>
              </a:rPr>
              <a:t>Υψηλά επίπεδα Υδραργύρου (</a:t>
            </a:r>
            <a:r>
              <a:rPr lang="en-US" sz="1200" dirty="0" smtClean="0">
                <a:solidFill>
                  <a:srgbClr val="0070C0"/>
                </a:solidFill>
                <a:latin typeface="Tahoma" pitchFamily="34" charset="0"/>
                <a:cs typeface="Tahoma" pitchFamily="34" charset="0"/>
              </a:rPr>
              <a:t>Hg) </a:t>
            </a:r>
            <a:r>
              <a:rPr lang="el-GR" sz="1200" dirty="0" smtClean="0">
                <a:solidFill>
                  <a:srgbClr val="0070C0"/>
                </a:solidFill>
                <a:latin typeface="Tahoma" pitchFamily="34" charset="0"/>
                <a:cs typeface="Tahoma" pitchFamily="34" charset="0"/>
              </a:rPr>
              <a:t>στο </a:t>
            </a:r>
            <a:r>
              <a:rPr lang="el-GR" sz="1200" dirty="0" smtClean="0">
                <a:solidFill>
                  <a:srgbClr val="0070C0"/>
                </a:solidFill>
                <a:latin typeface="Tahoma" pitchFamily="34" charset="0"/>
                <a:cs typeface="Tahoma" pitchFamily="34" charset="0"/>
              </a:rPr>
              <a:t>είδος από σχετική εργασία στη Δυτική Μεσόγειο</a:t>
            </a:r>
          </a:p>
          <a:p>
            <a:pPr>
              <a:buFont typeface="Wingdings" panose="05000000000000000000" pitchFamily="2" charset="2"/>
              <a:buChar char="ü"/>
              <a:defRPr/>
            </a:pPr>
            <a:r>
              <a:rPr lang="el-GR" sz="1200" dirty="0" smtClean="0">
                <a:solidFill>
                  <a:srgbClr val="0070C0"/>
                </a:solidFill>
                <a:latin typeface="Tahoma" pitchFamily="34" charset="0"/>
                <a:cs typeface="Tahoma" pitchFamily="34" charset="0"/>
              </a:rPr>
              <a:t>Έχει δρομολογηθεί η ανίχνευση ρυπαντικών φορτίων σε φτερά Θαλασσοκόρακα και μικροπλαστικών σε απεκκρίσεις από διάφορες αποικίες στην Ελλάδα. </a:t>
            </a:r>
          </a:p>
          <a:p>
            <a:pPr>
              <a:defRPr/>
            </a:pPr>
            <a:endParaRPr lang="el-GR" sz="1200" dirty="0" smtClean="0">
              <a:solidFill>
                <a:srgbClr val="0070C0"/>
              </a:solidFill>
              <a:latin typeface="Tahoma" pitchFamily="34" charset="0"/>
              <a:cs typeface="Tahoma" pitchFamily="34" charset="0"/>
            </a:endParaRPr>
          </a:p>
        </p:txBody>
      </p:sp>
      <p:pic>
        <p:nvPicPr>
          <p:cNvPr id="3" name="Picture 2"/>
          <p:cNvPicPr>
            <a:picLocks noChangeAspect="1"/>
          </p:cNvPicPr>
          <p:nvPr/>
        </p:nvPicPr>
        <p:blipFill rotWithShape="1">
          <a:blip r:embed="rId5"/>
          <a:srcRect l="29428" t="22730" r="28500" b="11238"/>
          <a:stretch/>
        </p:blipFill>
        <p:spPr>
          <a:xfrm>
            <a:off x="28493" y="1262743"/>
            <a:ext cx="4737108" cy="4182165"/>
          </a:xfrm>
          <a:prstGeom prst="rect">
            <a:avLst/>
          </a:prstGeom>
        </p:spPr>
      </p:pic>
      <p:pic>
        <p:nvPicPr>
          <p:cNvPr id="4" name="Picture 3"/>
          <p:cNvPicPr>
            <a:picLocks noChangeAspect="1"/>
          </p:cNvPicPr>
          <p:nvPr/>
        </p:nvPicPr>
        <p:blipFill rotWithShape="1">
          <a:blip r:embed="rId6"/>
          <a:srcRect l="30071" t="24508" r="29929" b="20889"/>
          <a:stretch/>
        </p:blipFill>
        <p:spPr>
          <a:xfrm>
            <a:off x="4946469" y="1634729"/>
            <a:ext cx="4876800" cy="3744686"/>
          </a:xfrm>
          <a:prstGeom prst="rect">
            <a:avLst/>
          </a:prstGeom>
        </p:spPr>
      </p:pic>
    </p:spTree>
    <p:extLst>
      <p:ext uri="{BB962C8B-B14F-4D97-AF65-F5344CB8AC3E}">
        <p14:creationId xmlns:p14="http://schemas.microsoft.com/office/powerpoint/2010/main" val="16270034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 xmlns:a16="http://schemas.microsoft.com/office/drawing/2014/main" id="{DCDA3914-0BE1-5D63-9E92-551416D5DD67}"/>
              </a:ext>
            </a:extLst>
          </p:cNvPr>
          <p:cNvSpPr txBox="1"/>
          <p:nvPr/>
        </p:nvSpPr>
        <p:spPr>
          <a:xfrm>
            <a:off x="2623849" y="283238"/>
            <a:ext cx="8853631"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Κλιματική αλλαγή – Παθογόνοι μικροοργανισμοί</a:t>
            </a:r>
            <a:endParaRPr lang="el-GR" sz="2400" b="1" dirty="0">
              <a:solidFill>
                <a:srgbClr val="393185"/>
              </a:solidFill>
              <a:latin typeface="Open Sans Light"/>
              <a:ea typeface="Open Sans Light"/>
              <a:cs typeface="Open Sans Light"/>
            </a:endParaRPr>
          </a:p>
        </p:txBody>
      </p:sp>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9" name="Rectangle 2"/>
          <p:cNvSpPr>
            <a:spLocks noChangeArrowheads="1"/>
          </p:cNvSpPr>
          <p:nvPr/>
        </p:nvSpPr>
        <p:spPr bwMode="auto">
          <a:xfrm>
            <a:off x="5680201" y="1013792"/>
            <a:ext cx="6511799" cy="4929563"/>
          </a:xfrm>
          <a:prstGeom prst="rect">
            <a:avLst/>
          </a:prstGeom>
          <a:solidFill>
            <a:schemeClr val="tx2">
              <a:lumMod val="20000"/>
              <a:lumOff val="80000"/>
            </a:schemeClr>
          </a:solidFill>
          <a:ln>
            <a:noFill/>
          </a:ln>
          <a:effectLst/>
        </p:spPr>
        <p:txBody>
          <a:bodyPr vert="horz" wrap="square" lIns="0" tIns="-12696" rIns="0" bIns="-12696" numCol="1" anchor="ctr" anchorCtr="0" compatLnSpc="1">
            <a:prstTxWarp prst="textNoShape">
              <a:avLst/>
            </a:prstTxWarp>
            <a:spAutoFit/>
          </a:bodyPr>
          <a:lstStyle/>
          <a:p>
            <a:pPr eaLnBrk="0" fontAlgn="base" hangingPunct="0">
              <a:spcBef>
                <a:spcPct val="0"/>
              </a:spcBef>
              <a:spcAft>
                <a:spcPct val="0"/>
              </a:spcAft>
            </a:pPr>
            <a:r>
              <a:rPr lang="el-GR" altLang="el-GR" sz="1400" u="sng" dirty="0" smtClean="0">
                <a:solidFill>
                  <a:srgbClr val="0070C0"/>
                </a:solidFill>
                <a:latin typeface="Tahoma" panose="020B0604030504040204" pitchFamily="34" charset="0"/>
                <a:ea typeface="Tahoma" panose="020B0604030504040204" pitchFamily="34" charset="0"/>
                <a:cs typeface="Tahoma" panose="020B0604030504040204" pitchFamily="34" charset="0"/>
              </a:rPr>
              <a:t>Βασικές επιπτώσεις και απειλές από την Κλιματική Αλλαγή (ΚΑ)</a:t>
            </a:r>
          </a:p>
          <a:p>
            <a:pPr eaLnBrk="0" fontAlgn="base" hangingPunct="0">
              <a:spcBef>
                <a:spcPct val="0"/>
              </a:spcBef>
              <a:spcAft>
                <a:spcPct val="0"/>
              </a:spcAft>
            </a:pPr>
            <a:endParaRPr lang="el-GR" altLang="el-GR" sz="1400" u="sng"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Οι έντονες καιρικές συνθήκες που προκαλούνται από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την ΚΑ αποτελούν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κρίσιμη απειλή για τα θαλασσοπούλια,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επηρεάζοντας μια μεγάλη ποικιλία ειδών (27%)</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a:t>
            </a:r>
          </a:p>
          <a:p>
            <a:pPr marL="342900" indent="-342900" eaLnBrk="0" fontAlgn="base" hangingPunct="0">
              <a:spcBef>
                <a:spcPct val="0"/>
              </a:spcBef>
              <a:spcAft>
                <a:spcPct val="0"/>
              </a:spcAft>
              <a:buFont typeface="Wingdings" panose="05000000000000000000" pitchFamily="2" charset="2"/>
              <a:buChar char="ü"/>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Οι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μεταβολές στα πρότυπα εξάπλωσης </a:t>
            </a:r>
            <a:r>
              <a:rPr lang="el-GR"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των παθογόνων μικροοργανισμών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μεταδίδονται μέσω φορέων και των εξωπαρασίτων θα αποτελέσουν πιθανή απειλή.</a:t>
            </a:r>
          </a:p>
          <a:p>
            <a:pPr marL="342900" indent="-342900" eaLnBrk="0" fontAlgn="base" hangingPunct="0">
              <a:spcBef>
                <a:spcPct val="0"/>
              </a:spcBef>
              <a:spcAft>
                <a:spcPct val="0"/>
              </a:spcAft>
              <a:buFont typeface="Wingdings" panose="05000000000000000000" pitchFamily="2" charset="2"/>
              <a:buChar char="ü"/>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Η πρ</a:t>
            </a:r>
            <a:r>
              <a:rPr lang="en-US"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o</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κληθείσα </a:t>
            </a:r>
            <a:r>
              <a:rPr lang="el-GR"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ανεπάρκεια τροφικών πόρων</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 που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περιβάλλουν τις αποικίες θαλασσοπουλιών στην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περιοχή της Ανατολική Μεοσγείου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θα ωθήσουν τα αναπαραγωγικά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άτομα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να ξεκινήσουν παρατεταμένα ταξίδια αναζήτησης τροφής.</a:t>
            </a:r>
          </a:p>
          <a:p>
            <a:pPr eaLnBrk="0" fontAlgn="base" hangingPunct="0">
              <a:spcBef>
                <a:spcPct val="0"/>
              </a:spcBef>
              <a:spcAft>
                <a:spcPct val="0"/>
              </a:spcAft>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Οι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τοπικές αλλαγές στην ποικιλία και τον αριθμό των απορρίψεων </a:t>
            </a:r>
            <a:r>
              <a:rPr lang="el-GR"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παρεμπίπτουσας αλιείας (</a:t>
            </a:r>
            <a:r>
              <a:rPr lang="en-US" alt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discards) </a:t>
            </a:r>
            <a:r>
              <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που </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προκύπτουν από τις δραστηριότητες βενθικής αλιείας με τράτες ενδέχεται να επηρεάσουν σοβαρά τη δυναμική του πληθυσμού των τοπικών αποικιών.</a:t>
            </a:r>
          </a:p>
          <a:p>
            <a:pPr marL="342900" indent="-342900" eaLnBrk="0" fontAlgn="base" hangingPunct="0">
              <a:spcBef>
                <a:spcPct val="0"/>
              </a:spcBef>
              <a:spcAft>
                <a:spcPct val="0"/>
              </a:spcAft>
              <a:buFont typeface="Wingdings" panose="05000000000000000000" pitchFamily="2" charset="2"/>
              <a:buChar char="ü"/>
            </a:pPr>
            <a:endPar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ct val="0"/>
              </a:spcBef>
              <a:spcAft>
                <a:spcPct val="0"/>
              </a:spcAft>
              <a:buFont typeface="Wingdings" panose="05000000000000000000" pitchFamily="2" charset="2"/>
              <a:buChar char="ü"/>
            </a:pP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Η </a:t>
            </a:r>
            <a:r>
              <a:rPr lang="el-GR" alt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βύθιση των αναπαραγωγικών αποικιών σε νησιά και νησίδες</a:t>
            </a:r>
            <a:r>
              <a:rPr lang="el-GR" alt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 που συνδέεται με την αυξημένη στάθμη της θάλασσας ή/και τις ακραίες βροχοπτώσεις που σχετίζονται με καταιγίδες, θα αποτελέσει μια άλλη απειλή.</a:t>
            </a:r>
            <a:endParaRPr lang="el-GR" alt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p:cNvPicPr>
            <a:picLocks noChangeAspect="1"/>
          </p:cNvPicPr>
          <p:nvPr/>
        </p:nvPicPr>
        <p:blipFill rotWithShape="1">
          <a:blip r:embed="rId5"/>
          <a:srcRect l="15786" t="11809" r="36928" b="4000"/>
          <a:stretch/>
        </p:blipFill>
        <p:spPr>
          <a:xfrm>
            <a:off x="1" y="1169220"/>
            <a:ext cx="5680200" cy="5688780"/>
          </a:xfrm>
          <a:prstGeom prst="rect">
            <a:avLst/>
          </a:prstGeom>
        </p:spPr>
      </p:pic>
    </p:spTree>
    <p:extLst>
      <p:ext uri="{BB962C8B-B14F-4D97-AF65-F5344CB8AC3E}">
        <p14:creationId xmlns:p14="http://schemas.microsoft.com/office/powerpoint/2010/main" val="2482199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pic>
        <p:nvPicPr>
          <p:cNvPr id="12" name="Picture 4" descr="Binoculars Drawing Images – Browse 49,056 Stock Photos, Vectors, and Video  | Adobe Sto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5525" y="494715"/>
            <a:ext cx="8156274" cy="27162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Shape 1"/>
          <p:cNvSpPr txBox="1"/>
          <p:nvPr/>
        </p:nvSpPr>
        <p:spPr bwMode="auto">
          <a:xfrm>
            <a:off x="3091542" y="338925"/>
            <a:ext cx="6104069" cy="853689"/>
          </a:xfrm>
          <a:prstGeom prst="rect">
            <a:avLst/>
          </a:prstGeom>
          <a:noFill/>
          <a:ln>
            <a:noFill/>
          </a:ln>
        </p:spPr>
        <p:txBody>
          <a:bodyPr anchor="ctr">
            <a:noAutofit/>
          </a:bodyPr>
          <a:lstStyle/>
          <a:p>
            <a:pPr>
              <a:lnSpc>
                <a:spcPct val="90000"/>
              </a:lnSpc>
              <a:defRPr/>
            </a:pPr>
            <a:r>
              <a:rPr lang="el-GR" sz="2800" b="1" spc="-1" dirty="0" smtClean="0">
                <a:solidFill>
                  <a:srgbClr val="002480"/>
                </a:solidFill>
                <a:latin typeface="Quicksand"/>
                <a:ea typeface="Arial"/>
              </a:rPr>
              <a:t>Επιπτώσεις των </a:t>
            </a:r>
            <a:r>
              <a:rPr lang="el-GR" sz="2800" b="1" spc="-1" dirty="0">
                <a:solidFill>
                  <a:srgbClr val="002480"/>
                </a:solidFill>
                <a:latin typeface="Quicksand"/>
                <a:ea typeface="Arial"/>
              </a:rPr>
              <a:t>υπεράκτιων αιολικών πάρκων στους θαλάσσιους οργανισμούς</a:t>
            </a:r>
            <a:endParaRPr lang="fr-FR" sz="2800" spc="-1" dirty="0">
              <a:solidFill>
                <a:srgbClr val="000000"/>
              </a:solidFill>
              <a:latin typeface="Arial"/>
            </a:endParaRPr>
          </a:p>
        </p:txBody>
      </p:sp>
      <p:sp>
        <p:nvSpPr>
          <p:cNvPr id="14" name="TextShape 2">
            <a:extLst>
              <a:ext uri="{FF2B5EF4-FFF2-40B4-BE49-F238E27FC236}">
                <a16:creationId xmlns="" xmlns:a16="http://schemas.microsoft.com/office/drawing/2014/main" id="{627D76A8-876E-4790-90CC-B87ACE30E064}"/>
              </a:ext>
            </a:extLst>
          </p:cNvPr>
          <p:cNvSpPr txBox="1"/>
          <p:nvPr/>
        </p:nvSpPr>
        <p:spPr bwMode="auto">
          <a:xfrm>
            <a:off x="3331912" y="2138753"/>
            <a:ext cx="5784672" cy="2702103"/>
          </a:xfrm>
          <a:prstGeom prst="rect">
            <a:avLst/>
          </a:prstGeom>
          <a:noFill/>
          <a:ln>
            <a:noFill/>
          </a:ln>
        </p:spPr>
        <p:txBody>
          <a:bodyPr>
            <a:normAutofit fontScale="99000"/>
          </a:bodyPr>
          <a:lstStyle/>
          <a:p>
            <a:pPr>
              <a:lnSpc>
                <a:spcPct val="90000"/>
              </a:lnSpc>
              <a:spcBef>
                <a:spcPts val="1001"/>
              </a:spcBef>
              <a:defRPr/>
            </a:pPr>
            <a:r>
              <a:rPr lang="el-GR" sz="2800" b="1" spc="-1" dirty="0" smtClean="0">
                <a:solidFill>
                  <a:srgbClr val="002480"/>
                </a:solidFill>
                <a:latin typeface="Quicksand"/>
              </a:rPr>
              <a:t>Διεθνής εμπειρία </a:t>
            </a:r>
          </a:p>
          <a:p>
            <a:pPr>
              <a:lnSpc>
                <a:spcPct val="90000"/>
              </a:lnSpc>
              <a:spcBef>
                <a:spcPts val="1001"/>
              </a:spcBef>
              <a:defRPr/>
            </a:pPr>
            <a:r>
              <a:rPr lang="el-GR" sz="2800" b="1" spc="-1" dirty="0" smtClean="0">
                <a:solidFill>
                  <a:srgbClr val="002480"/>
                </a:solidFill>
                <a:latin typeface="Quicksand"/>
              </a:rPr>
              <a:t>Βιβλιογραφική </a:t>
            </a:r>
            <a:r>
              <a:rPr lang="el-GR" sz="2800" b="1" spc="-1" dirty="0" smtClean="0">
                <a:solidFill>
                  <a:srgbClr val="002480"/>
                </a:solidFill>
                <a:latin typeface="Quicksand"/>
              </a:rPr>
              <a:t>ανασκόπ</a:t>
            </a:r>
            <a:r>
              <a:rPr lang="el-GR" sz="2800" b="1" spc="-1" dirty="0">
                <a:solidFill>
                  <a:srgbClr val="002480"/>
                </a:solidFill>
                <a:latin typeface="Quicksand"/>
              </a:rPr>
              <a:t>η</a:t>
            </a:r>
            <a:r>
              <a:rPr lang="el-GR" sz="2800" b="1" spc="-1" dirty="0" smtClean="0">
                <a:solidFill>
                  <a:srgbClr val="002480"/>
                </a:solidFill>
                <a:latin typeface="Quicksand"/>
              </a:rPr>
              <a:t>ση</a:t>
            </a:r>
            <a:endParaRPr lang="fr-FR" sz="2800" spc="-1" dirty="0">
              <a:solidFill>
                <a:srgbClr val="000000"/>
              </a:solidFill>
              <a:latin typeface="Arial"/>
            </a:endParaRPr>
          </a:p>
        </p:txBody>
      </p:sp>
      <p:pic>
        <p:nvPicPr>
          <p:cNvPr id="15" name="Picture 2" descr="Develop offshore wind energy with respect for natur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44184" y="3210959"/>
            <a:ext cx="4469810" cy="234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0582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8" name="TextShape 2"/>
          <p:cNvSpPr txBox="1"/>
          <p:nvPr/>
        </p:nvSpPr>
        <p:spPr bwMode="auto">
          <a:xfrm>
            <a:off x="2238102" y="925557"/>
            <a:ext cx="5165851" cy="1325160"/>
          </a:xfrm>
          <a:prstGeom prst="rect">
            <a:avLst/>
          </a:prstGeom>
          <a:noFill/>
          <a:ln>
            <a:noFill/>
          </a:ln>
        </p:spPr>
        <p:txBody>
          <a:bodyPr anchor="ctr">
            <a:noAutofit/>
          </a:bodyPr>
          <a:lstStyle/>
          <a:p>
            <a:pPr>
              <a:lnSpc>
                <a:spcPct val="90000"/>
              </a:lnSpc>
              <a:defRPr/>
            </a:pPr>
            <a:r>
              <a:rPr lang="el-GR" sz="2800" b="1" spc="-1" dirty="0" smtClean="0">
                <a:solidFill>
                  <a:srgbClr val="002480"/>
                </a:solidFill>
                <a:latin typeface="Quicksand"/>
              </a:rPr>
              <a:t>Διεθνής </a:t>
            </a:r>
            <a:r>
              <a:rPr lang="el-GR" sz="2800" b="1" spc="-1" dirty="0" smtClean="0">
                <a:solidFill>
                  <a:srgbClr val="002480"/>
                </a:solidFill>
                <a:latin typeface="Quicksand"/>
              </a:rPr>
              <a:t>αναγνώριση </a:t>
            </a:r>
            <a:r>
              <a:rPr lang="el-GR" sz="2800" b="1" spc="-1" dirty="0" smtClean="0">
                <a:solidFill>
                  <a:srgbClr val="002480"/>
                </a:solidFill>
                <a:latin typeface="Quicksand"/>
              </a:rPr>
              <a:t>του περιβαλλοντικού ζητήματος </a:t>
            </a:r>
            <a:r>
              <a:rPr lang="el-GR" sz="2800" b="1" spc="-1" dirty="0" smtClean="0">
                <a:solidFill>
                  <a:srgbClr val="002480"/>
                </a:solidFill>
                <a:latin typeface="Quicksand"/>
                <a:sym typeface="Wingdings" panose="05000000000000000000" pitchFamily="2" charset="2"/>
              </a:rPr>
              <a:t> Κάτι νέο?</a:t>
            </a:r>
            <a:r>
              <a:rPr sz="2800" dirty="0">
                <a:solidFill>
                  <a:prstClr val="black"/>
                </a:solidFill>
                <a:latin typeface="Arial"/>
              </a:rPr>
              <a:t/>
            </a:r>
            <a:br>
              <a:rPr sz="2800" dirty="0">
                <a:solidFill>
                  <a:prstClr val="black"/>
                </a:solidFill>
                <a:latin typeface="Arial"/>
              </a:rPr>
            </a:br>
            <a:endParaRPr lang="fr-FR" sz="2800" spc="-1" dirty="0">
              <a:solidFill>
                <a:srgbClr val="000000"/>
              </a:solidFill>
              <a:latin typeface="Arial"/>
            </a:endParaRPr>
          </a:p>
        </p:txBody>
      </p:sp>
      <p:pic>
        <p:nvPicPr>
          <p:cNvPr id="10" name="Picture 9"/>
          <p:cNvPicPr>
            <a:picLocks noChangeAspect="1"/>
          </p:cNvPicPr>
          <p:nvPr/>
        </p:nvPicPr>
        <p:blipFill rotWithShape="1">
          <a:blip r:embed="rId5"/>
          <a:srcRect l="32484" t="9450" r="20267" b="7602"/>
          <a:stretch/>
        </p:blipFill>
        <p:spPr bwMode="auto">
          <a:xfrm>
            <a:off x="3086854" y="2485266"/>
            <a:ext cx="4428085" cy="4372734"/>
          </a:xfrm>
          <a:prstGeom prst="rect">
            <a:avLst/>
          </a:prstGeom>
        </p:spPr>
      </p:pic>
      <p:pic>
        <p:nvPicPr>
          <p:cNvPr id="11" name="Picture 10"/>
          <p:cNvPicPr>
            <a:picLocks noChangeAspect="1"/>
          </p:cNvPicPr>
          <p:nvPr/>
        </p:nvPicPr>
        <p:blipFill rotWithShape="1">
          <a:blip r:embed="rId6"/>
          <a:srcRect l="39959" t="8000" r="25195" b="3800"/>
          <a:stretch/>
        </p:blipFill>
        <p:spPr bwMode="auto">
          <a:xfrm>
            <a:off x="0" y="2484783"/>
            <a:ext cx="3071664" cy="4373217"/>
          </a:xfrm>
          <a:prstGeom prst="rect">
            <a:avLst/>
          </a:prstGeom>
        </p:spPr>
      </p:pic>
      <p:pic>
        <p:nvPicPr>
          <p:cNvPr id="16" name="Picture 2" descr="Birds vs. Blades?: Offshore Wind Power and the Race to Protect Seabirds:  Hirsch, Rebecca E.: 9781467795203: Amazon.com: Book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30129" y="1996987"/>
            <a:ext cx="4678440" cy="3925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67085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pic>
        <p:nvPicPr>
          <p:cNvPr id="8" name="Picture 7"/>
          <p:cNvPicPr>
            <a:picLocks noChangeAspect="1"/>
          </p:cNvPicPr>
          <p:nvPr/>
        </p:nvPicPr>
        <p:blipFill rotWithShape="1">
          <a:blip r:embed="rId5"/>
          <a:srcRect l="31690" t="10100" r="35235" b="9051"/>
          <a:stretch/>
        </p:blipFill>
        <p:spPr bwMode="auto">
          <a:xfrm>
            <a:off x="0" y="1208092"/>
            <a:ext cx="4109024" cy="5649908"/>
          </a:xfrm>
          <a:prstGeom prst="rect">
            <a:avLst/>
          </a:prstGeom>
        </p:spPr>
      </p:pic>
      <p:pic>
        <p:nvPicPr>
          <p:cNvPr id="9" name="Picture 8"/>
          <p:cNvPicPr>
            <a:picLocks noChangeAspect="1"/>
          </p:cNvPicPr>
          <p:nvPr/>
        </p:nvPicPr>
        <p:blipFill rotWithShape="1">
          <a:blip r:embed="rId6"/>
          <a:srcRect l="27671" t="27951" r="53459" b="26900"/>
          <a:stretch/>
        </p:blipFill>
        <p:spPr bwMode="auto">
          <a:xfrm>
            <a:off x="4021105" y="1208092"/>
            <a:ext cx="3579822" cy="4810385"/>
          </a:xfrm>
          <a:prstGeom prst="rect">
            <a:avLst/>
          </a:prstGeom>
        </p:spPr>
      </p:pic>
      <p:pic>
        <p:nvPicPr>
          <p:cNvPr id="10" name="Picture 9"/>
          <p:cNvPicPr>
            <a:picLocks noChangeAspect="1"/>
          </p:cNvPicPr>
          <p:nvPr/>
        </p:nvPicPr>
        <p:blipFill rotWithShape="1">
          <a:blip r:embed="rId7"/>
          <a:srcRect l="27556" t="33200" r="32281" b="20601"/>
          <a:stretch/>
        </p:blipFill>
        <p:spPr bwMode="auto">
          <a:xfrm>
            <a:off x="7600926" y="2777242"/>
            <a:ext cx="4591073" cy="2970695"/>
          </a:xfrm>
          <a:prstGeom prst="rect">
            <a:avLst/>
          </a:prstGeom>
        </p:spPr>
      </p:pic>
      <p:sp>
        <p:nvSpPr>
          <p:cNvPr id="11" name="TextShape 1"/>
          <p:cNvSpPr txBox="1"/>
          <p:nvPr/>
        </p:nvSpPr>
        <p:spPr bwMode="auto">
          <a:xfrm>
            <a:off x="2682240" y="162796"/>
            <a:ext cx="9509759" cy="1235859"/>
          </a:xfrm>
          <a:prstGeom prst="rect">
            <a:avLst/>
          </a:prstGeom>
          <a:noFill/>
          <a:ln>
            <a:noFill/>
          </a:ln>
        </p:spPr>
        <p:txBody>
          <a:bodyPr anchor="ctr">
            <a:normAutofit/>
          </a:bodyPr>
          <a:lstStyle/>
          <a:p>
            <a:pPr>
              <a:lnSpc>
                <a:spcPct val="90000"/>
              </a:lnSpc>
              <a:defRPr/>
            </a:pPr>
            <a:r>
              <a:rPr lang="el-GR" sz="2400" b="1" spc="-1" dirty="0" smtClean="0">
                <a:solidFill>
                  <a:srgbClr val="002480"/>
                </a:solidFill>
                <a:latin typeface="Quicksand"/>
                <a:ea typeface="Arial"/>
              </a:rPr>
              <a:t>Χωροθέτηση υπεράκτιων </a:t>
            </a:r>
            <a:r>
              <a:rPr lang="el-GR" sz="2400" b="1" spc="-1" dirty="0">
                <a:solidFill>
                  <a:srgbClr val="002480"/>
                </a:solidFill>
                <a:latin typeface="Quicksand"/>
                <a:ea typeface="Arial"/>
              </a:rPr>
              <a:t>αιολικών πάρκων </a:t>
            </a:r>
            <a:r>
              <a:rPr lang="el-GR" sz="2400" b="1" spc="-1" dirty="0" smtClean="0">
                <a:solidFill>
                  <a:srgbClr val="002480"/>
                </a:solidFill>
                <a:latin typeface="Quicksand"/>
                <a:ea typeface="Arial"/>
              </a:rPr>
              <a:t>και θαλασσοπούλια</a:t>
            </a:r>
            <a:endParaRPr lang="fr-FR" sz="2400" spc="-1" dirty="0">
              <a:solidFill>
                <a:srgbClr val="000000"/>
              </a:solidFill>
              <a:latin typeface="Arial"/>
            </a:endParaRPr>
          </a:p>
        </p:txBody>
      </p:sp>
    </p:spTree>
    <p:extLst>
      <p:ext uri="{BB962C8B-B14F-4D97-AF65-F5344CB8AC3E}">
        <p14:creationId xmlns:p14="http://schemas.microsoft.com/office/powerpoint/2010/main" val="34448038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8" name="TextShape 1"/>
          <p:cNvSpPr txBox="1"/>
          <p:nvPr/>
        </p:nvSpPr>
        <p:spPr bwMode="auto">
          <a:xfrm>
            <a:off x="2577736" y="1"/>
            <a:ext cx="9614263" cy="1325160"/>
          </a:xfrm>
          <a:prstGeom prst="rect">
            <a:avLst/>
          </a:prstGeom>
          <a:noFill/>
          <a:ln>
            <a:noFill/>
          </a:ln>
        </p:spPr>
        <p:txBody>
          <a:bodyPr anchor="ctr">
            <a:noAutofit/>
          </a:bodyPr>
          <a:lstStyle/>
          <a:p>
            <a:pPr>
              <a:lnSpc>
                <a:spcPct val="90000"/>
              </a:lnSpc>
              <a:defRPr/>
            </a:pPr>
            <a:r>
              <a:rPr lang="el-GR" sz="2800" b="1" spc="-1" dirty="0" smtClean="0">
                <a:solidFill>
                  <a:srgbClr val="002480"/>
                </a:solidFill>
                <a:latin typeface="Quicksand"/>
              </a:rPr>
              <a:t>Εκδόσεις – Εγχειρίδια για ΥΑΠ και περ/κές επιπτώσεις</a:t>
            </a:r>
            <a:endParaRPr lang="fr-FR" sz="2800" spc="-1" dirty="0">
              <a:solidFill>
                <a:srgbClr val="000000"/>
              </a:solidFill>
              <a:latin typeface="Arial"/>
            </a:endParaRPr>
          </a:p>
        </p:txBody>
      </p:sp>
      <p:pic>
        <p:nvPicPr>
          <p:cNvPr id="9" name="Picture 2" descr="Wildlife and Wind Farms - Conflicts and Solutions, Volume 3 - Pelagic Publish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325161"/>
            <a:ext cx="3274744" cy="47005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Wildlife and Wind Farms - Conflicts and Solutions, Volume 4 - Pelagic Publishi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92106" y="1324580"/>
            <a:ext cx="3274023" cy="4691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Wildlife and Wind Farms - Conflicts and Solutions, Volume 3 - Pelagic Publishing"/>
          <p:cNvPicPr>
            <a:picLocks noChangeAspect="1" noChangeArrowheads="1"/>
          </p:cNvPicPr>
          <p:nvPr/>
        </p:nvPicPr>
        <p:blipFill rotWithShape="1">
          <a:blip r:embed="rId7">
            <a:extLst>
              <a:ext uri="{28A0092B-C50C-407E-A947-70E740481C1C}">
                <a14:useLocalDpi xmlns:a14="http://schemas.microsoft.com/office/drawing/2010/main" val="0"/>
              </a:ext>
            </a:extLst>
          </a:blip>
          <a:srcRect t="2639" b="28263"/>
          <a:stretch/>
        </p:blipFill>
        <p:spPr bwMode="auto">
          <a:xfrm>
            <a:off x="7264251" y="1325161"/>
            <a:ext cx="4729626" cy="4690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6523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12" name="TextShape 2"/>
          <p:cNvSpPr txBox="1"/>
          <p:nvPr/>
        </p:nvSpPr>
        <p:spPr bwMode="auto">
          <a:xfrm>
            <a:off x="2803581" y="450577"/>
            <a:ext cx="8482728" cy="749096"/>
          </a:xfrm>
          <a:prstGeom prst="rect">
            <a:avLst/>
          </a:prstGeom>
          <a:noFill/>
          <a:ln>
            <a:noFill/>
          </a:ln>
        </p:spPr>
        <p:txBody>
          <a:bodyPr anchor="ctr">
            <a:noAutofit/>
          </a:bodyPr>
          <a:lstStyle/>
          <a:p>
            <a:pPr>
              <a:lnSpc>
                <a:spcPct val="90000"/>
              </a:lnSpc>
              <a:defRPr/>
            </a:pPr>
            <a:r>
              <a:rPr lang="el-GR" sz="3200" b="1" spc="-1" dirty="0" smtClean="0">
                <a:solidFill>
                  <a:srgbClr val="002480"/>
                </a:solidFill>
                <a:latin typeface="Quicksand"/>
              </a:rPr>
              <a:t>Βιβλιογραφική διερεύνηση </a:t>
            </a:r>
            <a:r>
              <a:rPr lang="el-GR" sz="3200" b="1" spc="-1" dirty="0" smtClean="0">
                <a:solidFill>
                  <a:srgbClr val="002480"/>
                </a:solidFill>
                <a:latin typeface="Quicksand"/>
              </a:rPr>
              <a:t>επιπτώσεων </a:t>
            </a:r>
            <a:r>
              <a:rPr lang="el-GR" sz="3200" b="1" spc="-1" dirty="0" smtClean="0">
                <a:solidFill>
                  <a:srgbClr val="002480"/>
                </a:solidFill>
                <a:latin typeface="Quicksand"/>
              </a:rPr>
              <a:t>από ΥΑΠ σε θαλάσσιους οργανισμούς</a:t>
            </a:r>
            <a:r>
              <a:rPr dirty="0">
                <a:solidFill>
                  <a:prstClr val="black"/>
                </a:solidFill>
                <a:latin typeface="Arial"/>
              </a:rPr>
              <a:t/>
            </a:r>
            <a:br>
              <a:rPr dirty="0">
                <a:solidFill>
                  <a:prstClr val="black"/>
                </a:solidFill>
                <a:latin typeface="Arial"/>
              </a:rPr>
            </a:br>
            <a:endParaRPr lang="fr-FR" sz="4400" spc="-1" dirty="0">
              <a:solidFill>
                <a:srgbClr val="000000"/>
              </a:solidFill>
              <a:latin typeface="Arial"/>
            </a:endParaRPr>
          </a:p>
        </p:txBody>
      </p:sp>
      <p:pic>
        <p:nvPicPr>
          <p:cNvPr id="13" name="Picture 12"/>
          <p:cNvPicPr>
            <a:picLocks noChangeAspect="1"/>
          </p:cNvPicPr>
          <p:nvPr/>
        </p:nvPicPr>
        <p:blipFill rotWithShape="1">
          <a:blip r:embed="rId5"/>
          <a:srcRect l="39369" t="8000" r="26966" b="12201"/>
          <a:stretch/>
        </p:blipFill>
        <p:spPr bwMode="auto">
          <a:xfrm>
            <a:off x="1" y="1341517"/>
            <a:ext cx="4137362" cy="5516483"/>
          </a:xfrm>
          <a:prstGeom prst="rect">
            <a:avLst/>
          </a:prstGeom>
        </p:spPr>
      </p:pic>
      <p:sp>
        <p:nvSpPr>
          <p:cNvPr id="14" name="Rectangle 13"/>
          <p:cNvSpPr/>
          <p:nvPr/>
        </p:nvSpPr>
        <p:spPr bwMode="auto">
          <a:xfrm>
            <a:off x="3716021" y="998736"/>
            <a:ext cx="8336642" cy="2462213"/>
          </a:xfrm>
          <a:prstGeom prst="rect">
            <a:avLst/>
          </a:prstGeom>
        </p:spPr>
        <p:txBody>
          <a:bodyPr wrap="square">
            <a:spAutoFit/>
          </a:bodyPr>
          <a:lstStyle/>
          <a:p>
            <a:pPr marL="393192" lvl="1">
              <a:spcBef>
                <a:spcPct val="20000"/>
              </a:spcBef>
              <a:buClr>
                <a:srgbClr val="0F6FC6"/>
              </a:buClr>
              <a:buSzPct val="85000"/>
            </a:pPr>
            <a:r>
              <a:rPr lang="el-GR" sz="1400" b="1" u="sng" dirty="0" smtClean="0">
                <a:solidFill>
                  <a:srgbClr val="0070C0"/>
                </a:solidFill>
                <a:latin typeface="Quicksand"/>
                <a:cs typeface="Times New Roman" pitchFamily="18" charset="0"/>
              </a:rPr>
              <a:t>Μεθοδολογία</a:t>
            </a:r>
          </a:p>
          <a:p>
            <a:pPr marL="640080" lvl="1" indent="-246888">
              <a:spcBef>
                <a:spcPct val="20000"/>
              </a:spcBef>
              <a:buClr>
                <a:srgbClr val="0F6FC6"/>
              </a:buClr>
              <a:buSzPct val="85000"/>
              <a:buFont typeface="Wingdings" pitchFamily="2" charset="2"/>
              <a:buChar char="§"/>
            </a:pPr>
            <a:r>
              <a:rPr lang="el-GR" sz="1400" dirty="0" smtClean="0">
                <a:solidFill>
                  <a:srgbClr val="0070C0"/>
                </a:solidFill>
                <a:latin typeface="Quicksand"/>
                <a:cs typeface="Times New Roman" pitchFamily="18" charset="0"/>
              </a:rPr>
              <a:t>Χρήση </a:t>
            </a:r>
            <a:r>
              <a:rPr lang="el-GR" sz="1400" dirty="0">
                <a:solidFill>
                  <a:srgbClr val="0070C0"/>
                </a:solidFill>
                <a:latin typeface="Quicksand"/>
                <a:cs typeface="Times New Roman" pitchFamily="18" charset="0"/>
              </a:rPr>
              <a:t>της μηχανής αναζήτησης </a:t>
            </a:r>
            <a:r>
              <a:rPr lang="en-US" sz="1400" dirty="0">
                <a:solidFill>
                  <a:srgbClr val="0070C0"/>
                </a:solidFill>
                <a:latin typeface="Quicksand"/>
                <a:cs typeface="Times New Roman" pitchFamily="18" charset="0"/>
              </a:rPr>
              <a:t>Google Scholar</a:t>
            </a:r>
            <a:r>
              <a:rPr lang="el-GR" sz="1400" dirty="0">
                <a:solidFill>
                  <a:srgbClr val="0070C0"/>
                </a:solidFill>
                <a:latin typeface="Quicksand"/>
                <a:cs typeface="Times New Roman" pitchFamily="18" charset="0"/>
              </a:rPr>
              <a:t> και μελέτη των άρθρων των 10 πρώτων σελίδων (σύνολο 100 άρθρα για κάθε ομάδα οργανισμών)</a:t>
            </a:r>
            <a:endParaRPr lang="en-US" sz="1400" dirty="0">
              <a:solidFill>
                <a:srgbClr val="0070C0"/>
              </a:solidFill>
              <a:latin typeface="Quicksand"/>
              <a:cs typeface="Times New Roman" pitchFamily="18" charset="0"/>
            </a:endParaRPr>
          </a:p>
          <a:p>
            <a:pPr marL="640080" lvl="1" indent="-246888">
              <a:spcBef>
                <a:spcPct val="20000"/>
              </a:spcBef>
              <a:buClr>
                <a:srgbClr val="0F6FC6"/>
              </a:buClr>
              <a:buSzPct val="85000"/>
              <a:buFont typeface="Wingdings" pitchFamily="2" charset="2"/>
              <a:buChar char="§"/>
            </a:pPr>
            <a:r>
              <a:rPr lang="en-US" sz="1400" dirty="0">
                <a:solidFill>
                  <a:srgbClr val="0070C0"/>
                </a:solidFill>
                <a:latin typeface="Quicksand"/>
                <a:cs typeface="Times New Roman" pitchFamily="18" charset="0"/>
              </a:rPr>
              <a:t> </a:t>
            </a:r>
            <a:r>
              <a:rPr lang="el-GR" sz="1400" dirty="0">
                <a:solidFill>
                  <a:srgbClr val="0070C0"/>
                </a:solidFill>
                <a:latin typeface="Quicksand"/>
                <a:cs typeface="Times New Roman" pitchFamily="18" charset="0"/>
              </a:rPr>
              <a:t>Λέξεις κλειδιά για αναζήτηση για τις 5 ομάδες οργανισμών (</a:t>
            </a:r>
            <a:r>
              <a:rPr lang="el-GR" sz="1400" b="1" dirty="0">
                <a:solidFill>
                  <a:srgbClr val="0070C0"/>
                </a:solidFill>
                <a:latin typeface="Quicksand"/>
                <a:cs typeface="Times New Roman" pitchFamily="18" charset="0"/>
              </a:rPr>
              <a:t>θαλασσοπούλια, θαλάσσια θηλαστικά, ψάρια, βένθος, πλαγκτόν</a:t>
            </a:r>
            <a:r>
              <a:rPr lang="el-GR" sz="1400" dirty="0">
                <a:solidFill>
                  <a:srgbClr val="0070C0"/>
                </a:solidFill>
                <a:latin typeface="Quicksand"/>
                <a:cs typeface="Times New Roman" pitchFamily="18" charset="0"/>
              </a:rPr>
              <a:t>) ως εξής: </a:t>
            </a:r>
            <a:r>
              <a:rPr lang="en-US" sz="1400" dirty="0">
                <a:solidFill>
                  <a:srgbClr val="0070C0"/>
                </a:solidFill>
                <a:latin typeface="Quicksand"/>
                <a:cs typeface="Times New Roman" pitchFamily="18" charset="0"/>
              </a:rPr>
              <a:t>Seabirds + offshore wind farm + impacts + effects</a:t>
            </a:r>
            <a:endParaRPr lang="el-GR" sz="1400" dirty="0">
              <a:solidFill>
                <a:srgbClr val="0070C0"/>
              </a:solidFill>
              <a:latin typeface="Quicksand"/>
              <a:cs typeface="Times New Roman" pitchFamily="18" charset="0"/>
            </a:endParaRPr>
          </a:p>
          <a:p>
            <a:pPr marL="640080" lvl="1" indent="-246888">
              <a:spcBef>
                <a:spcPct val="20000"/>
              </a:spcBef>
              <a:buClr>
                <a:srgbClr val="0F6FC6"/>
              </a:buClr>
              <a:buSzPct val="85000"/>
              <a:buFont typeface="Wingdings" pitchFamily="2" charset="2"/>
              <a:buChar char="§"/>
            </a:pPr>
            <a:r>
              <a:rPr lang="el-GR" sz="1400" dirty="0">
                <a:solidFill>
                  <a:srgbClr val="0070C0"/>
                </a:solidFill>
                <a:latin typeface="Quicksand"/>
                <a:cs typeface="Times New Roman" pitchFamily="18" charset="0"/>
              </a:rPr>
              <a:t> Χρονικό εύρος αναζήτησης </a:t>
            </a:r>
            <a:r>
              <a:rPr lang="el-GR" sz="1400" b="1" dirty="0">
                <a:solidFill>
                  <a:srgbClr val="0070C0"/>
                </a:solidFill>
                <a:latin typeface="Quicksand"/>
                <a:cs typeface="Times New Roman" pitchFamily="18" charset="0"/>
              </a:rPr>
              <a:t>2016 – 2022</a:t>
            </a:r>
          </a:p>
          <a:p>
            <a:pPr marL="640080" lvl="1" indent="-246888">
              <a:spcBef>
                <a:spcPct val="20000"/>
              </a:spcBef>
              <a:buClr>
                <a:srgbClr val="0F6FC6"/>
              </a:buClr>
              <a:buSzPct val="85000"/>
              <a:buFont typeface="Wingdings" pitchFamily="2" charset="2"/>
              <a:buChar char="§"/>
            </a:pPr>
            <a:r>
              <a:rPr lang="el-GR" sz="1400" dirty="0">
                <a:solidFill>
                  <a:srgbClr val="0070C0"/>
                </a:solidFill>
                <a:latin typeface="Quicksand"/>
                <a:cs typeface="Times New Roman" pitchFamily="18" charset="0"/>
              </a:rPr>
              <a:t> Κριτήριο: σχετικότητα</a:t>
            </a:r>
          </a:p>
          <a:p>
            <a:pPr marL="640080" lvl="1" indent="-246888">
              <a:spcBef>
                <a:spcPct val="20000"/>
              </a:spcBef>
              <a:buClr>
                <a:srgbClr val="0F6FC6"/>
              </a:buClr>
              <a:buSzPct val="85000"/>
              <a:buFont typeface="Wingdings" pitchFamily="2" charset="2"/>
              <a:buChar char="§"/>
            </a:pPr>
            <a:r>
              <a:rPr lang="el-GR" sz="1400" dirty="0">
                <a:solidFill>
                  <a:srgbClr val="0070C0"/>
                </a:solidFill>
                <a:latin typeface="Quicksand"/>
                <a:cs typeface="Times New Roman" pitchFamily="18" charset="0"/>
              </a:rPr>
              <a:t> Καταγραφή δεδομένων </a:t>
            </a:r>
            <a:r>
              <a:rPr lang="el-GR" sz="1400" b="1" dirty="0">
                <a:solidFill>
                  <a:srgbClr val="0070C0"/>
                </a:solidFill>
                <a:latin typeface="Quicksand"/>
                <a:cs typeface="Times New Roman" pitchFamily="18" charset="0"/>
              </a:rPr>
              <a:t>μόνο από έρευνες εντός ευρωπαϊκών υδάτων</a:t>
            </a:r>
            <a:r>
              <a:rPr lang="el-GR" sz="1400" dirty="0">
                <a:solidFill>
                  <a:srgbClr val="0070C0"/>
                </a:solidFill>
                <a:latin typeface="Quicksand"/>
                <a:cs typeface="Times New Roman" pitchFamily="18" charset="0"/>
              </a:rPr>
              <a:t> με αναφορά σε συγκεκριμένες επιδράσεις</a:t>
            </a:r>
            <a:endParaRPr lang="en-US" sz="1400" dirty="0">
              <a:solidFill>
                <a:srgbClr val="0070C0"/>
              </a:solidFill>
              <a:latin typeface="Quicksand"/>
              <a:cs typeface="Times New Roman" pitchFamily="18" charset="0"/>
            </a:endParaRPr>
          </a:p>
        </p:txBody>
      </p:sp>
      <p:pic>
        <p:nvPicPr>
          <p:cNvPr id="15" name="Picture 14"/>
          <p:cNvPicPr>
            <a:picLocks noChangeAspect="1"/>
          </p:cNvPicPr>
          <p:nvPr/>
        </p:nvPicPr>
        <p:blipFill rotWithShape="1">
          <a:blip r:embed="rId6"/>
          <a:srcRect l="389" t="10101" r="39368" b="8001"/>
          <a:stretch/>
        </p:blipFill>
        <p:spPr bwMode="auto">
          <a:xfrm>
            <a:off x="4137363" y="3561987"/>
            <a:ext cx="3329724" cy="2546260"/>
          </a:xfrm>
          <a:prstGeom prst="rect">
            <a:avLst/>
          </a:prstGeom>
        </p:spPr>
      </p:pic>
      <p:sp>
        <p:nvSpPr>
          <p:cNvPr id="16" name="Right Arrow 15"/>
          <p:cNvSpPr/>
          <p:nvPr/>
        </p:nvSpPr>
        <p:spPr bwMode="auto">
          <a:xfrm>
            <a:off x="3716020" y="4470454"/>
            <a:ext cx="421343" cy="275252"/>
          </a:xfrm>
          <a:prstGeom prst="rightArrow">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smtClean="0">
              <a:ln>
                <a:noFill/>
              </a:ln>
              <a:solidFill>
                <a:prstClr val="white"/>
              </a:solidFill>
              <a:effectLst/>
              <a:uLnTx/>
              <a:uFillTx/>
              <a:latin typeface="Arial"/>
            </a:endParaRPr>
          </a:p>
        </p:txBody>
      </p:sp>
      <p:sp>
        <p:nvSpPr>
          <p:cNvPr id="17" name="Right Arrow 16"/>
          <p:cNvSpPr/>
          <p:nvPr/>
        </p:nvSpPr>
        <p:spPr bwMode="auto">
          <a:xfrm>
            <a:off x="3716020" y="1664206"/>
            <a:ext cx="421343" cy="275252"/>
          </a:xfrm>
          <a:prstGeom prst="rightArrow">
            <a:avLst/>
          </a:prstGeom>
          <a:solidFill>
            <a:srgbClr val="5B9BD5"/>
          </a:solidFill>
          <a:ln w="25400" cap="flat" cmpd="sng" algn="ctr">
            <a:solidFill>
              <a:srgbClr val="5B9BD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smtClean="0">
              <a:ln>
                <a:noFill/>
              </a:ln>
              <a:solidFill>
                <a:prstClr val="white"/>
              </a:solidFill>
              <a:effectLst/>
              <a:uLnTx/>
              <a:uFillTx/>
              <a:latin typeface="Arial"/>
            </a:endParaRPr>
          </a:p>
        </p:txBody>
      </p:sp>
    </p:spTree>
    <p:extLst>
      <p:ext uri="{BB962C8B-B14F-4D97-AF65-F5344CB8AC3E}">
        <p14:creationId xmlns:p14="http://schemas.microsoft.com/office/powerpoint/2010/main" val="407047345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8" name="TextShape 1"/>
          <p:cNvSpPr txBox="1"/>
          <p:nvPr/>
        </p:nvSpPr>
        <p:spPr bwMode="auto">
          <a:xfrm>
            <a:off x="3892961" y="-97132"/>
            <a:ext cx="7005240" cy="1325160"/>
          </a:xfrm>
          <a:prstGeom prst="rect">
            <a:avLst/>
          </a:prstGeom>
          <a:noFill/>
          <a:ln>
            <a:noFill/>
          </a:ln>
        </p:spPr>
        <p:txBody>
          <a:bodyPr anchor="ctr">
            <a:normAutofit/>
          </a:bodyPr>
          <a:lstStyle/>
          <a:p>
            <a:pPr>
              <a:lnSpc>
                <a:spcPct val="90000"/>
              </a:lnSpc>
              <a:defRPr/>
            </a:pPr>
            <a:r>
              <a:rPr lang="el-GR" sz="3600" b="1" spc="-1" dirty="0" smtClean="0">
                <a:solidFill>
                  <a:srgbClr val="002480"/>
                </a:solidFill>
                <a:latin typeface="Quicksand"/>
                <a:ea typeface="Arial"/>
              </a:rPr>
              <a:t>Βασικά συμπεράσματα</a:t>
            </a:r>
            <a:endParaRPr lang="fr-FR" sz="3600" spc="-1" dirty="0">
              <a:solidFill>
                <a:srgbClr val="000000"/>
              </a:solidFill>
              <a:latin typeface="Arial"/>
            </a:endParaRPr>
          </a:p>
        </p:txBody>
      </p:sp>
      <p:sp>
        <p:nvSpPr>
          <p:cNvPr id="9" name="TextShape 2">
            <a:extLst>
              <a:ext uri="{FF2B5EF4-FFF2-40B4-BE49-F238E27FC236}">
                <a16:creationId xmlns="" xmlns:a16="http://schemas.microsoft.com/office/drawing/2014/main" id="{627D76A8-876E-4790-90CC-B87ACE30E064}"/>
              </a:ext>
            </a:extLst>
          </p:cNvPr>
          <p:cNvSpPr txBox="1"/>
          <p:nvPr/>
        </p:nvSpPr>
        <p:spPr bwMode="auto">
          <a:xfrm>
            <a:off x="1428206" y="1018903"/>
            <a:ext cx="10763794" cy="4159890"/>
          </a:xfrm>
          <a:prstGeom prst="rect">
            <a:avLst/>
          </a:prstGeom>
          <a:noFill/>
          <a:ln>
            <a:noFill/>
          </a:ln>
        </p:spPr>
        <p:txBody>
          <a:bodyPr>
            <a:normAutofit fontScale="99000"/>
          </a:bodyPr>
          <a:lstStyle/>
          <a:p>
            <a:pPr marL="457200" indent="-457200">
              <a:lnSpc>
                <a:spcPct val="90000"/>
              </a:lnSpc>
              <a:spcBef>
                <a:spcPts val="1001"/>
              </a:spcBef>
              <a:buFontTx/>
              <a:buChar char="-"/>
              <a:defRPr/>
            </a:pPr>
            <a:r>
              <a:rPr lang="el-GR" sz="1400" b="1" spc="-1" dirty="0" smtClean="0">
                <a:solidFill>
                  <a:srgbClr val="002480"/>
                </a:solidFill>
                <a:latin typeface="Quicksand"/>
              </a:rPr>
              <a:t>Μεγαλύτερες </a:t>
            </a:r>
            <a:r>
              <a:rPr lang="el-GR" sz="1400" b="1" spc="-1" dirty="0">
                <a:solidFill>
                  <a:srgbClr val="002480"/>
                </a:solidFill>
                <a:latin typeface="Quicksand"/>
              </a:rPr>
              <a:t>επιδράσεις κατά τη φάση λειτουργίας για θαλασσοπούλια, ψάρια και βένθος (και στις δύο μελέτες) (μεγαλύτερες συγκεντρώσεις </a:t>
            </a:r>
            <a:r>
              <a:rPr lang="el-GR" sz="1400" b="1" spc="-1" dirty="0" smtClean="0">
                <a:solidFill>
                  <a:srgbClr val="002480"/>
                </a:solidFill>
                <a:latin typeface="Quicksand"/>
              </a:rPr>
              <a:t>πληθυσμών)</a:t>
            </a:r>
          </a:p>
          <a:p>
            <a:pPr marL="457200" indent="-457200">
              <a:lnSpc>
                <a:spcPct val="90000"/>
              </a:lnSpc>
              <a:spcBef>
                <a:spcPts val="1001"/>
              </a:spcBef>
              <a:buFontTx/>
              <a:buChar char="-"/>
              <a:defRPr/>
            </a:pPr>
            <a:r>
              <a:rPr lang="el-GR" sz="1400" b="1" spc="-1" dirty="0" smtClean="0">
                <a:solidFill>
                  <a:srgbClr val="002480"/>
                </a:solidFill>
                <a:latin typeface="Quicksand"/>
              </a:rPr>
              <a:t>Αντίθετα </a:t>
            </a:r>
            <a:r>
              <a:rPr lang="el-GR" sz="1400" b="1" spc="-1" dirty="0">
                <a:solidFill>
                  <a:srgbClr val="002480"/>
                </a:solidFill>
                <a:latin typeface="Quicksand"/>
              </a:rPr>
              <a:t>αποτελέσματα για θαλάσσια </a:t>
            </a:r>
            <a:r>
              <a:rPr lang="el-GR" sz="1400" b="1" spc="-1" dirty="0" smtClean="0">
                <a:solidFill>
                  <a:srgbClr val="002480"/>
                </a:solidFill>
                <a:latin typeface="Quicksand"/>
              </a:rPr>
              <a:t>θηλαστικά που </a:t>
            </a:r>
            <a:r>
              <a:rPr lang="el-GR" sz="1400" b="1" spc="-1" dirty="0">
                <a:solidFill>
                  <a:srgbClr val="002480"/>
                </a:solidFill>
                <a:latin typeface="Quicksand"/>
              </a:rPr>
              <a:t>επηρεάζονται περισσότερο κατά τη φάση </a:t>
            </a:r>
            <a:r>
              <a:rPr lang="el-GR" sz="1400" b="1" spc="-1" dirty="0" smtClean="0">
                <a:solidFill>
                  <a:srgbClr val="002480"/>
                </a:solidFill>
                <a:latin typeface="Quicksand"/>
              </a:rPr>
              <a:t>κατασκευής </a:t>
            </a:r>
          </a:p>
          <a:p>
            <a:pPr marL="457200" indent="-457200">
              <a:lnSpc>
                <a:spcPct val="90000"/>
              </a:lnSpc>
              <a:spcBef>
                <a:spcPts val="1001"/>
              </a:spcBef>
              <a:buFontTx/>
              <a:buChar char="-"/>
              <a:defRPr/>
            </a:pPr>
            <a:r>
              <a:rPr lang="el-GR" sz="1400" b="1" spc="-1" dirty="0" smtClean="0">
                <a:solidFill>
                  <a:srgbClr val="002480"/>
                </a:solidFill>
                <a:latin typeface="Quicksand"/>
              </a:rPr>
              <a:t>Ελλιπή </a:t>
            </a:r>
            <a:r>
              <a:rPr lang="el-GR" sz="1400" b="1" spc="-1" dirty="0">
                <a:solidFill>
                  <a:srgbClr val="002480"/>
                </a:solidFill>
                <a:latin typeface="Quicksand"/>
              </a:rPr>
              <a:t>ερευνητικά δεδομένα για την ομάδα του </a:t>
            </a:r>
            <a:r>
              <a:rPr lang="el-GR" sz="1400" b="1" spc="-1" dirty="0" smtClean="0">
                <a:solidFill>
                  <a:srgbClr val="002480"/>
                </a:solidFill>
                <a:latin typeface="Quicksand"/>
              </a:rPr>
              <a:t>πλαγκτού: γενικές </a:t>
            </a:r>
            <a:r>
              <a:rPr lang="el-GR" sz="1400" b="1" spc="-1" dirty="0">
                <a:solidFill>
                  <a:srgbClr val="002480"/>
                </a:solidFill>
                <a:latin typeface="Quicksand"/>
              </a:rPr>
              <a:t>αναφορές για πιέσεις και στις 2 </a:t>
            </a:r>
            <a:r>
              <a:rPr lang="el-GR" sz="1400" b="1" spc="-1" dirty="0" smtClean="0">
                <a:solidFill>
                  <a:srgbClr val="002480"/>
                </a:solidFill>
                <a:latin typeface="Quicksand"/>
              </a:rPr>
              <a:t>φάσεις (κατασκευής και λειτουργίας των </a:t>
            </a:r>
            <a:r>
              <a:rPr lang="el-GR" sz="1400" b="1" spc="-1" dirty="0">
                <a:solidFill>
                  <a:srgbClr val="002480"/>
                </a:solidFill>
                <a:latin typeface="Quicksand"/>
              </a:rPr>
              <a:t>ΥΑΠ) </a:t>
            </a:r>
            <a:endParaRPr lang="el-GR" sz="1400" b="1" spc="-1" dirty="0" smtClean="0">
              <a:solidFill>
                <a:srgbClr val="002480"/>
              </a:solidFill>
              <a:latin typeface="Quicksand"/>
            </a:endParaRPr>
          </a:p>
          <a:p>
            <a:pPr marL="457200" indent="-457200">
              <a:lnSpc>
                <a:spcPct val="90000"/>
              </a:lnSpc>
              <a:spcBef>
                <a:spcPts val="1001"/>
              </a:spcBef>
              <a:buFontTx/>
              <a:buChar char="-"/>
              <a:defRPr/>
            </a:pPr>
            <a:r>
              <a:rPr lang="el-GR" sz="1400" b="1" spc="-1" dirty="0" smtClean="0">
                <a:solidFill>
                  <a:srgbClr val="002480"/>
                </a:solidFill>
                <a:latin typeface="Quicksand"/>
              </a:rPr>
              <a:t>Εμπορικά </a:t>
            </a:r>
            <a:r>
              <a:rPr lang="el-GR" sz="1400" b="1" spc="-1" dirty="0">
                <a:solidFill>
                  <a:srgbClr val="002480"/>
                </a:solidFill>
                <a:latin typeface="Quicksand"/>
              </a:rPr>
              <a:t>είδη, κυρίως ιχθύων, εγκαθίστανται στις περιοχές των ΥΑΠ (προστασία από αλιεία, καταφύγιο, </a:t>
            </a:r>
            <a:r>
              <a:rPr lang="el-GR" sz="1400" b="1" spc="-1" dirty="0" smtClean="0">
                <a:solidFill>
                  <a:srgbClr val="002480"/>
                </a:solidFill>
                <a:latin typeface="Quicksand"/>
              </a:rPr>
              <a:t>τροφή)</a:t>
            </a:r>
          </a:p>
          <a:p>
            <a:pPr marL="457200" indent="-457200">
              <a:lnSpc>
                <a:spcPct val="90000"/>
              </a:lnSpc>
              <a:spcBef>
                <a:spcPts val="1001"/>
              </a:spcBef>
              <a:buFontTx/>
              <a:buChar char="-"/>
              <a:defRPr/>
            </a:pPr>
            <a:r>
              <a:rPr lang="el-GR" sz="1400" b="1" spc="-1" dirty="0" smtClean="0">
                <a:solidFill>
                  <a:srgbClr val="002480"/>
                </a:solidFill>
                <a:latin typeface="Quicksand"/>
              </a:rPr>
              <a:t>Βένθος</a:t>
            </a:r>
            <a:r>
              <a:rPr lang="el-GR" sz="1400" b="1" spc="-1" dirty="0">
                <a:solidFill>
                  <a:srgbClr val="002480"/>
                </a:solidFill>
                <a:latin typeface="Quicksand"/>
              </a:rPr>
              <a:t>: σημαντικός κρίκος στην τροφική αλυσίδα (αλυσιδωτά ευνοούνται τα υπόλοιπα </a:t>
            </a:r>
            <a:r>
              <a:rPr lang="el-GR" sz="1400" b="1" spc="-1" dirty="0" smtClean="0">
                <a:solidFill>
                  <a:srgbClr val="002480"/>
                </a:solidFill>
                <a:latin typeface="Quicksand"/>
              </a:rPr>
              <a:t>είδη)</a:t>
            </a:r>
          </a:p>
          <a:p>
            <a:pPr marL="457200" indent="-457200">
              <a:lnSpc>
                <a:spcPct val="90000"/>
              </a:lnSpc>
              <a:spcBef>
                <a:spcPts val="1001"/>
              </a:spcBef>
              <a:buFontTx/>
              <a:buChar char="-"/>
              <a:defRPr/>
            </a:pPr>
            <a:r>
              <a:rPr lang="el-GR" sz="1400" b="1" spc="-1" dirty="0" smtClean="0">
                <a:solidFill>
                  <a:srgbClr val="002480"/>
                </a:solidFill>
                <a:latin typeface="Quicksand"/>
              </a:rPr>
              <a:t>Είδη </a:t>
            </a:r>
            <a:r>
              <a:rPr lang="el-GR" sz="1400" b="1" spc="-1" dirty="0">
                <a:solidFill>
                  <a:srgbClr val="002480"/>
                </a:solidFill>
                <a:latin typeface="Quicksand"/>
              </a:rPr>
              <a:t>που περιλαμβάνονται στον Κόκκινο Κατάλογο των Απειλούμενων Ειδών: 38 (VU: 7, NT: 2, EN: 1</a:t>
            </a:r>
            <a:r>
              <a:rPr lang="el-GR" sz="1400" b="1" spc="-1" dirty="0" smtClean="0">
                <a:solidFill>
                  <a:srgbClr val="002480"/>
                </a:solidFill>
                <a:latin typeface="Quicksand"/>
              </a:rPr>
              <a:t>) (</a:t>
            </a:r>
            <a:r>
              <a:rPr lang="el-GR" sz="1400" b="1" spc="-1" dirty="0">
                <a:solidFill>
                  <a:srgbClr val="002480"/>
                </a:solidFill>
                <a:latin typeface="Quicksand"/>
              </a:rPr>
              <a:t>θαλασσοπούλια, θαλάσσια θηλαστικά, ψάρια) </a:t>
            </a:r>
            <a:endParaRPr lang="el-GR" sz="1400" b="1" spc="-1" dirty="0" smtClean="0">
              <a:solidFill>
                <a:srgbClr val="002480"/>
              </a:solidFill>
              <a:latin typeface="Quicksand"/>
            </a:endParaRPr>
          </a:p>
          <a:p>
            <a:pPr marL="457200" indent="-457200">
              <a:lnSpc>
                <a:spcPct val="90000"/>
              </a:lnSpc>
              <a:spcBef>
                <a:spcPts val="1001"/>
              </a:spcBef>
              <a:buFontTx/>
              <a:buChar char="-"/>
              <a:defRPr/>
            </a:pPr>
            <a:endParaRPr lang="el-GR" sz="1400" b="1" spc="-1" dirty="0" smtClean="0">
              <a:solidFill>
                <a:srgbClr val="002480"/>
              </a:solidFill>
              <a:latin typeface="Quicksand"/>
            </a:endParaRPr>
          </a:p>
          <a:p>
            <a:pPr>
              <a:lnSpc>
                <a:spcPct val="90000"/>
              </a:lnSpc>
              <a:spcBef>
                <a:spcPts val="1001"/>
              </a:spcBef>
              <a:defRPr/>
            </a:pPr>
            <a:endParaRPr lang="el-GR" sz="2800" b="1" spc="-1" dirty="0" smtClean="0">
              <a:solidFill>
                <a:srgbClr val="002480"/>
              </a:solidFill>
              <a:latin typeface="Quicksand"/>
            </a:endParaRPr>
          </a:p>
          <a:p>
            <a:pPr>
              <a:lnSpc>
                <a:spcPct val="90000"/>
              </a:lnSpc>
              <a:spcBef>
                <a:spcPts val="1001"/>
              </a:spcBef>
              <a:defRPr/>
            </a:pPr>
            <a:endParaRPr lang="fr-FR" sz="2800" spc="-1" dirty="0">
              <a:solidFill>
                <a:srgbClr val="000000"/>
              </a:solidFill>
              <a:latin typeface="Arial"/>
            </a:endParaRPr>
          </a:p>
        </p:txBody>
      </p:sp>
      <p:pic>
        <p:nvPicPr>
          <p:cNvPr id="10" name="Picture 2" descr="Develop offshore wind energy with respect for na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29000"/>
            <a:ext cx="6531429"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75225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11" name="TextShape 1"/>
          <p:cNvSpPr txBox="1"/>
          <p:nvPr/>
        </p:nvSpPr>
        <p:spPr bwMode="auto">
          <a:xfrm>
            <a:off x="2464755" y="92268"/>
            <a:ext cx="9727245" cy="1325160"/>
          </a:xfrm>
          <a:prstGeom prst="rect">
            <a:avLst/>
          </a:prstGeom>
          <a:noFill/>
          <a:ln>
            <a:noFill/>
          </a:ln>
        </p:spPr>
        <p:txBody>
          <a:bodyPr anchor="ctr">
            <a:noAutofit/>
          </a:bodyPr>
          <a:lstStyle/>
          <a:p>
            <a:pPr>
              <a:lnSpc>
                <a:spcPct val="90000"/>
              </a:lnSpc>
              <a:defRPr/>
            </a:pPr>
            <a:r>
              <a:rPr lang="el-GR" sz="2400" b="1" spc="-1" dirty="0" smtClean="0">
                <a:solidFill>
                  <a:srgbClr val="002480"/>
                </a:solidFill>
                <a:latin typeface="Quicksand"/>
              </a:rPr>
              <a:t>Παράρτημα τύπου επιπτώσεων ΥΑΠ ανά ομάδα οργανισμών Ι</a:t>
            </a:r>
            <a:endParaRPr lang="fr-FR" sz="2400" spc="-1" dirty="0">
              <a:solidFill>
                <a:srgbClr val="000000"/>
              </a:solidFill>
              <a:latin typeface="Quicksand"/>
            </a:endParaRPr>
          </a:p>
        </p:txBody>
      </p:sp>
      <p:sp>
        <p:nvSpPr>
          <p:cNvPr id="12" name="Rectangle 11"/>
          <p:cNvSpPr/>
          <p:nvPr/>
        </p:nvSpPr>
        <p:spPr bwMode="auto">
          <a:xfrm>
            <a:off x="0" y="1000753"/>
            <a:ext cx="8205732" cy="5186035"/>
          </a:xfrm>
          <a:prstGeom prst="rect">
            <a:avLst/>
          </a:prstGeom>
        </p:spPr>
        <p:txBody>
          <a:bodyPr wrap="square">
            <a:spAutoFit/>
          </a:bodyPr>
          <a:lstStyle/>
          <a:p>
            <a:endParaRPr lang="el-GR" sz="1200" dirty="0">
              <a:solidFill>
                <a:srgbClr val="000000"/>
              </a:solidFill>
              <a:latin typeface="Arial"/>
            </a:endParaRPr>
          </a:p>
          <a:p>
            <a:pPr marL="171450" indent="-171450">
              <a:buFontTx/>
              <a:buChar char="-"/>
            </a:pPr>
            <a:r>
              <a:rPr lang="el-GR" sz="1100" b="1" i="1" dirty="0" smtClean="0">
                <a:solidFill>
                  <a:srgbClr val="002060"/>
                </a:solidFill>
                <a:latin typeface="Arial"/>
              </a:rPr>
              <a:t>Διασπορά </a:t>
            </a:r>
            <a:r>
              <a:rPr lang="el-GR" sz="1100" b="1" i="1" dirty="0">
                <a:solidFill>
                  <a:srgbClr val="002060"/>
                </a:solidFill>
                <a:latin typeface="Arial"/>
              </a:rPr>
              <a:t>προσωρινή </a:t>
            </a:r>
            <a:r>
              <a:rPr lang="el-GR" sz="1100" i="1" dirty="0">
                <a:solidFill>
                  <a:srgbClr val="002060"/>
                </a:solidFill>
                <a:latin typeface="Arial"/>
              </a:rPr>
              <a:t>(παρατηρήθηκε στα θηλαστικά)</a:t>
            </a:r>
            <a:r>
              <a:rPr lang="el-GR" sz="1100" dirty="0">
                <a:solidFill>
                  <a:srgbClr val="002060"/>
                </a:solidFill>
                <a:latin typeface="Arial"/>
              </a:rPr>
              <a:t>: απομάκρυνση του είδους για κάποιο χρονικό διάστημα, συνήθως όσο διαρκεί η εγκατάσταση των Α/Γ λόγω όχλησης, και επαναφορά του πληθυσμού μετά το τέλος των εργασιών (Dahne et al., 2017). </a:t>
            </a:r>
            <a:endParaRPr lang="el-GR" sz="1100" dirty="0" smtClean="0">
              <a:solidFill>
                <a:srgbClr val="002060"/>
              </a:solidFill>
              <a:latin typeface="Arial"/>
            </a:endParaRPr>
          </a:p>
          <a:p>
            <a:pPr marL="171450" indent="-171450">
              <a:buFontTx/>
              <a:buChar char="-"/>
            </a:pPr>
            <a:r>
              <a:rPr lang="el-GR" sz="1100" b="1" i="1" dirty="0" smtClean="0">
                <a:solidFill>
                  <a:srgbClr val="002060"/>
                </a:solidFill>
                <a:latin typeface="Arial"/>
              </a:rPr>
              <a:t>Διασπορά </a:t>
            </a:r>
            <a:r>
              <a:rPr lang="el-GR" sz="1100" b="1" i="1" dirty="0">
                <a:solidFill>
                  <a:srgbClr val="002060"/>
                </a:solidFill>
                <a:latin typeface="Arial"/>
              </a:rPr>
              <a:t>μόνιμη </a:t>
            </a:r>
            <a:r>
              <a:rPr lang="el-GR" sz="1100" i="1" dirty="0">
                <a:solidFill>
                  <a:srgbClr val="002060"/>
                </a:solidFill>
                <a:latin typeface="Arial"/>
              </a:rPr>
              <a:t>(παρατηρήθηκε στα θηλαστικά)</a:t>
            </a:r>
            <a:r>
              <a:rPr lang="el-GR" sz="1100" dirty="0">
                <a:solidFill>
                  <a:srgbClr val="002060"/>
                </a:solidFill>
                <a:latin typeface="Arial"/>
              </a:rPr>
              <a:t>: απομάκρυνση του είδους χωρίς επαναφορά στην τοποθεσία εγκατάστασης και λειτουργίας του </a:t>
            </a:r>
            <a:r>
              <a:rPr lang="el-GR" sz="1100" dirty="0" smtClean="0">
                <a:solidFill>
                  <a:srgbClr val="002060"/>
                </a:solidFill>
                <a:latin typeface="Arial"/>
              </a:rPr>
              <a:t>ΥΑΠ </a:t>
            </a:r>
            <a:r>
              <a:rPr lang="el-GR" sz="1100" dirty="0">
                <a:solidFill>
                  <a:srgbClr val="002060"/>
                </a:solidFill>
                <a:latin typeface="Arial"/>
              </a:rPr>
              <a:t>(Farr et al., 2021</a:t>
            </a:r>
            <a:r>
              <a:rPr lang="el-GR" sz="1100" dirty="0" smtClean="0">
                <a:solidFill>
                  <a:srgbClr val="002060"/>
                </a:solidFill>
                <a:latin typeface="Arial"/>
              </a:rPr>
              <a:t>).</a:t>
            </a:r>
          </a:p>
          <a:p>
            <a:pPr marL="171450" indent="-171450">
              <a:buFontTx/>
              <a:buChar char="-"/>
            </a:pPr>
            <a:r>
              <a:rPr lang="el-GR" sz="1100" b="1" i="1" dirty="0" smtClean="0">
                <a:solidFill>
                  <a:srgbClr val="002060"/>
                </a:solidFill>
                <a:latin typeface="Arial"/>
              </a:rPr>
              <a:t>Μετατόπιση </a:t>
            </a:r>
            <a:r>
              <a:rPr lang="el-GR" sz="1100" b="1" i="1" dirty="0">
                <a:solidFill>
                  <a:srgbClr val="002060"/>
                </a:solidFill>
                <a:latin typeface="Arial"/>
              </a:rPr>
              <a:t>λόγω θορύβου </a:t>
            </a:r>
            <a:r>
              <a:rPr lang="el-GR" sz="1100" i="1" dirty="0">
                <a:solidFill>
                  <a:srgbClr val="002060"/>
                </a:solidFill>
                <a:latin typeface="Arial"/>
              </a:rPr>
              <a:t>(παρατηρήθηκε στο βένθος)</a:t>
            </a:r>
            <a:r>
              <a:rPr lang="el-GR" sz="1100" dirty="0">
                <a:solidFill>
                  <a:srgbClr val="002060"/>
                </a:solidFill>
                <a:latin typeface="Arial"/>
              </a:rPr>
              <a:t>: μετακίνηση ατόμων του πληθυσμού λόγω θορύβου κατά τη φάση </a:t>
            </a:r>
            <a:r>
              <a:rPr lang="el-GR" sz="1100" dirty="0" smtClean="0">
                <a:solidFill>
                  <a:srgbClr val="002060"/>
                </a:solidFill>
                <a:latin typeface="Arial"/>
              </a:rPr>
              <a:t>κατασκευής ΥΑΠ </a:t>
            </a:r>
            <a:r>
              <a:rPr lang="el-GR" sz="1100" dirty="0">
                <a:solidFill>
                  <a:srgbClr val="002060"/>
                </a:solidFill>
                <a:latin typeface="Arial"/>
              </a:rPr>
              <a:t>(Gill et al., 2020). </a:t>
            </a:r>
            <a:endParaRPr lang="el-GR" sz="1100" dirty="0" smtClean="0">
              <a:solidFill>
                <a:srgbClr val="002060"/>
              </a:solidFill>
              <a:latin typeface="Arial"/>
            </a:endParaRPr>
          </a:p>
          <a:p>
            <a:pPr marL="171450" indent="-171450">
              <a:buFontTx/>
              <a:buChar char="-"/>
            </a:pPr>
            <a:r>
              <a:rPr lang="el-GR" sz="1100" b="1" i="1" dirty="0" smtClean="0">
                <a:solidFill>
                  <a:srgbClr val="002060"/>
                </a:solidFill>
                <a:latin typeface="Arial"/>
              </a:rPr>
              <a:t>Μετατόπιση </a:t>
            </a:r>
            <a:r>
              <a:rPr lang="el-GR" sz="1100" b="1" i="1" dirty="0">
                <a:solidFill>
                  <a:srgbClr val="002060"/>
                </a:solidFill>
                <a:latin typeface="Arial"/>
              </a:rPr>
              <a:t>λόγω δονήσεων </a:t>
            </a:r>
            <a:r>
              <a:rPr lang="el-GR" sz="1100" i="1" dirty="0">
                <a:solidFill>
                  <a:srgbClr val="002060"/>
                </a:solidFill>
                <a:latin typeface="Arial"/>
              </a:rPr>
              <a:t>(παρατηρήθηκε στο βένθος)</a:t>
            </a:r>
            <a:r>
              <a:rPr lang="el-GR" sz="1100" dirty="0">
                <a:solidFill>
                  <a:srgbClr val="002060"/>
                </a:solidFill>
                <a:latin typeface="Arial"/>
              </a:rPr>
              <a:t>: μετακίνηση ατόμων του πληθυσμού λόγω δονήσεων κατά τη φάση </a:t>
            </a:r>
            <a:r>
              <a:rPr lang="el-GR" sz="1100" dirty="0" smtClean="0">
                <a:solidFill>
                  <a:srgbClr val="002060"/>
                </a:solidFill>
                <a:latin typeface="Arial"/>
              </a:rPr>
              <a:t>κατασκευής ΥΑΠ </a:t>
            </a:r>
            <a:r>
              <a:rPr lang="el-GR" sz="1100" dirty="0">
                <a:solidFill>
                  <a:srgbClr val="002060"/>
                </a:solidFill>
                <a:latin typeface="Arial"/>
              </a:rPr>
              <a:t>(Gill et al., 2020). </a:t>
            </a:r>
            <a:endParaRPr lang="el-GR" sz="1100" dirty="0" smtClean="0">
              <a:solidFill>
                <a:srgbClr val="002060"/>
              </a:solidFill>
              <a:latin typeface="Arial"/>
            </a:endParaRPr>
          </a:p>
          <a:p>
            <a:pPr marL="171450" indent="-171450">
              <a:buFontTx/>
              <a:buChar char="-"/>
            </a:pPr>
            <a:r>
              <a:rPr lang="el-GR" sz="1100" b="1" i="1" dirty="0" smtClean="0">
                <a:solidFill>
                  <a:srgbClr val="FF0000"/>
                </a:solidFill>
                <a:latin typeface="Arial"/>
              </a:rPr>
              <a:t>Μετατόπιση</a:t>
            </a:r>
            <a:r>
              <a:rPr lang="el-GR" sz="1100" i="1" dirty="0" smtClean="0">
                <a:solidFill>
                  <a:srgbClr val="FF0000"/>
                </a:solidFill>
                <a:latin typeface="Arial"/>
              </a:rPr>
              <a:t> </a:t>
            </a:r>
            <a:r>
              <a:rPr lang="el-GR" sz="1100" i="1" dirty="0">
                <a:solidFill>
                  <a:srgbClr val="FF0000"/>
                </a:solidFill>
                <a:latin typeface="Arial"/>
              </a:rPr>
              <a:t>(παρατηρήθηκε στα θαλασσοπούλια)</a:t>
            </a:r>
            <a:r>
              <a:rPr lang="el-GR" sz="1100" dirty="0">
                <a:solidFill>
                  <a:srgbClr val="FF0000"/>
                </a:solidFill>
                <a:latin typeface="Arial"/>
              </a:rPr>
              <a:t>: μετακίνηση ειδών ή αποφυγή κατά τη φάση κατασκευής </a:t>
            </a:r>
            <a:r>
              <a:rPr lang="el-GR" sz="1100" dirty="0" smtClean="0">
                <a:solidFill>
                  <a:srgbClr val="FF0000"/>
                </a:solidFill>
                <a:latin typeface="Arial"/>
              </a:rPr>
              <a:t>ΥΑΠ (Harwood </a:t>
            </a:r>
            <a:r>
              <a:rPr lang="el-GR" sz="1100" dirty="0">
                <a:solidFill>
                  <a:srgbClr val="FF0000"/>
                </a:solidFill>
                <a:latin typeface="Arial"/>
              </a:rPr>
              <a:t>et al., 2017). </a:t>
            </a:r>
            <a:endParaRPr lang="el-GR" sz="1100" dirty="0" smtClean="0">
              <a:solidFill>
                <a:srgbClr val="FF0000"/>
              </a:solidFill>
              <a:latin typeface="Arial"/>
            </a:endParaRPr>
          </a:p>
          <a:p>
            <a:pPr marL="171450" indent="-171450">
              <a:buFontTx/>
              <a:buChar char="-"/>
            </a:pPr>
            <a:r>
              <a:rPr lang="el-GR" sz="1100" b="1" i="1" dirty="0" smtClean="0">
                <a:solidFill>
                  <a:srgbClr val="FF0000"/>
                </a:solidFill>
                <a:latin typeface="Arial"/>
              </a:rPr>
              <a:t>Μετατόπιση </a:t>
            </a:r>
            <a:r>
              <a:rPr lang="el-GR" sz="1100" b="1" i="1" dirty="0">
                <a:solidFill>
                  <a:srgbClr val="FF0000"/>
                </a:solidFill>
                <a:latin typeface="Arial"/>
              </a:rPr>
              <a:t>/ αποφυγή </a:t>
            </a:r>
            <a:r>
              <a:rPr lang="el-GR" sz="1100" i="1" dirty="0">
                <a:solidFill>
                  <a:srgbClr val="FF0000"/>
                </a:solidFill>
                <a:latin typeface="Arial"/>
              </a:rPr>
              <a:t>(παρατηρήθηκε στα θαλασσοπούλια)</a:t>
            </a:r>
            <a:r>
              <a:rPr lang="el-GR" sz="1100" dirty="0">
                <a:solidFill>
                  <a:srgbClr val="FF0000"/>
                </a:solidFill>
                <a:latin typeface="Arial"/>
              </a:rPr>
              <a:t>: μετακίνηση ή αποφυγή της περιοχής του </a:t>
            </a:r>
            <a:r>
              <a:rPr lang="el-GR" sz="1100" dirty="0" smtClean="0">
                <a:solidFill>
                  <a:srgbClr val="FF0000"/>
                </a:solidFill>
                <a:latin typeface="Arial"/>
              </a:rPr>
              <a:t>ΥΑΠ </a:t>
            </a:r>
            <a:r>
              <a:rPr lang="el-GR" sz="1100" dirty="0">
                <a:solidFill>
                  <a:srgbClr val="FF0000"/>
                </a:solidFill>
                <a:latin typeface="Arial"/>
              </a:rPr>
              <a:t>αν βρίσκεται πάνω </a:t>
            </a:r>
            <a:r>
              <a:rPr lang="el-GR" sz="1100" dirty="0" smtClean="0">
                <a:solidFill>
                  <a:srgbClr val="FF0000"/>
                </a:solidFill>
                <a:latin typeface="Arial"/>
              </a:rPr>
              <a:t>στη μεταναστευτική ή τροφοληπτική διαδρομή του </a:t>
            </a:r>
            <a:r>
              <a:rPr lang="el-GR" sz="1100" dirty="0">
                <a:solidFill>
                  <a:srgbClr val="FF0000"/>
                </a:solidFill>
                <a:latin typeface="Arial"/>
              </a:rPr>
              <a:t>είδους (Dierschke et al., 2016). </a:t>
            </a:r>
            <a:endParaRPr lang="el-GR" sz="1100" dirty="0" smtClean="0">
              <a:solidFill>
                <a:srgbClr val="FF0000"/>
              </a:solidFill>
              <a:latin typeface="Arial"/>
            </a:endParaRPr>
          </a:p>
          <a:p>
            <a:pPr marL="171450" indent="-171450">
              <a:buFontTx/>
              <a:buChar char="-"/>
            </a:pPr>
            <a:r>
              <a:rPr lang="el-GR" sz="1100" b="1" i="1" dirty="0" smtClean="0">
                <a:solidFill>
                  <a:srgbClr val="FF0000"/>
                </a:solidFill>
                <a:latin typeface="Arial"/>
              </a:rPr>
              <a:t>Απώλεια </a:t>
            </a:r>
            <a:r>
              <a:rPr lang="el-GR" sz="1100" b="1" i="1" dirty="0">
                <a:solidFill>
                  <a:srgbClr val="FF0000"/>
                </a:solidFill>
                <a:latin typeface="Arial"/>
              </a:rPr>
              <a:t>οικοτόπου </a:t>
            </a:r>
            <a:r>
              <a:rPr lang="el-GR" sz="1100" i="1" dirty="0">
                <a:solidFill>
                  <a:srgbClr val="FF0000"/>
                </a:solidFill>
                <a:latin typeface="Arial"/>
              </a:rPr>
              <a:t>(παρατηρήθηκε στα θαλασσοπούλια)</a:t>
            </a:r>
            <a:r>
              <a:rPr lang="el-GR" sz="1100" dirty="0">
                <a:solidFill>
                  <a:srgbClr val="FF0000"/>
                </a:solidFill>
                <a:latin typeface="Arial"/>
              </a:rPr>
              <a:t>: απώλεια του οικοτόπου του είδους μετά την κατασκευή και λειτουργία του </a:t>
            </a:r>
            <a:r>
              <a:rPr lang="el-GR" sz="1100" dirty="0" smtClean="0">
                <a:solidFill>
                  <a:srgbClr val="FF0000"/>
                </a:solidFill>
                <a:latin typeface="Arial"/>
              </a:rPr>
              <a:t>ΥΑΠ </a:t>
            </a:r>
            <a:r>
              <a:rPr lang="el-GR" sz="1100" dirty="0">
                <a:solidFill>
                  <a:srgbClr val="FF0000"/>
                </a:solidFill>
                <a:latin typeface="Arial"/>
              </a:rPr>
              <a:t>(Ludeke, 2017). </a:t>
            </a:r>
            <a:endParaRPr lang="el-GR" sz="1100" dirty="0" smtClean="0">
              <a:solidFill>
                <a:srgbClr val="FF0000"/>
              </a:solidFill>
              <a:latin typeface="Arial"/>
            </a:endParaRPr>
          </a:p>
          <a:p>
            <a:pPr marL="171450" indent="-171450">
              <a:buFontTx/>
              <a:buChar char="-"/>
            </a:pPr>
            <a:r>
              <a:rPr lang="el-GR" sz="1100" b="1" i="1" dirty="0" smtClean="0">
                <a:solidFill>
                  <a:srgbClr val="002060"/>
                </a:solidFill>
                <a:latin typeface="Arial"/>
              </a:rPr>
              <a:t>Μείωση </a:t>
            </a:r>
            <a:r>
              <a:rPr lang="el-GR" sz="1100" b="1" i="1" dirty="0">
                <a:solidFill>
                  <a:srgbClr val="002060"/>
                </a:solidFill>
                <a:latin typeface="Arial"/>
              </a:rPr>
              <a:t>της αφθονίας </a:t>
            </a:r>
            <a:r>
              <a:rPr lang="el-GR" sz="1100" i="1" dirty="0">
                <a:solidFill>
                  <a:srgbClr val="002060"/>
                </a:solidFill>
                <a:latin typeface="Arial"/>
              </a:rPr>
              <a:t>(παρατηρήθηκε στα θηλαστικά και ψάρια)</a:t>
            </a:r>
            <a:r>
              <a:rPr lang="el-GR" sz="1100" dirty="0">
                <a:solidFill>
                  <a:srgbClr val="002060"/>
                </a:solidFill>
                <a:latin typeface="Arial"/>
              </a:rPr>
              <a:t>: μείωση του συνολικού αριθμού ατόμων ενός είδους στην περιοχή σε σύγκριση με τον συνολικό αριθμό ατόμων όλων των ειδών, συγκριτικά με </a:t>
            </a:r>
            <a:r>
              <a:rPr lang="el-GR" sz="1100" dirty="0" smtClean="0">
                <a:solidFill>
                  <a:srgbClr val="002060"/>
                </a:solidFill>
                <a:latin typeface="Arial"/>
              </a:rPr>
              <a:t>την κατάσταση πριν </a:t>
            </a:r>
            <a:r>
              <a:rPr lang="el-GR" sz="1100" dirty="0">
                <a:solidFill>
                  <a:srgbClr val="002060"/>
                </a:solidFill>
                <a:latin typeface="Arial"/>
              </a:rPr>
              <a:t>τη φάση κατασκευής </a:t>
            </a:r>
            <a:r>
              <a:rPr lang="el-GR" sz="1100" dirty="0" smtClean="0">
                <a:solidFill>
                  <a:srgbClr val="002060"/>
                </a:solidFill>
                <a:latin typeface="Arial"/>
              </a:rPr>
              <a:t>του ΥΑΠ </a:t>
            </a:r>
            <a:r>
              <a:rPr lang="el-GR" sz="1100" dirty="0">
                <a:solidFill>
                  <a:srgbClr val="002060"/>
                </a:solidFill>
                <a:latin typeface="Arial"/>
              </a:rPr>
              <a:t>(Vallejo et al., 2017). </a:t>
            </a:r>
            <a:endParaRPr lang="el-GR" sz="1100" dirty="0" smtClean="0">
              <a:solidFill>
                <a:srgbClr val="002060"/>
              </a:solidFill>
              <a:latin typeface="Arial"/>
            </a:endParaRPr>
          </a:p>
          <a:p>
            <a:pPr marL="171450" indent="-171450">
              <a:buFontTx/>
              <a:buChar char="-"/>
            </a:pPr>
            <a:r>
              <a:rPr lang="el-GR" sz="1100" b="1" i="1" dirty="0" smtClean="0">
                <a:solidFill>
                  <a:srgbClr val="FF0000"/>
                </a:solidFill>
                <a:latin typeface="Arial"/>
              </a:rPr>
              <a:t>Αφθονία</a:t>
            </a:r>
            <a:r>
              <a:rPr lang="el-GR" sz="1100" i="1" dirty="0" smtClean="0">
                <a:solidFill>
                  <a:srgbClr val="FF0000"/>
                </a:solidFill>
                <a:latin typeface="Arial"/>
              </a:rPr>
              <a:t> </a:t>
            </a:r>
            <a:r>
              <a:rPr lang="el-GR" sz="1100" i="1" dirty="0">
                <a:solidFill>
                  <a:srgbClr val="FF0000"/>
                </a:solidFill>
                <a:latin typeface="Arial"/>
              </a:rPr>
              <a:t>(παρατηρήθηκε στα θαλασσοπούλια, τα ψάρια, το βένθος και το πλαγκτόν)</a:t>
            </a:r>
            <a:r>
              <a:rPr lang="el-GR" sz="1100" dirty="0">
                <a:solidFill>
                  <a:srgbClr val="FF0000"/>
                </a:solidFill>
                <a:latin typeface="Arial"/>
              </a:rPr>
              <a:t>: μείωση ή αύξηση της αφθονίας του είδους </a:t>
            </a:r>
            <a:r>
              <a:rPr lang="el-GR" sz="1100" dirty="0" smtClean="0">
                <a:solidFill>
                  <a:srgbClr val="FF0000"/>
                </a:solidFill>
                <a:latin typeface="Arial"/>
              </a:rPr>
              <a:t>(</a:t>
            </a:r>
            <a:r>
              <a:rPr lang="el-GR" sz="1100" dirty="0">
                <a:solidFill>
                  <a:srgbClr val="FF0000"/>
                </a:solidFill>
                <a:latin typeface="Arial"/>
              </a:rPr>
              <a:t>Krone et al., 2017). </a:t>
            </a:r>
            <a:endParaRPr lang="el-GR" sz="1100" dirty="0" smtClean="0">
              <a:solidFill>
                <a:srgbClr val="FF0000"/>
              </a:solidFill>
              <a:latin typeface="Arial"/>
            </a:endParaRPr>
          </a:p>
          <a:p>
            <a:pPr marL="171450" indent="-171450">
              <a:buFontTx/>
              <a:buChar char="-"/>
            </a:pPr>
            <a:r>
              <a:rPr lang="el-GR" sz="1100" b="1" i="1" dirty="0" smtClean="0">
                <a:solidFill>
                  <a:srgbClr val="002060"/>
                </a:solidFill>
                <a:latin typeface="Arial"/>
              </a:rPr>
              <a:t>Συγκέντρωση</a:t>
            </a:r>
            <a:r>
              <a:rPr lang="el-GR" sz="1100" i="1" dirty="0" smtClean="0">
                <a:solidFill>
                  <a:srgbClr val="002060"/>
                </a:solidFill>
                <a:latin typeface="Arial"/>
              </a:rPr>
              <a:t> </a:t>
            </a:r>
            <a:r>
              <a:rPr lang="el-GR" sz="1100" i="1" dirty="0">
                <a:solidFill>
                  <a:srgbClr val="002060"/>
                </a:solidFill>
                <a:latin typeface="Arial"/>
              </a:rPr>
              <a:t>(παρατηρήθηκε στα θηλαστικά)</a:t>
            </a:r>
            <a:r>
              <a:rPr lang="el-GR" sz="1100" dirty="0">
                <a:solidFill>
                  <a:srgbClr val="002060"/>
                </a:solidFill>
                <a:latin typeface="Arial"/>
              </a:rPr>
              <a:t>: προσέλκυση του είδους στην περιοχή του </a:t>
            </a:r>
            <a:r>
              <a:rPr lang="el-GR" sz="1100" dirty="0" smtClean="0">
                <a:solidFill>
                  <a:srgbClr val="002060"/>
                </a:solidFill>
                <a:latin typeface="Arial"/>
              </a:rPr>
              <a:t>ΥΑΠ </a:t>
            </a:r>
            <a:r>
              <a:rPr lang="el-GR" sz="1100" dirty="0">
                <a:solidFill>
                  <a:srgbClr val="002060"/>
                </a:solidFill>
                <a:latin typeface="Arial"/>
              </a:rPr>
              <a:t>για αναζήτηση τροφής και </a:t>
            </a:r>
            <a:r>
              <a:rPr lang="el-GR" sz="1100" dirty="0" smtClean="0">
                <a:solidFill>
                  <a:srgbClr val="002060"/>
                </a:solidFill>
                <a:latin typeface="Arial"/>
              </a:rPr>
              <a:t>καταφυγίου </a:t>
            </a:r>
            <a:r>
              <a:rPr lang="el-GR" sz="1100" dirty="0">
                <a:solidFill>
                  <a:srgbClr val="002060"/>
                </a:solidFill>
                <a:latin typeface="Arial"/>
              </a:rPr>
              <a:t>(Degraer et al., 2020). </a:t>
            </a:r>
            <a:endParaRPr lang="el-GR" sz="1100" dirty="0" smtClean="0">
              <a:solidFill>
                <a:srgbClr val="002060"/>
              </a:solidFill>
              <a:latin typeface="Arial"/>
            </a:endParaRPr>
          </a:p>
          <a:p>
            <a:pPr marL="171450" indent="-171450">
              <a:buFontTx/>
              <a:buChar char="-"/>
            </a:pPr>
            <a:r>
              <a:rPr lang="el-GR" sz="1100" b="1" i="1" dirty="0" smtClean="0">
                <a:solidFill>
                  <a:srgbClr val="002060"/>
                </a:solidFill>
                <a:latin typeface="Arial"/>
              </a:rPr>
              <a:t>Υψηλή </a:t>
            </a:r>
            <a:r>
              <a:rPr lang="el-GR" sz="1100" b="1" i="1" dirty="0">
                <a:solidFill>
                  <a:srgbClr val="002060"/>
                </a:solidFill>
                <a:latin typeface="Arial"/>
              </a:rPr>
              <a:t>συγκέντρωση </a:t>
            </a:r>
            <a:r>
              <a:rPr lang="el-GR" sz="1100" i="1" dirty="0">
                <a:solidFill>
                  <a:srgbClr val="002060"/>
                </a:solidFill>
                <a:latin typeface="Arial"/>
              </a:rPr>
              <a:t>(παρατηρήθηκε στο πλαγκτόν)</a:t>
            </a:r>
            <a:r>
              <a:rPr lang="el-GR" sz="1100" dirty="0">
                <a:solidFill>
                  <a:srgbClr val="002060"/>
                </a:solidFill>
                <a:latin typeface="Arial"/>
              </a:rPr>
              <a:t>: υψηλή συγκέντρωση του είδους στην περιοχή (Floeter et al., 2017). </a:t>
            </a:r>
            <a:endParaRPr lang="el-GR" sz="1100" dirty="0" smtClean="0">
              <a:solidFill>
                <a:srgbClr val="002060"/>
              </a:solidFill>
              <a:latin typeface="Arial"/>
            </a:endParaRPr>
          </a:p>
          <a:p>
            <a:pPr marL="171450" indent="-171450">
              <a:buFontTx/>
              <a:buChar char="-"/>
            </a:pPr>
            <a:r>
              <a:rPr lang="el-GR" sz="1100" b="1" dirty="0" smtClean="0">
                <a:solidFill>
                  <a:srgbClr val="002060"/>
                </a:solidFill>
                <a:latin typeface="Arial"/>
              </a:rPr>
              <a:t>Καταφύγιο</a:t>
            </a:r>
            <a:r>
              <a:rPr lang="el-GR" sz="1100" dirty="0" smtClean="0">
                <a:solidFill>
                  <a:srgbClr val="002060"/>
                </a:solidFill>
                <a:latin typeface="Arial"/>
              </a:rPr>
              <a:t> </a:t>
            </a:r>
            <a:r>
              <a:rPr lang="el-GR" sz="1100" dirty="0">
                <a:solidFill>
                  <a:srgbClr val="002060"/>
                </a:solidFill>
                <a:latin typeface="Arial"/>
              </a:rPr>
              <a:t>(παρατηρήθηκε στα ψάρια): χρήση των </a:t>
            </a:r>
            <a:r>
              <a:rPr lang="el-GR" sz="1100" dirty="0" smtClean="0">
                <a:solidFill>
                  <a:srgbClr val="002060"/>
                </a:solidFill>
                <a:latin typeface="Arial"/>
              </a:rPr>
              <a:t>ΥΑΠ </a:t>
            </a:r>
            <a:r>
              <a:rPr lang="el-GR" sz="1100" dirty="0">
                <a:solidFill>
                  <a:srgbClr val="002060"/>
                </a:solidFill>
                <a:latin typeface="Arial"/>
              </a:rPr>
              <a:t>ως καταφύγιο (Kaldelis et al., 2016).</a:t>
            </a:r>
          </a:p>
          <a:p>
            <a:pPr marL="171450" indent="-171450">
              <a:buFontTx/>
              <a:buChar char="-"/>
            </a:pPr>
            <a:r>
              <a:rPr lang="el-GR" sz="1100" b="1" dirty="0" smtClean="0">
                <a:solidFill>
                  <a:srgbClr val="FF0000"/>
                </a:solidFill>
                <a:latin typeface="Arial"/>
              </a:rPr>
              <a:t>Αναζήτηση </a:t>
            </a:r>
            <a:r>
              <a:rPr lang="el-GR" sz="1100" b="1" dirty="0">
                <a:solidFill>
                  <a:srgbClr val="FF0000"/>
                </a:solidFill>
                <a:latin typeface="Arial"/>
              </a:rPr>
              <a:t>τροφής </a:t>
            </a:r>
            <a:r>
              <a:rPr lang="el-GR" sz="1100" dirty="0">
                <a:solidFill>
                  <a:srgbClr val="FF0000"/>
                </a:solidFill>
                <a:latin typeface="Arial"/>
              </a:rPr>
              <a:t>(παρατηρήθηκε στα ψάρια και τα θαλασσοπούλια): αναζήτηση τροφής στα θεμέλια των </a:t>
            </a:r>
            <a:r>
              <a:rPr lang="el-GR" sz="1100" dirty="0" smtClean="0">
                <a:solidFill>
                  <a:srgbClr val="FF0000"/>
                </a:solidFill>
                <a:latin typeface="Arial"/>
              </a:rPr>
              <a:t>ΥΑΠ </a:t>
            </a:r>
            <a:r>
              <a:rPr lang="el-GR" sz="1100" dirty="0">
                <a:solidFill>
                  <a:srgbClr val="FF0000"/>
                </a:solidFill>
                <a:latin typeface="Arial"/>
              </a:rPr>
              <a:t>και στην ευρύτερη περιοχή (Allen et al., 2019).</a:t>
            </a:r>
          </a:p>
          <a:p>
            <a:pPr marL="171450" indent="-171450">
              <a:buFontTx/>
              <a:buChar char="-"/>
            </a:pPr>
            <a:r>
              <a:rPr lang="el-GR" sz="1100" b="1" dirty="0" smtClean="0">
                <a:solidFill>
                  <a:srgbClr val="FF0000"/>
                </a:solidFill>
                <a:latin typeface="Arial"/>
              </a:rPr>
              <a:t>Έλξη</a:t>
            </a:r>
            <a:r>
              <a:rPr lang="el-GR" sz="1100" dirty="0" smtClean="0">
                <a:solidFill>
                  <a:srgbClr val="FF0000"/>
                </a:solidFill>
                <a:latin typeface="Arial"/>
              </a:rPr>
              <a:t> </a:t>
            </a:r>
            <a:r>
              <a:rPr lang="el-GR" sz="1100" dirty="0">
                <a:solidFill>
                  <a:srgbClr val="FF0000"/>
                </a:solidFill>
                <a:latin typeface="Arial"/>
              </a:rPr>
              <a:t>(παρατηρήθηκε στα θαλασσοπούλια): έλξη του είδους στην περιοχή για αναζήτηση τροφής (Dierschke et al., 2016).</a:t>
            </a:r>
          </a:p>
          <a:p>
            <a:pPr marL="171450" indent="-171450">
              <a:buFontTx/>
              <a:buChar char="-"/>
            </a:pPr>
            <a:r>
              <a:rPr lang="el-GR" sz="1100" b="1" dirty="0" smtClean="0">
                <a:solidFill>
                  <a:srgbClr val="002060"/>
                </a:solidFill>
                <a:latin typeface="Arial"/>
              </a:rPr>
              <a:t>Υψηλή </a:t>
            </a:r>
            <a:r>
              <a:rPr lang="el-GR" sz="1100" b="1" dirty="0">
                <a:solidFill>
                  <a:srgbClr val="002060"/>
                </a:solidFill>
                <a:latin typeface="Arial"/>
              </a:rPr>
              <a:t>πυκνότητα </a:t>
            </a:r>
            <a:r>
              <a:rPr lang="el-GR" sz="1100" dirty="0">
                <a:solidFill>
                  <a:srgbClr val="002060"/>
                </a:solidFill>
                <a:latin typeface="Arial"/>
              </a:rPr>
              <a:t>(παρατηρήθηκε στα ψάρια): υψηλότερη πυκνότητα του είδους στην περιοχή του </a:t>
            </a:r>
            <a:r>
              <a:rPr lang="el-GR" sz="1100" dirty="0" smtClean="0">
                <a:solidFill>
                  <a:srgbClr val="002060"/>
                </a:solidFill>
                <a:latin typeface="Arial"/>
              </a:rPr>
              <a:t>ΥΑΠ </a:t>
            </a:r>
            <a:r>
              <a:rPr lang="el-GR" sz="1100" dirty="0">
                <a:solidFill>
                  <a:srgbClr val="002060"/>
                </a:solidFill>
                <a:latin typeface="Arial"/>
              </a:rPr>
              <a:t>(Birchenough &amp; Degraer, 2020</a:t>
            </a:r>
            <a:r>
              <a:rPr lang="el-GR" sz="1100" dirty="0" smtClean="0">
                <a:solidFill>
                  <a:srgbClr val="002060"/>
                </a:solidFill>
                <a:latin typeface="Arial"/>
              </a:rPr>
              <a:t>).</a:t>
            </a:r>
            <a:endParaRPr lang="el-GR" sz="1100" dirty="0">
              <a:solidFill>
                <a:srgbClr val="000000"/>
              </a:solidFill>
              <a:latin typeface="Arial"/>
            </a:endParaRPr>
          </a:p>
        </p:txBody>
      </p:sp>
      <p:pic>
        <p:nvPicPr>
          <p:cNvPr id="13" name="Picture 2" descr="Attraction. Great Cormorants roosting on OWEZ metmast (top) and... |  Download Scientific Diagr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5732" y="1950625"/>
            <a:ext cx="3945780" cy="2632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37991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 xmlns:a16="http://schemas.microsoft.com/office/drawing/2014/main"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7" name="TextBox 6"/>
          <p:cNvSpPr txBox="1"/>
          <p:nvPr/>
        </p:nvSpPr>
        <p:spPr>
          <a:xfrm>
            <a:off x="11135361" y="3959593"/>
            <a:ext cx="2032302" cy="2438400"/>
          </a:xfrm>
          <a:prstGeom prst="rect">
            <a:avLst/>
          </a:prstGeom>
          <a:noFill/>
        </p:spPr>
        <p:txBody>
          <a:bodyPr wrap="square" rtlCol="0">
            <a:spAutoFit/>
          </a:bodyPr>
          <a:lstStyle/>
          <a:p>
            <a:endParaRPr lang="el-GR" dirty="0">
              <a:solidFill>
                <a:prstClr val="black"/>
              </a:solidFill>
            </a:endParaRPr>
          </a:p>
        </p:txBody>
      </p:sp>
      <p:sp>
        <p:nvSpPr>
          <p:cNvPr id="11" name="TextShape 1"/>
          <p:cNvSpPr txBox="1"/>
          <p:nvPr/>
        </p:nvSpPr>
        <p:spPr bwMode="auto">
          <a:xfrm>
            <a:off x="2464755" y="92268"/>
            <a:ext cx="9727245" cy="1325160"/>
          </a:xfrm>
          <a:prstGeom prst="rect">
            <a:avLst/>
          </a:prstGeom>
          <a:noFill/>
          <a:ln>
            <a:noFill/>
          </a:ln>
        </p:spPr>
        <p:txBody>
          <a:bodyPr anchor="ctr">
            <a:noAutofit/>
          </a:bodyPr>
          <a:lstStyle/>
          <a:p>
            <a:pPr>
              <a:lnSpc>
                <a:spcPct val="90000"/>
              </a:lnSpc>
              <a:defRPr/>
            </a:pPr>
            <a:r>
              <a:rPr lang="el-GR" sz="2400" b="1" spc="-1" dirty="0" smtClean="0">
                <a:solidFill>
                  <a:srgbClr val="002480"/>
                </a:solidFill>
                <a:latin typeface="Quicksand"/>
              </a:rPr>
              <a:t>Παράρτημα τύπου επιπτώσεων ΥΑΠ ανά ομάδα οργανισμών ΙΙ</a:t>
            </a:r>
            <a:endParaRPr lang="fr-FR" sz="2400" spc="-1" dirty="0">
              <a:solidFill>
                <a:srgbClr val="000000"/>
              </a:solidFill>
              <a:latin typeface="Quicksand"/>
            </a:endParaRPr>
          </a:p>
        </p:txBody>
      </p:sp>
      <p:sp>
        <p:nvSpPr>
          <p:cNvPr id="8" name="Rectangle 7"/>
          <p:cNvSpPr/>
          <p:nvPr/>
        </p:nvSpPr>
        <p:spPr bwMode="auto">
          <a:xfrm>
            <a:off x="0" y="990736"/>
            <a:ext cx="8205732" cy="5524589"/>
          </a:xfrm>
          <a:prstGeom prst="rect">
            <a:avLst/>
          </a:prstGeom>
        </p:spPr>
        <p:txBody>
          <a:bodyPr wrap="square">
            <a:spAutoFit/>
          </a:bodyPr>
          <a:lstStyle/>
          <a:p>
            <a:endParaRPr lang="el-GR" sz="1200" dirty="0">
              <a:solidFill>
                <a:srgbClr val="000000"/>
              </a:solidFill>
              <a:latin typeface="Arial"/>
            </a:endParaRPr>
          </a:p>
          <a:p>
            <a:pPr marL="171450" indent="-171450">
              <a:buFontTx/>
              <a:buChar char="-"/>
            </a:pPr>
            <a:r>
              <a:rPr lang="el-GR" sz="1100" b="1" i="1" dirty="0" smtClean="0">
                <a:solidFill>
                  <a:srgbClr val="002060"/>
                </a:solidFill>
                <a:latin typeface="Arial"/>
              </a:rPr>
              <a:t>Μείωση </a:t>
            </a:r>
            <a:r>
              <a:rPr lang="el-GR" sz="1100" b="1" i="1" dirty="0">
                <a:solidFill>
                  <a:srgbClr val="002060"/>
                </a:solidFill>
                <a:latin typeface="Arial"/>
              </a:rPr>
              <a:t>της βιομάζας </a:t>
            </a:r>
            <a:r>
              <a:rPr lang="el-GR" sz="1100" i="1" dirty="0">
                <a:solidFill>
                  <a:srgbClr val="002060"/>
                </a:solidFill>
                <a:latin typeface="Arial"/>
              </a:rPr>
              <a:t>(παρατηρήθηκε στο βένθος): μείωση της βιομάζας του είδους ή της κοινότητας στο σημείο αναφοράς (Jak &amp; Glorius, 2017).</a:t>
            </a:r>
          </a:p>
          <a:p>
            <a:pPr marL="171450" indent="-171450">
              <a:buFontTx/>
              <a:buChar char="-"/>
            </a:pPr>
            <a:r>
              <a:rPr lang="el-GR" sz="1100" b="1" i="1" dirty="0" smtClean="0">
                <a:solidFill>
                  <a:srgbClr val="002060"/>
                </a:solidFill>
                <a:latin typeface="Arial"/>
              </a:rPr>
              <a:t>Αύξηση </a:t>
            </a:r>
            <a:r>
              <a:rPr lang="el-GR" sz="1100" b="1" i="1" dirty="0">
                <a:solidFill>
                  <a:srgbClr val="002060"/>
                </a:solidFill>
                <a:latin typeface="Arial"/>
              </a:rPr>
              <a:t>της βιομάζας </a:t>
            </a:r>
            <a:r>
              <a:rPr lang="el-GR" sz="1100" i="1" dirty="0">
                <a:solidFill>
                  <a:srgbClr val="002060"/>
                </a:solidFill>
                <a:latin typeface="Arial"/>
              </a:rPr>
              <a:t>(παρατηρήθηκε στο βένθος): αύξηση της βιομάζας του είδους ή της κοινότητας στην περιοχή των θεμελίων των Α/Γ (Jak &amp; Glorius, 2017).</a:t>
            </a:r>
          </a:p>
          <a:p>
            <a:pPr marL="171450" indent="-171450">
              <a:buFontTx/>
              <a:buChar char="-"/>
            </a:pPr>
            <a:r>
              <a:rPr lang="el-GR" sz="1100" b="1" i="1" dirty="0" smtClean="0">
                <a:solidFill>
                  <a:srgbClr val="002060"/>
                </a:solidFill>
                <a:latin typeface="Arial"/>
              </a:rPr>
              <a:t>Βιομάζα</a:t>
            </a:r>
            <a:r>
              <a:rPr lang="el-GR" sz="1100" i="1" dirty="0" smtClean="0">
                <a:solidFill>
                  <a:srgbClr val="002060"/>
                </a:solidFill>
                <a:latin typeface="Arial"/>
              </a:rPr>
              <a:t> </a:t>
            </a:r>
            <a:r>
              <a:rPr lang="el-GR" sz="1100" i="1" dirty="0">
                <a:solidFill>
                  <a:srgbClr val="002060"/>
                </a:solidFill>
                <a:latin typeface="Arial"/>
              </a:rPr>
              <a:t>(παρατηρήθηκε στο πλαγκτόν): δεν σημειώθηκε αλλαγή στη βιομάζα του είδους (Floeter et al., 2017).</a:t>
            </a:r>
          </a:p>
          <a:p>
            <a:pPr marL="171450" indent="-171450">
              <a:buFontTx/>
              <a:buChar char="-"/>
            </a:pPr>
            <a:r>
              <a:rPr lang="el-GR" sz="1100" b="1" i="1" dirty="0" smtClean="0">
                <a:solidFill>
                  <a:srgbClr val="002060"/>
                </a:solidFill>
                <a:latin typeface="Arial"/>
              </a:rPr>
              <a:t>Αύξηση </a:t>
            </a:r>
            <a:r>
              <a:rPr lang="el-GR" sz="1100" b="1" i="1" dirty="0">
                <a:solidFill>
                  <a:srgbClr val="002060"/>
                </a:solidFill>
                <a:latin typeface="Arial"/>
              </a:rPr>
              <a:t>μεγέθους </a:t>
            </a:r>
            <a:r>
              <a:rPr lang="el-GR" sz="1100" i="1" dirty="0">
                <a:solidFill>
                  <a:srgbClr val="002060"/>
                </a:solidFill>
                <a:latin typeface="Arial"/>
              </a:rPr>
              <a:t>(παρατηρήθηκε στο βένθος): αύξηση του μεγέθους των ατόμων του είδους λόγω επάρκειας τροφής και προστατευμένου περιβάλλοντος (λιγότερες πιέσεις) (Jak &amp; Glorius, 2017).</a:t>
            </a:r>
          </a:p>
          <a:p>
            <a:pPr marL="171450" indent="-171450">
              <a:buFontTx/>
              <a:buChar char="-"/>
            </a:pPr>
            <a:r>
              <a:rPr lang="el-GR" sz="1100" b="1" i="1" dirty="0" smtClean="0">
                <a:solidFill>
                  <a:srgbClr val="002060"/>
                </a:solidFill>
                <a:latin typeface="Arial"/>
              </a:rPr>
              <a:t>Αποίκιση</a:t>
            </a:r>
            <a:r>
              <a:rPr lang="el-GR" sz="1100" i="1" dirty="0" smtClean="0">
                <a:solidFill>
                  <a:srgbClr val="002060"/>
                </a:solidFill>
                <a:latin typeface="Arial"/>
              </a:rPr>
              <a:t> </a:t>
            </a:r>
            <a:r>
              <a:rPr lang="el-GR" sz="1100" i="1" dirty="0">
                <a:solidFill>
                  <a:srgbClr val="002060"/>
                </a:solidFill>
                <a:latin typeface="Arial"/>
              </a:rPr>
              <a:t>(παρατηρήθηκε στο βένθος): αποίκιση των ανώτερων 10 m των θεμελίων των Α/Γ από κάποια είδη (Krone et al., 2017).</a:t>
            </a:r>
          </a:p>
          <a:p>
            <a:pPr marL="171450" indent="-171450">
              <a:buFontTx/>
              <a:buChar char="-"/>
            </a:pPr>
            <a:r>
              <a:rPr lang="el-GR" sz="1100" b="1" i="1" dirty="0" smtClean="0">
                <a:solidFill>
                  <a:srgbClr val="002060"/>
                </a:solidFill>
                <a:latin typeface="Arial"/>
              </a:rPr>
              <a:t>Υπερίσχυση </a:t>
            </a:r>
            <a:r>
              <a:rPr lang="el-GR" sz="1100" b="1" i="1" dirty="0">
                <a:solidFill>
                  <a:srgbClr val="002060"/>
                </a:solidFill>
                <a:latin typeface="Arial"/>
              </a:rPr>
              <a:t>– κυριαρχία </a:t>
            </a:r>
            <a:r>
              <a:rPr lang="el-GR" sz="1100" i="1" dirty="0">
                <a:solidFill>
                  <a:srgbClr val="002060"/>
                </a:solidFill>
                <a:latin typeface="Arial"/>
              </a:rPr>
              <a:t>(παρατηρήθηκε στα ψάρια και το βένθος): αριθμητική αύξηση ενός είδους μέσα </a:t>
            </a:r>
            <a:r>
              <a:rPr lang="el-GR" sz="1100" i="1" dirty="0" smtClean="0">
                <a:solidFill>
                  <a:srgbClr val="002060"/>
                </a:solidFill>
                <a:latin typeface="Arial"/>
              </a:rPr>
              <a:t>στη βιοκοινότητα </a:t>
            </a:r>
            <a:r>
              <a:rPr lang="el-GR" sz="1100" i="1" dirty="0">
                <a:solidFill>
                  <a:srgbClr val="002060"/>
                </a:solidFill>
                <a:latin typeface="Arial"/>
              </a:rPr>
              <a:t>(Jak &amp; Glorius, 2017).</a:t>
            </a:r>
          </a:p>
          <a:p>
            <a:pPr marL="171450" indent="-171450">
              <a:buFontTx/>
              <a:buChar char="-"/>
            </a:pPr>
            <a:r>
              <a:rPr lang="el-GR" sz="1100" b="1" i="1" dirty="0" smtClean="0">
                <a:solidFill>
                  <a:srgbClr val="002060"/>
                </a:solidFill>
                <a:latin typeface="Arial"/>
              </a:rPr>
              <a:t>Χώρος </a:t>
            </a:r>
            <a:r>
              <a:rPr lang="el-GR" sz="1100" b="1" i="1" dirty="0">
                <a:solidFill>
                  <a:srgbClr val="002060"/>
                </a:solidFill>
                <a:latin typeface="Arial"/>
              </a:rPr>
              <a:t>αναπαραγωγής </a:t>
            </a:r>
            <a:r>
              <a:rPr lang="el-GR" sz="1100" i="1" dirty="0">
                <a:solidFill>
                  <a:srgbClr val="002060"/>
                </a:solidFill>
                <a:latin typeface="Arial"/>
              </a:rPr>
              <a:t>(παρατηρήθηκε στα ψάρια και το βένθος): χρήση των θεμελίων και των πρόσθετων υποστρωμάτων ως χώρων αναπαραγωγής (Ludeke, 2017).</a:t>
            </a:r>
          </a:p>
          <a:p>
            <a:pPr marL="171450" indent="-171450">
              <a:buFontTx/>
              <a:buChar char="-"/>
            </a:pPr>
            <a:r>
              <a:rPr lang="el-GR" sz="1100" b="1" i="1" dirty="0" smtClean="0">
                <a:solidFill>
                  <a:srgbClr val="002060"/>
                </a:solidFill>
                <a:latin typeface="Arial"/>
              </a:rPr>
              <a:t>Δείκτης </a:t>
            </a:r>
            <a:r>
              <a:rPr lang="el-GR" sz="1100" b="1" i="1" dirty="0">
                <a:solidFill>
                  <a:srgbClr val="002060"/>
                </a:solidFill>
                <a:latin typeface="Arial"/>
              </a:rPr>
              <a:t>αναπαραγωγικότητας </a:t>
            </a:r>
            <a:r>
              <a:rPr lang="el-GR" sz="1100" i="1" dirty="0">
                <a:solidFill>
                  <a:srgbClr val="002060"/>
                </a:solidFill>
                <a:latin typeface="Arial"/>
              </a:rPr>
              <a:t>(παρατηρήθηκε στα ψάρια): ο δείκτης αναπαραγωγικότητας δεν παρουσίασε αλλαγή στο είδος συγκριτικά με άτομα του ίδιου είδους που ζούσαν εκτός περιοχής </a:t>
            </a:r>
            <a:r>
              <a:rPr lang="el-GR" sz="1100" i="1" dirty="0" smtClean="0">
                <a:solidFill>
                  <a:srgbClr val="002060"/>
                </a:solidFill>
                <a:latin typeface="Arial"/>
              </a:rPr>
              <a:t>ΥΑΠ </a:t>
            </a:r>
            <a:r>
              <a:rPr lang="el-GR" sz="1100" i="1" dirty="0">
                <a:solidFill>
                  <a:srgbClr val="002060"/>
                </a:solidFill>
                <a:latin typeface="Arial"/>
              </a:rPr>
              <a:t>(Langhamer et al., 2018).</a:t>
            </a:r>
          </a:p>
          <a:p>
            <a:pPr marL="171450" indent="-171450">
              <a:buFontTx/>
              <a:buChar char="-"/>
            </a:pPr>
            <a:r>
              <a:rPr lang="el-GR" sz="1100" b="1" i="1" dirty="0" smtClean="0">
                <a:solidFill>
                  <a:srgbClr val="002060"/>
                </a:solidFill>
                <a:latin typeface="Arial"/>
              </a:rPr>
              <a:t>Αλλαγές </a:t>
            </a:r>
            <a:r>
              <a:rPr lang="el-GR" sz="1100" b="1" i="1" dirty="0">
                <a:solidFill>
                  <a:srgbClr val="002060"/>
                </a:solidFill>
                <a:latin typeface="Arial"/>
              </a:rPr>
              <a:t>στην ωοτοκία </a:t>
            </a:r>
            <a:r>
              <a:rPr lang="el-GR" sz="1100" i="1" dirty="0">
                <a:solidFill>
                  <a:srgbClr val="002060"/>
                </a:solidFill>
                <a:latin typeface="Arial"/>
              </a:rPr>
              <a:t>(παρατηρήθηκε στα ψάρια): μείωση ή αύξηση στον αριθμό των αβγών του είδους (Barbut et al., 2020).</a:t>
            </a:r>
          </a:p>
          <a:p>
            <a:pPr marL="171450" indent="-171450">
              <a:buFontTx/>
              <a:buChar char="-"/>
            </a:pPr>
            <a:r>
              <a:rPr lang="el-GR" sz="1100" b="1" i="1" dirty="0" smtClean="0">
                <a:solidFill>
                  <a:srgbClr val="002060"/>
                </a:solidFill>
                <a:latin typeface="Arial"/>
              </a:rPr>
              <a:t>Τεχνητός </a:t>
            </a:r>
            <a:r>
              <a:rPr lang="el-GR" sz="1100" b="1" i="1" dirty="0">
                <a:solidFill>
                  <a:srgbClr val="002060"/>
                </a:solidFill>
                <a:latin typeface="Arial"/>
              </a:rPr>
              <a:t>ύφαλος </a:t>
            </a:r>
            <a:r>
              <a:rPr lang="el-GR" sz="1100" i="1" dirty="0">
                <a:solidFill>
                  <a:srgbClr val="002060"/>
                </a:solidFill>
                <a:latin typeface="Arial"/>
              </a:rPr>
              <a:t>(artificial reef) (παρατηρήθηκε στα ψάρια και το βένθος): λειτουργία και χρήση των θεμελίων ως ύφαλου (τεχνητού λόγω ανθρώπινης κατασκευής) (Birchenough &amp; Degraer, 2020).</a:t>
            </a:r>
          </a:p>
          <a:p>
            <a:pPr marL="171450" indent="-171450">
              <a:buFontTx/>
              <a:buChar char="-"/>
            </a:pPr>
            <a:r>
              <a:rPr lang="el-GR" sz="1100" b="1" i="1" dirty="0" smtClean="0">
                <a:solidFill>
                  <a:srgbClr val="002060"/>
                </a:solidFill>
                <a:latin typeface="Arial"/>
              </a:rPr>
              <a:t>Αύξηση </a:t>
            </a:r>
            <a:r>
              <a:rPr lang="el-GR" sz="1100" b="1" i="1" dirty="0">
                <a:solidFill>
                  <a:srgbClr val="002060"/>
                </a:solidFill>
                <a:latin typeface="Arial"/>
              </a:rPr>
              <a:t>πληθυσμού λόγω προσθήκης υποστρώματος </a:t>
            </a:r>
            <a:r>
              <a:rPr lang="el-GR" sz="1100" i="1" dirty="0">
                <a:solidFill>
                  <a:srgbClr val="002060"/>
                </a:solidFill>
                <a:latin typeface="Arial"/>
              </a:rPr>
              <a:t>(παρατηρήθηκε στα ψάρια): αύξηση του πληθυσμού λόγω χρήσης των θεμελίων ως υπόστρωμα εξάπλωσης (Buyse et al., 2022).</a:t>
            </a:r>
          </a:p>
          <a:p>
            <a:pPr marL="171450" indent="-171450">
              <a:buFontTx/>
              <a:buChar char="-"/>
            </a:pPr>
            <a:r>
              <a:rPr lang="el-GR" sz="1100" b="1" i="1" dirty="0" smtClean="0">
                <a:solidFill>
                  <a:srgbClr val="002060"/>
                </a:solidFill>
                <a:latin typeface="Arial"/>
              </a:rPr>
              <a:t>Αύξηση </a:t>
            </a:r>
            <a:r>
              <a:rPr lang="el-GR" sz="1100" b="1" i="1" dirty="0">
                <a:solidFill>
                  <a:srgbClr val="002060"/>
                </a:solidFill>
                <a:latin typeface="Arial"/>
              </a:rPr>
              <a:t>των θηρευτών </a:t>
            </a:r>
            <a:r>
              <a:rPr lang="el-GR" sz="1100" i="1" dirty="0">
                <a:solidFill>
                  <a:srgbClr val="002060"/>
                </a:solidFill>
                <a:latin typeface="Arial"/>
              </a:rPr>
              <a:t>(παρατηρήθηκε στα ψάρια): αύξηση των θηρευτών του είδους (Hooper et al., 2017).</a:t>
            </a:r>
          </a:p>
          <a:p>
            <a:pPr marL="171450" indent="-171450">
              <a:buFontTx/>
              <a:buChar char="-"/>
            </a:pPr>
            <a:r>
              <a:rPr lang="el-GR" sz="1100" b="1" i="1" dirty="0" smtClean="0">
                <a:solidFill>
                  <a:srgbClr val="002060"/>
                </a:solidFill>
                <a:latin typeface="Arial"/>
              </a:rPr>
              <a:t>Αλλαγή </a:t>
            </a:r>
            <a:r>
              <a:rPr lang="el-GR" sz="1100" b="1" i="1" dirty="0">
                <a:solidFill>
                  <a:srgbClr val="002060"/>
                </a:solidFill>
                <a:latin typeface="Arial"/>
              </a:rPr>
              <a:t>συμπεριφοράς λόγω θορύβου – Decibels </a:t>
            </a:r>
            <a:r>
              <a:rPr lang="el-GR" sz="1100" i="1" dirty="0">
                <a:solidFill>
                  <a:srgbClr val="002060"/>
                </a:solidFill>
                <a:latin typeface="Arial"/>
              </a:rPr>
              <a:t>(παρατηρήθηκε στα θηλαστικά και τα ψάρια): η επίδραση αυτή εκφράζεται με διάφορους τρόπους, όπως πιο γρήγορη κολύμβηση, κόπωση, </a:t>
            </a:r>
            <a:r>
              <a:rPr lang="el-GR" sz="1100" i="1" dirty="0" smtClean="0">
                <a:solidFill>
                  <a:srgbClr val="002060"/>
                </a:solidFill>
                <a:latin typeface="Arial"/>
              </a:rPr>
              <a:t>στρες-καταπόνηση, </a:t>
            </a:r>
            <a:r>
              <a:rPr lang="el-GR" sz="1100" i="1" dirty="0">
                <a:solidFill>
                  <a:srgbClr val="002060"/>
                </a:solidFill>
                <a:latin typeface="Arial"/>
              </a:rPr>
              <a:t>προσωρινή απώλεια ακοής, προσανατολισμού και επικοινωνίας (TTS – temporary threshold shift και masking of communication) (Nehls et al., 2016)</a:t>
            </a:r>
          </a:p>
          <a:p>
            <a:pPr marL="171450" indent="-171450">
              <a:buFontTx/>
              <a:buChar char="-"/>
            </a:pPr>
            <a:r>
              <a:rPr lang="el-GR" sz="1100" b="1" i="1" dirty="0" smtClean="0">
                <a:solidFill>
                  <a:srgbClr val="002060"/>
                </a:solidFill>
                <a:latin typeface="Arial"/>
              </a:rPr>
              <a:t>Ευαισθησία </a:t>
            </a:r>
            <a:r>
              <a:rPr lang="el-GR" sz="1100" b="1" i="1" dirty="0">
                <a:solidFill>
                  <a:srgbClr val="002060"/>
                </a:solidFill>
                <a:latin typeface="Arial"/>
              </a:rPr>
              <a:t>σε ηλεκτρομαγνητικά πεδία (ΗΜΠ) </a:t>
            </a:r>
            <a:r>
              <a:rPr lang="el-GR" sz="1100" i="1" dirty="0">
                <a:solidFill>
                  <a:srgbClr val="002060"/>
                </a:solidFill>
                <a:latin typeface="Arial"/>
              </a:rPr>
              <a:t>(παρατηρήθηκε στα θηλαστικά, τα ψάρια και το βένθος): πιθανή αποφυγή των καλωδίων ή διαταραχή του προσανατολισμού λόγω των ΗΜΠ που δημιουργούνται από το ηλεκτρικό ρεύμα που διατρέχει τα υποβρύχια καλώδια (Birchenough &amp; Degraer, 2020).</a:t>
            </a:r>
          </a:p>
          <a:p>
            <a:pPr marL="171450" indent="-171450">
              <a:buFontTx/>
              <a:buChar char="-"/>
            </a:pPr>
            <a:r>
              <a:rPr lang="el-GR" sz="1100" b="1" i="1" dirty="0" smtClean="0">
                <a:solidFill>
                  <a:srgbClr val="002060"/>
                </a:solidFill>
                <a:latin typeface="Arial"/>
              </a:rPr>
              <a:t>Έλξη </a:t>
            </a:r>
            <a:r>
              <a:rPr lang="el-GR" sz="1100" b="1" i="1" dirty="0">
                <a:solidFill>
                  <a:srgbClr val="002060"/>
                </a:solidFill>
                <a:latin typeface="Arial"/>
              </a:rPr>
              <a:t>από </a:t>
            </a:r>
            <a:r>
              <a:rPr lang="el-GR" sz="1100" b="1" i="1" dirty="0" smtClean="0">
                <a:solidFill>
                  <a:srgbClr val="002060"/>
                </a:solidFill>
                <a:latin typeface="Arial"/>
              </a:rPr>
              <a:t>ΗΜΠ </a:t>
            </a:r>
            <a:r>
              <a:rPr lang="el-GR" sz="1100" i="1" dirty="0">
                <a:solidFill>
                  <a:srgbClr val="002060"/>
                </a:solidFill>
                <a:latin typeface="Arial"/>
              </a:rPr>
              <a:t>(παρατηρήθηκε στο βένθος): έλξη του είδους από τα ΗΜΠ των υποβρύχιων καλωδίων και χρήση του χώρου ως καταφύγιο (Scott et al., 2018).</a:t>
            </a:r>
          </a:p>
          <a:p>
            <a:pPr marL="171450" indent="-171450">
              <a:buFontTx/>
              <a:buChar char="-"/>
            </a:pPr>
            <a:r>
              <a:rPr lang="el-GR" sz="1100" b="1" i="1" dirty="0" smtClean="0">
                <a:solidFill>
                  <a:srgbClr val="002060"/>
                </a:solidFill>
                <a:latin typeface="Arial"/>
              </a:rPr>
              <a:t>Μη </a:t>
            </a:r>
            <a:r>
              <a:rPr lang="el-GR" sz="1100" b="1" i="1" dirty="0">
                <a:solidFill>
                  <a:srgbClr val="002060"/>
                </a:solidFill>
                <a:latin typeface="Arial"/>
              </a:rPr>
              <a:t>ιθαγενή είδη: </a:t>
            </a:r>
            <a:r>
              <a:rPr lang="el-GR" sz="1100" i="1" dirty="0">
                <a:solidFill>
                  <a:srgbClr val="002060"/>
                </a:solidFill>
                <a:latin typeface="Arial"/>
              </a:rPr>
              <a:t>εμφάνιση ξενικών ειδών στην περιοχή (Glarou et al., 2020).</a:t>
            </a:r>
            <a:endParaRPr lang="el-GR" sz="1100" dirty="0">
              <a:solidFill>
                <a:srgbClr val="000000"/>
              </a:solidFill>
              <a:latin typeface="Arial"/>
            </a:endParaRPr>
          </a:p>
        </p:txBody>
      </p:sp>
      <p:sp>
        <p:nvSpPr>
          <p:cNvPr id="9" name="Rectangle 8"/>
          <p:cNvSpPr/>
          <p:nvPr/>
        </p:nvSpPr>
        <p:spPr bwMode="auto">
          <a:xfrm>
            <a:off x="8378926" y="4920073"/>
            <a:ext cx="3813074" cy="261610"/>
          </a:xfrm>
          <a:prstGeom prst="rect">
            <a:avLst/>
          </a:prstGeom>
        </p:spPr>
        <p:txBody>
          <a:bodyPr wrap="square">
            <a:spAutoFit/>
          </a:bodyPr>
          <a:lstStyle/>
          <a:p>
            <a:r>
              <a:rPr lang="el-GR" sz="1100" dirty="0" smtClean="0">
                <a:solidFill>
                  <a:srgbClr val="002060"/>
                </a:solidFill>
                <a:latin typeface="Quicksand"/>
              </a:rPr>
              <a:t>Αποίκιση βενθικών οργανισμών σε θεμέλια ΥΑΠ</a:t>
            </a:r>
            <a:endParaRPr lang="el-GR" dirty="0">
              <a:solidFill>
                <a:srgbClr val="002060"/>
              </a:solidFill>
              <a:latin typeface="Quicksand"/>
            </a:endParaRPr>
          </a:p>
        </p:txBody>
      </p:sp>
      <p:pic>
        <p:nvPicPr>
          <p:cNvPr id="10" name="Picture 2" descr="https://tos.org/oceanography/assets/images/content/33-4_hutchison1_f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4341" y="1548709"/>
            <a:ext cx="3937659" cy="330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57414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3 - Ορθογώνιο"/>
          <p:cNvSpPr/>
          <p:nvPr/>
        </p:nvSpPr>
        <p:spPr>
          <a:xfrm>
            <a:off x="2219325" y="3595215"/>
            <a:ext cx="7753350" cy="553998"/>
          </a:xfrm>
          <a:prstGeom prst="rect">
            <a:avLst/>
          </a:prstGeom>
        </p:spPr>
        <p:txBody>
          <a:bodyPr wrap="square">
            <a:spAutoFit/>
          </a:bodyPr>
          <a:lstStyle/>
          <a:p>
            <a:pPr algn="ctr"/>
            <a:r>
              <a:rPr lang="el-GR" sz="3000" dirty="0">
                <a:solidFill>
                  <a:srgbClr val="393185"/>
                </a:solidFill>
                <a:latin typeface="Open Sans" pitchFamily="34" charset="0"/>
                <a:ea typeface="Open Sans" pitchFamily="34" charset="0"/>
                <a:cs typeface="Open Sans" pitchFamily="34" charset="0"/>
              </a:rPr>
              <a:t>Ευχαριστούμε για την προσοχή σας</a:t>
            </a:r>
          </a:p>
        </p:txBody>
      </p:sp>
    </p:spTree>
    <p:extLst>
      <p:ext uri="{BB962C8B-B14F-4D97-AF65-F5344CB8AC3E}">
        <p14:creationId xmlns:p14="http://schemas.microsoft.com/office/powerpoint/2010/main" val="14150444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Προσαρμοσμένη σχεδίασ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D639AB3FEC2B4C8A97A4C72A10EC66" ma:contentTypeVersion="13" ma:contentTypeDescription="Create a new document." ma:contentTypeScope="" ma:versionID="4138e7a87d551a51afaf4905abacbf17">
  <xsd:schema xmlns:xsd="http://www.w3.org/2001/XMLSchema" xmlns:xs="http://www.w3.org/2001/XMLSchema" xmlns:p="http://schemas.microsoft.com/office/2006/metadata/properties" xmlns:ns2="4fc627f1-b728-4668-a48f-b71c3c8aaec1" targetNamespace="http://schemas.microsoft.com/office/2006/metadata/properties" ma:root="true" ma:fieldsID="43e12ba776e2fe30c9d80662f7ca1295" ns2:_="">
    <xsd:import namespace="4fc627f1-b728-4668-a48f-b71c3c8aae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OCR"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c627f1-b728-4668-a48f-b71c3c8aae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2322d0e-1daf-4d02-a8d2-52a75c65579b"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fc627f1-b728-4668-a48f-b71c3c8aaec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20EC8DA-6403-41DC-8F62-A92D675A3560}"/>
</file>

<file path=customXml/itemProps2.xml><?xml version="1.0" encoding="utf-8"?>
<ds:datastoreItem xmlns:ds="http://schemas.openxmlformats.org/officeDocument/2006/customXml" ds:itemID="{D0526033-A5E7-4CFF-9C7B-50BC0ABAD703}"/>
</file>

<file path=customXml/itemProps3.xml><?xml version="1.0" encoding="utf-8"?>
<ds:datastoreItem xmlns:ds="http://schemas.openxmlformats.org/officeDocument/2006/customXml" ds:itemID="{58A7721B-6480-4629-ADB9-88728F395E5C}"/>
</file>

<file path=docProps/app.xml><?xml version="1.0" encoding="utf-8"?>
<Properties xmlns="http://schemas.openxmlformats.org/officeDocument/2006/extended-properties" xmlns:vt="http://schemas.openxmlformats.org/officeDocument/2006/docPropsVTypes">
  <TotalTime>1154</TotalTime>
  <Words>6878</Words>
  <Application>Microsoft Office PowerPoint</Application>
  <PresentationFormat>Widescreen</PresentationFormat>
  <Paragraphs>932</Paragraphs>
  <Slides>83</Slides>
  <Notes>83</Notes>
  <HiddenSlides>0</HiddenSlides>
  <MMClips>0</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1</vt:i4>
      </vt:variant>
      <vt:variant>
        <vt:lpstr>Slide Titles</vt:lpstr>
      </vt:variant>
      <vt:variant>
        <vt:i4>83</vt:i4>
      </vt:variant>
    </vt:vector>
  </HeadingPairs>
  <TitlesOfParts>
    <vt:vector size="101" baseType="lpstr">
      <vt:lpstr>Aptos</vt:lpstr>
      <vt:lpstr>Arial</vt:lpstr>
      <vt:lpstr>Calibri</vt:lpstr>
      <vt:lpstr>Calibri Light</vt:lpstr>
      <vt:lpstr>Constantia</vt:lpstr>
      <vt:lpstr>Corbel</vt:lpstr>
      <vt:lpstr>Franklin Gothic Book</vt:lpstr>
      <vt:lpstr>Open Sans</vt:lpstr>
      <vt:lpstr>Open Sans Light</vt:lpstr>
      <vt:lpstr>Quicksand</vt:lpstr>
      <vt:lpstr>Tahoma</vt:lpstr>
      <vt:lpstr>Times New Roman</vt:lpstr>
      <vt:lpstr>Trebuchet MS</vt:lpstr>
      <vt:lpstr>Wingdings</vt:lpstr>
      <vt:lpstr>Wingdings 2</vt:lpstr>
      <vt:lpstr>Office Theme</vt:lpstr>
      <vt:lpstr>1_Προσαρμοσμένη σχεδίαση</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user</cp:lastModifiedBy>
  <cp:revision>201</cp:revision>
  <cp:lastPrinted>2025-09-05T08:32:07Z</cp:lastPrinted>
  <dcterms:created xsi:type="dcterms:W3CDTF">2023-12-21T09:35:47Z</dcterms:created>
  <dcterms:modified xsi:type="dcterms:W3CDTF">2026-03-12T09:26:58Z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0x01010085D639AB3FEC2B4C8A97A4C72A10EC66</vt:lpwstr>
  </property>
</Properties>
</file>