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diagrams/data1.xml" ContentType="application/vnd.openxmlformats-officedocument.drawingml.diagramData+xml"/>
  <Override PartName="/ppt/presentation.xml" ContentType="application/vnd.openxmlformats-officedocument.presentationml.presentation.main+xml"/>
  <Override PartName="/ppt/slides/slide1.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22.xml" ContentType="application/vnd.openxmlformats-officedocument.presentationml.slide+xml"/>
  <Override PartName="/ppt/slides/slide24.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23.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5.xml" ContentType="application/vnd.openxmlformats-officedocument.presentationml.slide+xml"/>
  <Override PartName="/ppt/slideMasters/slideMaster1.xml" ContentType="application/vnd.openxmlformats-officedocument.presentationml.slideMaster+xml"/>
  <Override PartName="/ppt/notesSlides/notesSlide22.xml" ContentType="application/vnd.openxmlformats-officedocument.presentationml.notesSlide+xml"/>
  <Override PartName="/ppt/notesSlides/notesSlide21.xml" ContentType="application/vnd.openxmlformats-officedocument.presentationml.notesSlide+xml"/>
  <Override PartName="/ppt/notesSlides/notesSlide20.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0.xml" ContentType="application/vnd.openxmlformats-officedocument.presentationml.notesSlide+xml"/>
  <Override PartName="/ppt/notesSlides/notesSlide29.xml" ContentType="application/vnd.openxmlformats-officedocument.presentationml.notesSlide+xml"/>
  <Override PartName="/ppt/notesSlides/notesSlide28.xml" ContentType="application/vnd.openxmlformats-officedocument.presentationml.notesSlide+xml"/>
  <Override PartName="/ppt/notesSlides/notesSlide27.xml" ContentType="application/vnd.openxmlformats-officedocument.presentationml.notesSlide+xml"/>
  <Override PartName="/ppt/notesSlides/notesSlide24.xml" ContentType="application/vnd.openxmlformats-officedocument.presentationml.notesSlide+xml"/>
  <Override PartName="/ppt/notesSlides/notesSlide19.xml" ContentType="application/vnd.openxmlformats-officedocument.presentationml.notesSlide+xml"/>
  <Override PartName="/ppt/notesSlides/notesSlide23.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notesSlides/notesSlide3.xml" ContentType="application/vnd.openxmlformats-officedocument.presentationml.notesSlide+xml"/>
  <Override PartName="/ppt/notesSlides/notesSlide8.xml" ContentType="application/vnd.openxmlformats-officedocument.presentationml.notesSlide+xml"/>
  <Override PartName="/ppt/notesSlides/notesSlide2.xml" ContentType="application/vnd.openxmlformats-officedocument.presentationml.notesSlide+xml"/>
  <Override PartName="/ppt/notesSlides/notesSlide11.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4.xml" ContentType="application/vnd.openxmlformats-officedocument.presentationml.notesSlide+xml"/>
  <Override PartName="/ppt/notesSlides/notesSlide6.xml" ContentType="application/vnd.openxmlformats-officedocument.presentationml.notesSlide+xml"/>
  <Override PartName="/ppt/notesSlides/notesSlide9.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5.xml" ContentType="application/vnd.openxmlformats-officedocument.presentationml.notesSlide+xml"/>
  <Override PartName="/ppt/notesSlides/notesSlide1.xml" ContentType="application/vnd.openxmlformats-officedocument.presentationml.notesSlide+xml"/>
  <Override PartName="/ppt/notesSlides/notesSlide13.xml" ContentType="application/vnd.openxmlformats-officedocument.presentationml.notesSlide+xml"/>
  <Override PartName="/ppt/slideLayouts/slideLayout11.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12.xml" ContentType="application/vnd.openxmlformats-officedocument.presentationml.notesSlide+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notesSlides/notesSlide18.xml" ContentType="application/vnd.openxmlformats-officedocument.presentationml.notesSlide+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1.xml" ContentType="application/vnd.openxmlformats-officedocument.theme+xml"/>
  <Override PartName="/ppt/diagrams/drawing1.xml" ContentType="application/vnd.ms-office.drawingml.diagramDrawing+xml"/>
  <Override PartName="/ppt/diagrams/colors1.xml" ContentType="application/vnd.openxmlformats-officedocument.drawingml.diagramColors+xml"/>
  <Override PartName="/ppt/diagrams/quickStyle1.xml" ContentType="application/vnd.openxmlformats-officedocument.drawingml.diagramStyle+xml"/>
  <Override PartName="/ppt/diagrams/layout1.xml" ContentType="application/vnd.openxmlformats-officedocument.drawingml.diagramLayout+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57" r:id="rId3"/>
    <p:sldId id="261" r:id="rId4"/>
    <p:sldId id="265" r:id="rId5"/>
    <p:sldId id="264" r:id="rId6"/>
    <p:sldId id="266" r:id="rId7"/>
    <p:sldId id="280" r:id="rId8"/>
    <p:sldId id="281" r:id="rId9"/>
    <p:sldId id="282" r:id="rId10"/>
    <p:sldId id="307" r:id="rId11"/>
    <p:sldId id="277" r:id="rId12"/>
    <p:sldId id="284" r:id="rId13"/>
    <p:sldId id="286" r:id="rId14"/>
    <p:sldId id="299" r:id="rId15"/>
    <p:sldId id="300" r:id="rId16"/>
    <p:sldId id="302" r:id="rId17"/>
    <p:sldId id="301" r:id="rId18"/>
    <p:sldId id="303" r:id="rId19"/>
    <p:sldId id="304" r:id="rId20"/>
    <p:sldId id="305" r:id="rId21"/>
    <p:sldId id="285" r:id="rId22"/>
    <p:sldId id="287" r:id="rId23"/>
    <p:sldId id="288" r:id="rId24"/>
    <p:sldId id="290" r:id="rId25"/>
    <p:sldId id="294" r:id="rId26"/>
    <p:sldId id="295" r:id="rId27"/>
    <p:sldId id="296" r:id="rId28"/>
    <p:sldId id="306" r:id="rId29"/>
    <p:sldId id="289" r:id="rId30"/>
    <p:sldId id="263" r:id="rId31"/>
  </p:sldIdLst>
  <p:sldSz cx="12192000" cy="6858000"/>
  <p:notesSz cx="6858000" cy="987425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69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569" autoAdjust="0"/>
    <p:restoredTop sz="94660"/>
  </p:normalViewPr>
  <p:slideViewPr>
    <p:cSldViewPr snapToGrid="0">
      <p:cViewPr varScale="1">
        <p:scale>
          <a:sx n="105" d="100"/>
          <a:sy n="105" d="100"/>
        </p:scale>
        <p:origin x="144" y="2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ustomXml" Target="../customXml/item3.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0A45BB8-1E4D-41F6-960B-DEFFA2E69FBA}" type="doc">
      <dgm:prSet loTypeId="urn:microsoft.com/office/officeart/2005/8/layout/bProcess3" loCatId="process" qsTypeId="urn:microsoft.com/office/officeart/2005/8/quickstyle/simple2" qsCatId="simple" csTypeId="urn:microsoft.com/office/officeart/2005/8/colors/accent0_3" csCatId="mainScheme" phldr="1"/>
      <dgm:spPr/>
      <dgm:t>
        <a:bodyPr/>
        <a:lstStyle/>
        <a:p>
          <a:endParaRPr lang="el-GR"/>
        </a:p>
      </dgm:t>
    </dgm:pt>
    <dgm:pt modelId="{EAF1D05C-0CB9-4449-93ED-0B10DF22D073}">
      <dgm:prSet phldrT="[Κείμενο]" custT="1"/>
      <dgm:spPr>
        <a:xfrm>
          <a:off x="10475" y="429523"/>
          <a:ext cx="2408085" cy="1725643"/>
        </a:xfrm>
        <a:prstGeom prst="rect">
          <a:avLst/>
        </a:prstGeom>
        <a:solidFill>
          <a:srgbClr val="1F497D">
            <a:hueOff val="0"/>
            <a:satOff val="0"/>
            <a:lumOff val="0"/>
            <a:alphaOff val="0"/>
          </a:srgbClr>
        </a:solidFill>
        <a:ln w="38100" cap="flat" cmpd="sng" algn="ctr">
          <a:solidFill>
            <a:srgbClr val="EEECE1">
              <a:hueOff val="0"/>
              <a:satOff val="0"/>
              <a:lumOff val="0"/>
              <a:alphaOff val="0"/>
            </a:srgbClr>
          </a:solidFill>
          <a:prstDash val="solid"/>
        </a:ln>
        <a:effectLst>
          <a:outerShdw blurRad="40000" dist="20000" dir="5400000" rotWithShape="0">
            <a:srgbClr val="000000">
              <a:alpha val="38000"/>
            </a:srgbClr>
          </a:outerShdw>
        </a:effectLst>
      </dgm:spPr>
      <dgm:t>
        <a:bodyPr/>
        <a:lstStyle/>
        <a:p>
          <a:r>
            <a:rPr lang="el-GR" sz="1600" dirty="0" smtClean="0">
              <a:solidFill>
                <a:srgbClr val="FFFF00"/>
              </a:solidFill>
              <a:latin typeface="Tahoma" pitchFamily="34" charset="0"/>
              <a:ea typeface="Tahoma" pitchFamily="34" charset="0"/>
              <a:cs typeface="Tahoma" pitchFamily="34" charset="0"/>
            </a:rPr>
            <a:t>Θαλάσσια οικοσυστήματα: </a:t>
          </a:r>
          <a:r>
            <a:rPr lang="el-GR" sz="1600" dirty="0" err="1" smtClean="0">
              <a:solidFill>
                <a:srgbClr val="FFFF00"/>
              </a:solidFill>
              <a:latin typeface="Tahoma" pitchFamily="34" charset="0"/>
              <a:ea typeface="Tahoma" pitchFamily="34" charset="0"/>
              <a:cs typeface="Tahoma" pitchFamily="34" charset="0"/>
            </a:rPr>
            <a:t>πολυπαραγοντικά</a:t>
          </a:r>
          <a:r>
            <a:rPr lang="el-GR" sz="1600" dirty="0" smtClean="0">
              <a:solidFill>
                <a:srgbClr val="FFFF00"/>
              </a:solidFill>
              <a:latin typeface="Tahoma" pitchFamily="34" charset="0"/>
              <a:ea typeface="Tahoma" pitchFamily="34" charset="0"/>
              <a:cs typeface="Tahoma" pitchFamily="34" charset="0"/>
            </a:rPr>
            <a:t>, δυναμικά και με ακανόνιστες τροφικές πηγές</a:t>
          </a:r>
          <a:endParaRPr lang="el-GR" sz="1600" dirty="0">
            <a:solidFill>
              <a:srgbClr val="FFFF00"/>
            </a:solidFill>
            <a:latin typeface="Tahoma" pitchFamily="34" charset="0"/>
            <a:ea typeface="Tahoma" pitchFamily="34" charset="0"/>
            <a:cs typeface="Tahoma" pitchFamily="34" charset="0"/>
          </a:endParaRPr>
        </a:p>
      </dgm:t>
    </dgm:pt>
    <dgm:pt modelId="{38B1EC65-B675-4FD3-9B5F-C63E3C7E5775}" type="parTrans" cxnId="{1F9C888E-3804-44FA-9907-E4DD18BC71AB}">
      <dgm:prSet/>
      <dgm:spPr/>
      <dgm:t>
        <a:bodyPr/>
        <a:lstStyle/>
        <a:p>
          <a:endParaRPr lang="el-GR"/>
        </a:p>
      </dgm:t>
    </dgm:pt>
    <dgm:pt modelId="{F86D609E-D1CA-410D-840D-131A7A50144C}" type="sibTrans" cxnId="{1F9C888E-3804-44FA-9907-E4DD18BC71AB}">
      <dgm:prSet/>
      <dgm:spPr>
        <a:xfrm>
          <a:off x="2416761" y="1246625"/>
          <a:ext cx="523259" cy="91440"/>
        </a:xfrm>
        <a:custGeom>
          <a:avLst/>
          <a:gdLst/>
          <a:ahLst/>
          <a:cxnLst/>
          <a:rect l="0" t="0" r="0" b="0"/>
          <a:pathLst>
            <a:path>
              <a:moveTo>
                <a:pt x="0" y="45720"/>
              </a:moveTo>
              <a:lnTo>
                <a:pt x="523259" y="45720"/>
              </a:lnTo>
            </a:path>
          </a:pathLst>
        </a:custGeom>
        <a:noFill/>
        <a:ln w="9525" cap="flat" cmpd="sng" algn="ctr">
          <a:solidFill>
            <a:srgbClr val="1F497D">
              <a:hueOff val="0"/>
              <a:satOff val="0"/>
              <a:lumOff val="0"/>
              <a:alphaOff val="0"/>
            </a:srgbClr>
          </a:solidFill>
          <a:prstDash val="solid"/>
          <a:tailEnd type="arrow"/>
        </a:ln>
        <a:effectLst/>
      </dgm:spPr>
      <dgm:t>
        <a:bodyPr/>
        <a:lstStyle/>
        <a:p>
          <a:endParaRPr lang="el-GR">
            <a:solidFill>
              <a:srgbClr val="EEECE1">
                <a:hueOff val="0"/>
                <a:satOff val="0"/>
                <a:lumOff val="0"/>
                <a:alphaOff val="0"/>
              </a:srgbClr>
            </a:solidFill>
            <a:latin typeface="Calibri"/>
            <a:ea typeface="+mn-ea"/>
            <a:cs typeface="+mn-cs"/>
          </a:endParaRPr>
        </a:p>
      </dgm:t>
    </dgm:pt>
    <dgm:pt modelId="{6861C925-FED6-41D5-8911-40716E56E6A6}">
      <dgm:prSet phldrT="[Κείμενο]" custT="1"/>
      <dgm:spPr>
        <a:xfrm>
          <a:off x="2972421" y="429523"/>
          <a:ext cx="2408085" cy="1725643"/>
        </a:xfrm>
        <a:prstGeom prst="rect">
          <a:avLst/>
        </a:prstGeom>
        <a:solidFill>
          <a:srgbClr val="1F497D">
            <a:hueOff val="0"/>
            <a:satOff val="0"/>
            <a:lumOff val="0"/>
            <a:alphaOff val="0"/>
          </a:srgbClr>
        </a:solidFill>
        <a:ln w="38100" cap="flat" cmpd="sng" algn="ctr">
          <a:solidFill>
            <a:srgbClr val="EEECE1">
              <a:hueOff val="0"/>
              <a:satOff val="0"/>
              <a:lumOff val="0"/>
              <a:alphaOff val="0"/>
            </a:srgbClr>
          </a:solidFill>
          <a:prstDash val="solid"/>
        </a:ln>
        <a:effectLst>
          <a:outerShdw blurRad="40000" dist="20000" dir="5400000" rotWithShape="0">
            <a:srgbClr val="000000">
              <a:alpha val="38000"/>
            </a:srgbClr>
          </a:outerShdw>
        </a:effectLst>
      </dgm:spPr>
      <dgm:t>
        <a:bodyPr/>
        <a:lstStyle/>
        <a:p>
          <a:r>
            <a:rPr lang="el-GR" sz="1600" dirty="0" smtClean="0">
              <a:solidFill>
                <a:srgbClr val="FFFF00"/>
              </a:solidFill>
              <a:latin typeface="Tahoma" pitchFamily="34" charset="0"/>
              <a:ea typeface="Tahoma" pitchFamily="34" charset="0"/>
              <a:cs typeface="Tahoma" pitchFamily="34" charset="0"/>
            </a:rPr>
            <a:t>Συλλογή και επεξεργασία </a:t>
          </a:r>
          <a:r>
            <a:rPr lang="el-GR" sz="1600" dirty="0" err="1" smtClean="0">
              <a:solidFill>
                <a:srgbClr val="FFFF00"/>
              </a:solidFill>
              <a:latin typeface="Tahoma" pitchFamily="34" charset="0"/>
              <a:ea typeface="Tahoma" pitchFamily="34" charset="0"/>
              <a:cs typeface="Tahoma" pitchFamily="34" charset="0"/>
            </a:rPr>
            <a:t>χωροχρονικών</a:t>
          </a:r>
          <a:r>
            <a:rPr lang="el-GR" sz="1600" dirty="0" smtClean="0">
              <a:solidFill>
                <a:srgbClr val="FFFF00"/>
              </a:solidFill>
              <a:latin typeface="Tahoma" pitchFamily="34" charset="0"/>
              <a:ea typeface="Tahoma" pitchFamily="34" charset="0"/>
              <a:cs typeface="Tahoma" pitchFamily="34" charset="0"/>
            </a:rPr>
            <a:t> πληροφοριών σε διάφορα τροφικά επίπεδα </a:t>
          </a:r>
          <a:endParaRPr lang="el-GR" sz="1600" dirty="0">
            <a:solidFill>
              <a:srgbClr val="FFFF00"/>
            </a:solidFill>
            <a:latin typeface="Tahoma" pitchFamily="34" charset="0"/>
            <a:ea typeface="Tahoma" pitchFamily="34" charset="0"/>
            <a:cs typeface="Tahoma" pitchFamily="34" charset="0"/>
          </a:endParaRPr>
        </a:p>
      </dgm:t>
    </dgm:pt>
    <dgm:pt modelId="{A7167024-59E7-4FD3-BA96-8802FBE87DFD}" type="parTrans" cxnId="{D5A98DE1-7079-4697-93B3-69EC6981D2BF}">
      <dgm:prSet/>
      <dgm:spPr/>
      <dgm:t>
        <a:bodyPr/>
        <a:lstStyle/>
        <a:p>
          <a:endParaRPr lang="el-GR"/>
        </a:p>
      </dgm:t>
    </dgm:pt>
    <dgm:pt modelId="{1C6E8048-4ECA-4196-88A3-7E957914D7B4}" type="sibTrans" cxnId="{D5A98DE1-7079-4697-93B3-69EC6981D2BF}">
      <dgm:prSet/>
      <dgm:spPr>
        <a:xfrm>
          <a:off x="5378706" y="1246625"/>
          <a:ext cx="523259" cy="91440"/>
        </a:xfrm>
        <a:custGeom>
          <a:avLst/>
          <a:gdLst/>
          <a:ahLst/>
          <a:cxnLst/>
          <a:rect l="0" t="0" r="0" b="0"/>
          <a:pathLst>
            <a:path>
              <a:moveTo>
                <a:pt x="0" y="45720"/>
              </a:moveTo>
              <a:lnTo>
                <a:pt x="523259" y="45720"/>
              </a:lnTo>
            </a:path>
          </a:pathLst>
        </a:custGeom>
        <a:noFill/>
        <a:ln w="9525" cap="flat" cmpd="sng" algn="ctr">
          <a:solidFill>
            <a:srgbClr val="1F497D">
              <a:hueOff val="0"/>
              <a:satOff val="0"/>
              <a:lumOff val="0"/>
              <a:alphaOff val="0"/>
            </a:srgbClr>
          </a:solidFill>
          <a:prstDash val="solid"/>
          <a:tailEnd type="arrow"/>
        </a:ln>
        <a:effectLst/>
      </dgm:spPr>
      <dgm:t>
        <a:bodyPr/>
        <a:lstStyle/>
        <a:p>
          <a:endParaRPr lang="el-GR">
            <a:solidFill>
              <a:srgbClr val="EEECE1">
                <a:hueOff val="0"/>
                <a:satOff val="0"/>
                <a:lumOff val="0"/>
                <a:alphaOff val="0"/>
              </a:srgbClr>
            </a:solidFill>
            <a:latin typeface="Calibri"/>
            <a:ea typeface="+mn-ea"/>
            <a:cs typeface="+mn-cs"/>
          </a:endParaRPr>
        </a:p>
      </dgm:t>
    </dgm:pt>
    <dgm:pt modelId="{8DD99174-6F4B-4ACF-88B6-431B50C3F961}">
      <dgm:prSet phldrT="[Κείμενο]" custT="1"/>
      <dgm:spPr>
        <a:xfrm>
          <a:off x="5934366" y="429523"/>
          <a:ext cx="2408085" cy="1725643"/>
        </a:xfrm>
        <a:prstGeom prst="rect">
          <a:avLst/>
        </a:prstGeom>
        <a:solidFill>
          <a:srgbClr val="1F497D">
            <a:hueOff val="0"/>
            <a:satOff val="0"/>
            <a:lumOff val="0"/>
            <a:alphaOff val="0"/>
          </a:srgbClr>
        </a:solidFill>
        <a:ln w="38100" cap="flat" cmpd="sng" algn="ctr">
          <a:solidFill>
            <a:srgbClr val="EEECE1">
              <a:hueOff val="0"/>
              <a:satOff val="0"/>
              <a:lumOff val="0"/>
              <a:alphaOff val="0"/>
            </a:srgbClr>
          </a:solidFill>
          <a:prstDash val="solid"/>
        </a:ln>
        <a:effectLst>
          <a:outerShdw blurRad="40000" dist="20000" dir="5400000" rotWithShape="0">
            <a:srgbClr val="000000">
              <a:alpha val="38000"/>
            </a:srgbClr>
          </a:outerShdw>
        </a:effectLst>
      </dgm:spPr>
      <dgm:t>
        <a:bodyPr/>
        <a:lstStyle/>
        <a:p>
          <a:r>
            <a:rPr lang="el-GR" sz="1600" dirty="0" smtClean="0">
              <a:solidFill>
                <a:srgbClr val="FFFF00"/>
              </a:solidFill>
              <a:latin typeface="Tahoma" pitchFamily="34" charset="0"/>
              <a:ea typeface="Tahoma" pitchFamily="34" charset="0"/>
              <a:cs typeface="Tahoma" pitchFamily="34" charset="0"/>
            </a:rPr>
            <a:t>Δύσκολο και δαπανηρό εγχείρημα </a:t>
          </a:r>
          <a:endParaRPr lang="el-GR" sz="1600" dirty="0">
            <a:solidFill>
              <a:srgbClr val="FFFF00"/>
            </a:solidFill>
            <a:latin typeface="Tahoma" pitchFamily="34" charset="0"/>
            <a:ea typeface="Tahoma" pitchFamily="34" charset="0"/>
            <a:cs typeface="Tahoma" pitchFamily="34" charset="0"/>
          </a:endParaRPr>
        </a:p>
      </dgm:t>
    </dgm:pt>
    <dgm:pt modelId="{E08AFEB0-9666-413F-B778-7A76967DA3A4}" type="parTrans" cxnId="{A1E09860-157B-4D70-B143-C6BCD2AD0063}">
      <dgm:prSet/>
      <dgm:spPr/>
      <dgm:t>
        <a:bodyPr/>
        <a:lstStyle/>
        <a:p>
          <a:endParaRPr lang="el-GR"/>
        </a:p>
      </dgm:t>
    </dgm:pt>
    <dgm:pt modelId="{251F9BF9-1D00-49CA-891D-4BCC1276E75A}" type="sibTrans" cxnId="{A1E09860-157B-4D70-B143-C6BCD2AD0063}">
      <dgm:prSet/>
      <dgm:spPr>
        <a:xfrm>
          <a:off x="1214518" y="2153367"/>
          <a:ext cx="5923890" cy="523259"/>
        </a:xfrm>
        <a:custGeom>
          <a:avLst/>
          <a:gdLst/>
          <a:ahLst/>
          <a:cxnLst/>
          <a:rect l="0" t="0" r="0" b="0"/>
          <a:pathLst>
            <a:path>
              <a:moveTo>
                <a:pt x="5923890" y="0"/>
              </a:moveTo>
              <a:lnTo>
                <a:pt x="5923890" y="278729"/>
              </a:lnTo>
              <a:lnTo>
                <a:pt x="0" y="278729"/>
              </a:lnTo>
              <a:lnTo>
                <a:pt x="0" y="523259"/>
              </a:lnTo>
            </a:path>
          </a:pathLst>
        </a:custGeom>
        <a:noFill/>
        <a:ln w="9525" cap="flat" cmpd="sng" algn="ctr">
          <a:solidFill>
            <a:srgbClr val="1F497D">
              <a:hueOff val="0"/>
              <a:satOff val="0"/>
              <a:lumOff val="0"/>
              <a:alphaOff val="0"/>
            </a:srgbClr>
          </a:solidFill>
          <a:prstDash val="solid"/>
          <a:tailEnd type="arrow"/>
        </a:ln>
        <a:effectLst/>
      </dgm:spPr>
      <dgm:t>
        <a:bodyPr/>
        <a:lstStyle/>
        <a:p>
          <a:endParaRPr lang="el-GR">
            <a:solidFill>
              <a:srgbClr val="EEECE1">
                <a:hueOff val="0"/>
                <a:satOff val="0"/>
                <a:lumOff val="0"/>
                <a:alphaOff val="0"/>
              </a:srgbClr>
            </a:solidFill>
            <a:latin typeface="Calibri"/>
            <a:ea typeface="+mn-ea"/>
            <a:cs typeface="+mn-cs"/>
          </a:endParaRPr>
        </a:p>
      </dgm:t>
    </dgm:pt>
    <dgm:pt modelId="{F202863C-6F54-4AF3-8BB4-9FC899DB76FB}">
      <dgm:prSet phldrT="[Κείμενο]" custT="1"/>
      <dgm:spPr>
        <a:xfrm>
          <a:off x="10475" y="2709026"/>
          <a:ext cx="2408085" cy="1757994"/>
        </a:xfrm>
        <a:prstGeom prst="rect">
          <a:avLst/>
        </a:prstGeom>
        <a:solidFill>
          <a:srgbClr val="1F497D">
            <a:hueOff val="0"/>
            <a:satOff val="0"/>
            <a:lumOff val="0"/>
            <a:alphaOff val="0"/>
          </a:srgbClr>
        </a:solidFill>
        <a:ln w="38100" cap="flat" cmpd="sng" algn="ctr">
          <a:solidFill>
            <a:srgbClr val="EEECE1">
              <a:hueOff val="0"/>
              <a:satOff val="0"/>
              <a:lumOff val="0"/>
              <a:alphaOff val="0"/>
            </a:srgbClr>
          </a:solidFill>
          <a:prstDash val="solid"/>
        </a:ln>
        <a:effectLst>
          <a:outerShdw blurRad="40000" dist="20000" dir="5400000" rotWithShape="0">
            <a:srgbClr val="000000">
              <a:alpha val="38000"/>
            </a:srgbClr>
          </a:outerShdw>
        </a:effectLst>
      </dgm:spPr>
      <dgm:t>
        <a:bodyPr/>
        <a:lstStyle/>
        <a:p>
          <a:r>
            <a:rPr lang="el-GR" sz="1600" dirty="0" smtClean="0">
              <a:solidFill>
                <a:srgbClr val="FFFF00"/>
              </a:solidFill>
              <a:latin typeface="Tahoma" pitchFamily="34" charset="0"/>
              <a:ea typeface="Tahoma" pitchFamily="34" charset="0"/>
              <a:cs typeface="Tahoma" pitchFamily="34" charset="0"/>
            </a:rPr>
            <a:t>Χρήση ανώτερων θαλάσσιων καταναλωτών ως </a:t>
          </a:r>
          <a:r>
            <a:rPr lang="el-GR" sz="1600" dirty="0" err="1" smtClean="0">
              <a:solidFill>
                <a:srgbClr val="FFFF00"/>
              </a:solidFill>
              <a:latin typeface="Tahoma" pitchFamily="34" charset="0"/>
              <a:ea typeface="Tahoma" pitchFamily="34" charset="0"/>
              <a:cs typeface="Tahoma" pitchFamily="34" charset="0"/>
            </a:rPr>
            <a:t>βιοδείκτες</a:t>
          </a:r>
          <a:endParaRPr lang="el-GR" sz="1600" dirty="0">
            <a:solidFill>
              <a:srgbClr val="FFFF00"/>
            </a:solidFill>
            <a:latin typeface="Tahoma" pitchFamily="34" charset="0"/>
            <a:ea typeface="Tahoma" pitchFamily="34" charset="0"/>
            <a:cs typeface="Tahoma" pitchFamily="34" charset="0"/>
          </a:endParaRPr>
        </a:p>
      </dgm:t>
    </dgm:pt>
    <dgm:pt modelId="{B8E0DC14-61C0-4C25-9551-DE08F83BC5EE}" type="parTrans" cxnId="{0B5F54FE-119A-4131-8E2B-04D086BFC530}">
      <dgm:prSet/>
      <dgm:spPr/>
      <dgm:t>
        <a:bodyPr/>
        <a:lstStyle/>
        <a:p>
          <a:endParaRPr lang="el-GR"/>
        </a:p>
      </dgm:t>
    </dgm:pt>
    <dgm:pt modelId="{916FB40E-0C4F-497F-A8E2-B671E20EDF63}" type="sibTrans" cxnId="{0B5F54FE-119A-4131-8E2B-04D086BFC530}">
      <dgm:prSet/>
      <dgm:spPr>
        <a:xfrm>
          <a:off x="2416761" y="3542303"/>
          <a:ext cx="523259" cy="91440"/>
        </a:xfrm>
        <a:custGeom>
          <a:avLst/>
          <a:gdLst/>
          <a:ahLst/>
          <a:cxnLst/>
          <a:rect l="0" t="0" r="0" b="0"/>
          <a:pathLst>
            <a:path>
              <a:moveTo>
                <a:pt x="0" y="45720"/>
              </a:moveTo>
              <a:lnTo>
                <a:pt x="523259" y="45720"/>
              </a:lnTo>
            </a:path>
          </a:pathLst>
        </a:custGeom>
        <a:noFill/>
        <a:ln w="9525" cap="flat" cmpd="sng" algn="ctr">
          <a:solidFill>
            <a:srgbClr val="1F497D">
              <a:hueOff val="0"/>
              <a:satOff val="0"/>
              <a:lumOff val="0"/>
              <a:alphaOff val="0"/>
            </a:srgbClr>
          </a:solidFill>
          <a:prstDash val="solid"/>
          <a:tailEnd type="arrow"/>
        </a:ln>
        <a:effectLst/>
      </dgm:spPr>
      <dgm:t>
        <a:bodyPr/>
        <a:lstStyle/>
        <a:p>
          <a:endParaRPr lang="el-GR">
            <a:solidFill>
              <a:srgbClr val="EEECE1">
                <a:hueOff val="0"/>
                <a:satOff val="0"/>
                <a:lumOff val="0"/>
                <a:alphaOff val="0"/>
              </a:srgbClr>
            </a:solidFill>
            <a:latin typeface="Calibri"/>
            <a:ea typeface="+mn-ea"/>
            <a:cs typeface="+mn-cs"/>
          </a:endParaRPr>
        </a:p>
      </dgm:t>
    </dgm:pt>
    <dgm:pt modelId="{49221E21-CF1D-4ADA-8F13-791EF13BD889}">
      <dgm:prSet phldrT="[Κείμενο]"/>
      <dgm:spPr>
        <a:xfrm>
          <a:off x="2972421" y="2709026"/>
          <a:ext cx="2408085" cy="1757994"/>
        </a:xfrm>
        <a:prstGeom prst="rect">
          <a:avLst/>
        </a:prstGeom>
        <a:solidFill>
          <a:srgbClr val="1F497D">
            <a:hueOff val="0"/>
            <a:satOff val="0"/>
            <a:lumOff val="0"/>
            <a:alphaOff val="0"/>
          </a:srgbClr>
        </a:solidFill>
        <a:ln w="38100" cap="flat" cmpd="sng" algn="ctr">
          <a:solidFill>
            <a:srgbClr val="EEECE1">
              <a:hueOff val="0"/>
              <a:satOff val="0"/>
              <a:lumOff val="0"/>
              <a:alphaOff val="0"/>
            </a:srgbClr>
          </a:solidFill>
          <a:prstDash val="solid"/>
        </a:ln>
        <a:effectLst>
          <a:outerShdw blurRad="40000" dist="20000" dir="5400000" rotWithShape="0">
            <a:srgbClr val="000000">
              <a:alpha val="38000"/>
            </a:srgbClr>
          </a:outerShdw>
        </a:effectLst>
      </dgm:spPr>
      <dgm:t>
        <a:bodyPr/>
        <a:lstStyle/>
        <a:p>
          <a:r>
            <a:rPr lang="el-GR" b="1" dirty="0" smtClean="0">
              <a:solidFill>
                <a:srgbClr val="FFFF00"/>
              </a:solidFill>
              <a:latin typeface="Tahoma" pitchFamily="34" charset="0"/>
              <a:ea typeface="Tahoma" pitchFamily="34" charset="0"/>
              <a:cs typeface="Tahoma" pitchFamily="34" charset="0"/>
            </a:rPr>
            <a:t>Θαλασσοπούλια: Άριστος </a:t>
          </a:r>
          <a:r>
            <a:rPr lang="el-GR" b="1" dirty="0" err="1" smtClean="0">
              <a:solidFill>
                <a:srgbClr val="FFFF00"/>
              </a:solidFill>
              <a:latin typeface="Tahoma" pitchFamily="34" charset="0"/>
              <a:ea typeface="Tahoma" pitchFamily="34" charset="0"/>
              <a:cs typeface="Tahoma" pitchFamily="34" charset="0"/>
            </a:rPr>
            <a:t>βιοδείκτης</a:t>
          </a:r>
          <a:endParaRPr lang="el-GR" dirty="0">
            <a:solidFill>
              <a:sysClr val="window" lastClr="FFFFFF"/>
            </a:solidFill>
            <a:latin typeface="Tahoma" pitchFamily="34" charset="0"/>
            <a:ea typeface="Tahoma" pitchFamily="34" charset="0"/>
            <a:cs typeface="Tahoma" pitchFamily="34" charset="0"/>
          </a:endParaRPr>
        </a:p>
      </dgm:t>
    </dgm:pt>
    <dgm:pt modelId="{74C6A7C4-370D-486D-BC35-33CF8E92EE07}" type="parTrans" cxnId="{1FC1BEC0-A64B-49EE-A491-E7B26F41C1DE}">
      <dgm:prSet/>
      <dgm:spPr/>
      <dgm:t>
        <a:bodyPr/>
        <a:lstStyle/>
        <a:p>
          <a:endParaRPr lang="el-GR"/>
        </a:p>
      </dgm:t>
    </dgm:pt>
    <dgm:pt modelId="{E88A0A8F-90C8-44A4-BC3C-EA1B574E3720}" type="sibTrans" cxnId="{1FC1BEC0-A64B-49EE-A491-E7B26F41C1DE}">
      <dgm:prSet/>
      <dgm:spPr/>
      <dgm:t>
        <a:bodyPr/>
        <a:lstStyle/>
        <a:p>
          <a:endParaRPr lang="el-GR"/>
        </a:p>
      </dgm:t>
    </dgm:pt>
    <dgm:pt modelId="{A36D6671-6584-463C-A3C1-23A71A67EA53}" type="pres">
      <dgm:prSet presAssocID="{30A45BB8-1E4D-41F6-960B-DEFFA2E69FBA}" presName="Name0" presStyleCnt="0">
        <dgm:presLayoutVars>
          <dgm:dir/>
          <dgm:resizeHandles val="exact"/>
        </dgm:presLayoutVars>
      </dgm:prSet>
      <dgm:spPr/>
      <dgm:t>
        <a:bodyPr/>
        <a:lstStyle/>
        <a:p>
          <a:endParaRPr lang="el-GR"/>
        </a:p>
      </dgm:t>
    </dgm:pt>
    <dgm:pt modelId="{5A7CE3A4-E6C0-4CAB-8209-08D3A49990DF}" type="pres">
      <dgm:prSet presAssocID="{EAF1D05C-0CB9-4449-93ED-0B10DF22D073}" presName="node" presStyleLbl="node1" presStyleIdx="0" presStyleCnt="5" custScaleY="119434">
        <dgm:presLayoutVars>
          <dgm:bulletEnabled val="1"/>
        </dgm:presLayoutVars>
      </dgm:prSet>
      <dgm:spPr/>
      <dgm:t>
        <a:bodyPr/>
        <a:lstStyle/>
        <a:p>
          <a:endParaRPr lang="el-GR"/>
        </a:p>
      </dgm:t>
    </dgm:pt>
    <dgm:pt modelId="{F54E7EBC-00A9-4888-BCE2-8B651A5850E7}" type="pres">
      <dgm:prSet presAssocID="{F86D609E-D1CA-410D-840D-131A7A50144C}" presName="sibTrans" presStyleLbl="sibTrans1D1" presStyleIdx="0" presStyleCnt="4"/>
      <dgm:spPr/>
      <dgm:t>
        <a:bodyPr/>
        <a:lstStyle/>
        <a:p>
          <a:endParaRPr lang="el-GR"/>
        </a:p>
      </dgm:t>
    </dgm:pt>
    <dgm:pt modelId="{435AE985-4792-4B04-9796-66980F84291A}" type="pres">
      <dgm:prSet presAssocID="{F86D609E-D1CA-410D-840D-131A7A50144C}" presName="connectorText" presStyleLbl="sibTrans1D1" presStyleIdx="0" presStyleCnt="4"/>
      <dgm:spPr/>
      <dgm:t>
        <a:bodyPr/>
        <a:lstStyle/>
        <a:p>
          <a:endParaRPr lang="el-GR"/>
        </a:p>
      </dgm:t>
    </dgm:pt>
    <dgm:pt modelId="{870A3D7D-1620-43D8-ABDA-60F6B301CAB2}" type="pres">
      <dgm:prSet presAssocID="{6861C925-FED6-41D5-8911-40716E56E6A6}" presName="node" presStyleLbl="node1" presStyleIdx="1" presStyleCnt="5" custScaleY="119434">
        <dgm:presLayoutVars>
          <dgm:bulletEnabled val="1"/>
        </dgm:presLayoutVars>
      </dgm:prSet>
      <dgm:spPr/>
      <dgm:t>
        <a:bodyPr/>
        <a:lstStyle/>
        <a:p>
          <a:endParaRPr lang="el-GR"/>
        </a:p>
      </dgm:t>
    </dgm:pt>
    <dgm:pt modelId="{D24D6C10-EF0B-4205-8A40-EF268B797C77}" type="pres">
      <dgm:prSet presAssocID="{1C6E8048-4ECA-4196-88A3-7E957914D7B4}" presName="sibTrans" presStyleLbl="sibTrans1D1" presStyleIdx="1" presStyleCnt="4"/>
      <dgm:spPr/>
      <dgm:t>
        <a:bodyPr/>
        <a:lstStyle/>
        <a:p>
          <a:endParaRPr lang="el-GR"/>
        </a:p>
      </dgm:t>
    </dgm:pt>
    <dgm:pt modelId="{BCE65C83-108A-49E8-BF61-FD3442FF29ED}" type="pres">
      <dgm:prSet presAssocID="{1C6E8048-4ECA-4196-88A3-7E957914D7B4}" presName="connectorText" presStyleLbl="sibTrans1D1" presStyleIdx="1" presStyleCnt="4"/>
      <dgm:spPr/>
      <dgm:t>
        <a:bodyPr/>
        <a:lstStyle/>
        <a:p>
          <a:endParaRPr lang="el-GR"/>
        </a:p>
      </dgm:t>
    </dgm:pt>
    <dgm:pt modelId="{8AF8ACF9-824B-406C-A85E-CD7DC2717476}" type="pres">
      <dgm:prSet presAssocID="{8DD99174-6F4B-4ACF-88B6-431B50C3F961}" presName="node" presStyleLbl="node1" presStyleIdx="2" presStyleCnt="5" custScaleY="119434">
        <dgm:presLayoutVars>
          <dgm:bulletEnabled val="1"/>
        </dgm:presLayoutVars>
      </dgm:prSet>
      <dgm:spPr/>
      <dgm:t>
        <a:bodyPr/>
        <a:lstStyle/>
        <a:p>
          <a:endParaRPr lang="el-GR"/>
        </a:p>
      </dgm:t>
    </dgm:pt>
    <dgm:pt modelId="{FC71DA42-7F33-4D3E-B526-66D14C64A23B}" type="pres">
      <dgm:prSet presAssocID="{251F9BF9-1D00-49CA-891D-4BCC1276E75A}" presName="sibTrans" presStyleLbl="sibTrans1D1" presStyleIdx="2" presStyleCnt="4"/>
      <dgm:spPr/>
      <dgm:t>
        <a:bodyPr/>
        <a:lstStyle/>
        <a:p>
          <a:endParaRPr lang="el-GR"/>
        </a:p>
      </dgm:t>
    </dgm:pt>
    <dgm:pt modelId="{13686C02-FB99-4443-9749-9B50F8367437}" type="pres">
      <dgm:prSet presAssocID="{251F9BF9-1D00-49CA-891D-4BCC1276E75A}" presName="connectorText" presStyleLbl="sibTrans1D1" presStyleIdx="2" presStyleCnt="4"/>
      <dgm:spPr/>
      <dgm:t>
        <a:bodyPr/>
        <a:lstStyle/>
        <a:p>
          <a:endParaRPr lang="el-GR"/>
        </a:p>
      </dgm:t>
    </dgm:pt>
    <dgm:pt modelId="{0BEF14A1-89B0-4E05-A0F1-A24915A7871D}" type="pres">
      <dgm:prSet presAssocID="{F202863C-6F54-4AF3-8BB4-9FC899DB76FB}" presName="node" presStyleLbl="node1" presStyleIdx="3" presStyleCnt="5" custScaleY="121673">
        <dgm:presLayoutVars>
          <dgm:bulletEnabled val="1"/>
        </dgm:presLayoutVars>
      </dgm:prSet>
      <dgm:spPr/>
      <dgm:t>
        <a:bodyPr/>
        <a:lstStyle/>
        <a:p>
          <a:endParaRPr lang="el-GR"/>
        </a:p>
      </dgm:t>
    </dgm:pt>
    <dgm:pt modelId="{00073451-E63F-4CA8-B2A9-2B77A67221E9}" type="pres">
      <dgm:prSet presAssocID="{916FB40E-0C4F-497F-A8E2-B671E20EDF63}" presName="sibTrans" presStyleLbl="sibTrans1D1" presStyleIdx="3" presStyleCnt="4"/>
      <dgm:spPr/>
      <dgm:t>
        <a:bodyPr/>
        <a:lstStyle/>
        <a:p>
          <a:endParaRPr lang="el-GR"/>
        </a:p>
      </dgm:t>
    </dgm:pt>
    <dgm:pt modelId="{91FC9769-4C5C-4625-8D27-DA38A33B2986}" type="pres">
      <dgm:prSet presAssocID="{916FB40E-0C4F-497F-A8E2-B671E20EDF63}" presName="connectorText" presStyleLbl="sibTrans1D1" presStyleIdx="3" presStyleCnt="4"/>
      <dgm:spPr/>
      <dgm:t>
        <a:bodyPr/>
        <a:lstStyle/>
        <a:p>
          <a:endParaRPr lang="el-GR"/>
        </a:p>
      </dgm:t>
    </dgm:pt>
    <dgm:pt modelId="{A2C3E34B-68E3-4575-836B-B6DBE2B127CF}" type="pres">
      <dgm:prSet presAssocID="{49221E21-CF1D-4ADA-8F13-791EF13BD889}" presName="node" presStyleLbl="node1" presStyleIdx="4" presStyleCnt="5" custScaleY="121673">
        <dgm:presLayoutVars>
          <dgm:bulletEnabled val="1"/>
        </dgm:presLayoutVars>
      </dgm:prSet>
      <dgm:spPr/>
      <dgm:t>
        <a:bodyPr/>
        <a:lstStyle/>
        <a:p>
          <a:endParaRPr lang="el-GR"/>
        </a:p>
      </dgm:t>
    </dgm:pt>
  </dgm:ptLst>
  <dgm:cxnLst>
    <dgm:cxn modelId="{A1E09860-157B-4D70-B143-C6BCD2AD0063}" srcId="{30A45BB8-1E4D-41F6-960B-DEFFA2E69FBA}" destId="{8DD99174-6F4B-4ACF-88B6-431B50C3F961}" srcOrd="2" destOrd="0" parTransId="{E08AFEB0-9666-413F-B778-7A76967DA3A4}" sibTransId="{251F9BF9-1D00-49CA-891D-4BCC1276E75A}"/>
    <dgm:cxn modelId="{8653B39F-8332-4926-8FD9-C88289BA9C0C}" type="presOf" srcId="{251F9BF9-1D00-49CA-891D-4BCC1276E75A}" destId="{FC71DA42-7F33-4D3E-B526-66D14C64A23B}" srcOrd="0" destOrd="0" presId="urn:microsoft.com/office/officeart/2005/8/layout/bProcess3"/>
    <dgm:cxn modelId="{03163383-2BB9-456F-AAFE-88405F4BA63E}" type="presOf" srcId="{6861C925-FED6-41D5-8911-40716E56E6A6}" destId="{870A3D7D-1620-43D8-ABDA-60F6B301CAB2}" srcOrd="0" destOrd="0" presId="urn:microsoft.com/office/officeart/2005/8/layout/bProcess3"/>
    <dgm:cxn modelId="{998D54E9-6071-4057-B1BF-64F13B380F89}" type="presOf" srcId="{F86D609E-D1CA-410D-840D-131A7A50144C}" destId="{435AE985-4792-4B04-9796-66980F84291A}" srcOrd="1" destOrd="0" presId="urn:microsoft.com/office/officeart/2005/8/layout/bProcess3"/>
    <dgm:cxn modelId="{88AE0F00-2C3F-4E74-969F-150A0C42038E}" type="presOf" srcId="{F202863C-6F54-4AF3-8BB4-9FC899DB76FB}" destId="{0BEF14A1-89B0-4E05-A0F1-A24915A7871D}" srcOrd="0" destOrd="0" presId="urn:microsoft.com/office/officeart/2005/8/layout/bProcess3"/>
    <dgm:cxn modelId="{3913FFAB-C744-4C84-BE7C-80041474AEC4}" type="presOf" srcId="{916FB40E-0C4F-497F-A8E2-B671E20EDF63}" destId="{91FC9769-4C5C-4625-8D27-DA38A33B2986}" srcOrd="1" destOrd="0" presId="urn:microsoft.com/office/officeart/2005/8/layout/bProcess3"/>
    <dgm:cxn modelId="{11C3071F-A3FD-4D1E-B836-923E98F273AC}" type="presOf" srcId="{251F9BF9-1D00-49CA-891D-4BCC1276E75A}" destId="{13686C02-FB99-4443-9749-9B50F8367437}" srcOrd="1" destOrd="0" presId="urn:microsoft.com/office/officeart/2005/8/layout/bProcess3"/>
    <dgm:cxn modelId="{7EA016AD-D85F-4B9C-B1A1-5167E5F7908F}" type="presOf" srcId="{1C6E8048-4ECA-4196-88A3-7E957914D7B4}" destId="{D24D6C10-EF0B-4205-8A40-EF268B797C77}" srcOrd="0" destOrd="0" presId="urn:microsoft.com/office/officeart/2005/8/layout/bProcess3"/>
    <dgm:cxn modelId="{990BC5DC-98FC-41E6-94D9-DEC8DE461878}" type="presOf" srcId="{916FB40E-0C4F-497F-A8E2-B671E20EDF63}" destId="{00073451-E63F-4CA8-B2A9-2B77A67221E9}" srcOrd="0" destOrd="0" presId="urn:microsoft.com/office/officeart/2005/8/layout/bProcess3"/>
    <dgm:cxn modelId="{1F9C888E-3804-44FA-9907-E4DD18BC71AB}" srcId="{30A45BB8-1E4D-41F6-960B-DEFFA2E69FBA}" destId="{EAF1D05C-0CB9-4449-93ED-0B10DF22D073}" srcOrd="0" destOrd="0" parTransId="{38B1EC65-B675-4FD3-9B5F-C63E3C7E5775}" sibTransId="{F86D609E-D1CA-410D-840D-131A7A50144C}"/>
    <dgm:cxn modelId="{6AB5057A-D0BF-4792-BDDB-2A0BD483A918}" type="presOf" srcId="{F86D609E-D1CA-410D-840D-131A7A50144C}" destId="{F54E7EBC-00A9-4888-BCE2-8B651A5850E7}" srcOrd="0" destOrd="0" presId="urn:microsoft.com/office/officeart/2005/8/layout/bProcess3"/>
    <dgm:cxn modelId="{FD83AD48-6A27-44D8-AFD7-033EAC37D7B9}" type="presOf" srcId="{EAF1D05C-0CB9-4449-93ED-0B10DF22D073}" destId="{5A7CE3A4-E6C0-4CAB-8209-08D3A49990DF}" srcOrd="0" destOrd="0" presId="urn:microsoft.com/office/officeart/2005/8/layout/bProcess3"/>
    <dgm:cxn modelId="{D5A98DE1-7079-4697-93B3-69EC6981D2BF}" srcId="{30A45BB8-1E4D-41F6-960B-DEFFA2E69FBA}" destId="{6861C925-FED6-41D5-8911-40716E56E6A6}" srcOrd="1" destOrd="0" parTransId="{A7167024-59E7-4FD3-BA96-8802FBE87DFD}" sibTransId="{1C6E8048-4ECA-4196-88A3-7E957914D7B4}"/>
    <dgm:cxn modelId="{16876C8F-E89F-4A58-80F6-4C798BE85067}" type="presOf" srcId="{1C6E8048-4ECA-4196-88A3-7E957914D7B4}" destId="{BCE65C83-108A-49E8-BF61-FD3442FF29ED}" srcOrd="1" destOrd="0" presId="urn:microsoft.com/office/officeart/2005/8/layout/bProcess3"/>
    <dgm:cxn modelId="{0B5F54FE-119A-4131-8E2B-04D086BFC530}" srcId="{30A45BB8-1E4D-41F6-960B-DEFFA2E69FBA}" destId="{F202863C-6F54-4AF3-8BB4-9FC899DB76FB}" srcOrd="3" destOrd="0" parTransId="{B8E0DC14-61C0-4C25-9551-DE08F83BC5EE}" sibTransId="{916FB40E-0C4F-497F-A8E2-B671E20EDF63}"/>
    <dgm:cxn modelId="{1FC1BEC0-A64B-49EE-A491-E7B26F41C1DE}" srcId="{30A45BB8-1E4D-41F6-960B-DEFFA2E69FBA}" destId="{49221E21-CF1D-4ADA-8F13-791EF13BD889}" srcOrd="4" destOrd="0" parTransId="{74C6A7C4-370D-486D-BC35-33CF8E92EE07}" sibTransId="{E88A0A8F-90C8-44A4-BC3C-EA1B574E3720}"/>
    <dgm:cxn modelId="{BAA51C3D-27E4-4E5D-99B6-CA9F24ACE6A7}" type="presOf" srcId="{49221E21-CF1D-4ADA-8F13-791EF13BD889}" destId="{A2C3E34B-68E3-4575-836B-B6DBE2B127CF}" srcOrd="0" destOrd="0" presId="urn:microsoft.com/office/officeart/2005/8/layout/bProcess3"/>
    <dgm:cxn modelId="{975D5562-A97D-4EA1-A9A9-642BCE335AA2}" type="presOf" srcId="{8DD99174-6F4B-4ACF-88B6-431B50C3F961}" destId="{8AF8ACF9-824B-406C-A85E-CD7DC2717476}" srcOrd="0" destOrd="0" presId="urn:microsoft.com/office/officeart/2005/8/layout/bProcess3"/>
    <dgm:cxn modelId="{772DFB97-3DC4-402F-BAF0-45D899B4BA49}" type="presOf" srcId="{30A45BB8-1E4D-41F6-960B-DEFFA2E69FBA}" destId="{A36D6671-6584-463C-A3C1-23A71A67EA53}" srcOrd="0" destOrd="0" presId="urn:microsoft.com/office/officeart/2005/8/layout/bProcess3"/>
    <dgm:cxn modelId="{587301AE-E947-4068-8A45-9DFFFF38DFB0}" type="presParOf" srcId="{A36D6671-6584-463C-A3C1-23A71A67EA53}" destId="{5A7CE3A4-E6C0-4CAB-8209-08D3A49990DF}" srcOrd="0" destOrd="0" presId="urn:microsoft.com/office/officeart/2005/8/layout/bProcess3"/>
    <dgm:cxn modelId="{D608457A-CA8F-43E3-9AE4-5371931553C7}" type="presParOf" srcId="{A36D6671-6584-463C-A3C1-23A71A67EA53}" destId="{F54E7EBC-00A9-4888-BCE2-8B651A5850E7}" srcOrd="1" destOrd="0" presId="urn:microsoft.com/office/officeart/2005/8/layout/bProcess3"/>
    <dgm:cxn modelId="{A14C3BD6-8D9F-43A2-BB18-D82AD8689878}" type="presParOf" srcId="{F54E7EBC-00A9-4888-BCE2-8B651A5850E7}" destId="{435AE985-4792-4B04-9796-66980F84291A}" srcOrd="0" destOrd="0" presId="urn:microsoft.com/office/officeart/2005/8/layout/bProcess3"/>
    <dgm:cxn modelId="{4FDD49EE-B9F0-4A4B-B105-39E25C067C91}" type="presParOf" srcId="{A36D6671-6584-463C-A3C1-23A71A67EA53}" destId="{870A3D7D-1620-43D8-ABDA-60F6B301CAB2}" srcOrd="2" destOrd="0" presId="urn:microsoft.com/office/officeart/2005/8/layout/bProcess3"/>
    <dgm:cxn modelId="{2C492BCD-81FD-48CE-8033-8FA3CFF61897}" type="presParOf" srcId="{A36D6671-6584-463C-A3C1-23A71A67EA53}" destId="{D24D6C10-EF0B-4205-8A40-EF268B797C77}" srcOrd="3" destOrd="0" presId="urn:microsoft.com/office/officeart/2005/8/layout/bProcess3"/>
    <dgm:cxn modelId="{657C6E58-7AA6-43EE-824D-3B0C3F3B39EC}" type="presParOf" srcId="{D24D6C10-EF0B-4205-8A40-EF268B797C77}" destId="{BCE65C83-108A-49E8-BF61-FD3442FF29ED}" srcOrd="0" destOrd="0" presId="urn:microsoft.com/office/officeart/2005/8/layout/bProcess3"/>
    <dgm:cxn modelId="{96C4F473-C1F8-4ABF-AAF6-8521BA03AF9A}" type="presParOf" srcId="{A36D6671-6584-463C-A3C1-23A71A67EA53}" destId="{8AF8ACF9-824B-406C-A85E-CD7DC2717476}" srcOrd="4" destOrd="0" presId="urn:microsoft.com/office/officeart/2005/8/layout/bProcess3"/>
    <dgm:cxn modelId="{DA5721A4-F64B-4190-ADA3-E2B2AB00E830}" type="presParOf" srcId="{A36D6671-6584-463C-A3C1-23A71A67EA53}" destId="{FC71DA42-7F33-4D3E-B526-66D14C64A23B}" srcOrd="5" destOrd="0" presId="urn:microsoft.com/office/officeart/2005/8/layout/bProcess3"/>
    <dgm:cxn modelId="{BEBB64B7-E5EE-41F7-BE2B-993848547FCC}" type="presParOf" srcId="{FC71DA42-7F33-4D3E-B526-66D14C64A23B}" destId="{13686C02-FB99-4443-9749-9B50F8367437}" srcOrd="0" destOrd="0" presId="urn:microsoft.com/office/officeart/2005/8/layout/bProcess3"/>
    <dgm:cxn modelId="{02B475D7-294E-4F97-8E3D-897252405138}" type="presParOf" srcId="{A36D6671-6584-463C-A3C1-23A71A67EA53}" destId="{0BEF14A1-89B0-4E05-A0F1-A24915A7871D}" srcOrd="6" destOrd="0" presId="urn:microsoft.com/office/officeart/2005/8/layout/bProcess3"/>
    <dgm:cxn modelId="{5441FDFE-2110-46A7-A023-C747F97B76F5}" type="presParOf" srcId="{A36D6671-6584-463C-A3C1-23A71A67EA53}" destId="{00073451-E63F-4CA8-B2A9-2B77A67221E9}" srcOrd="7" destOrd="0" presId="urn:microsoft.com/office/officeart/2005/8/layout/bProcess3"/>
    <dgm:cxn modelId="{FA5116D0-F068-43F9-B8F6-20F0C0DBCD0A}" type="presParOf" srcId="{00073451-E63F-4CA8-B2A9-2B77A67221E9}" destId="{91FC9769-4C5C-4625-8D27-DA38A33B2986}" srcOrd="0" destOrd="0" presId="urn:microsoft.com/office/officeart/2005/8/layout/bProcess3"/>
    <dgm:cxn modelId="{755C4CDD-AA79-46E2-ADD6-9484EBEB438F}" type="presParOf" srcId="{A36D6671-6584-463C-A3C1-23A71A67EA53}" destId="{A2C3E34B-68E3-4575-836B-B6DBE2B127CF}" srcOrd="8" destOrd="0" presId="urn:microsoft.com/office/officeart/2005/8/layout/bProcess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4E7EBC-00A9-4888-BCE2-8B651A5850E7}">
      <dsp:nvSpPr>
        <dsp:cNvPr id="0" name=""/>
        <dsp:cNvSpPr/>
      </dsp:nvSpPr>
      <dsp:spPr>
        <a:xfrm>
          <a:off x="2416761" y="1246625"/>
          <a:ext cx="523259" cy="91440"/>
        </a:xfrm>
        <a:custGeom>
          <a:avLst/>
          <a:gdLst/>
          <a:ahLst/>
          <a:cxnLst/>
          <a:rect l="0" t="0" r="0" b="0"/>
          <a:pathLst>
            <a:path>
              <a:moveTo>
                <a:pt x="0" y="45720"/>
              </a:moveTo>
              <a:lnTo>
                <a:pt x="523259" y="45720"/>
              </a:lnTo>
            </a:path>
          </a:pathLst>
        </a:custGeom>
        <a:noFill/>
        <a:ln w="9525" cap="flat" cmpd="sng" algn="ctr">
          <a:solidFill>
            <a:srgbClr val="1F497D">
              <a:hueOff val="0"/>
              <a:satOff val="0"/>
              <a:lumOff val="0"/>
              <a:alphaOff val="0"/>
            </a:srgb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l-GR" sz="500" kern="1200">
            <a:solidFill>
              <a:srgbClr val="EEECE1">
                <a:hueOff val="0"/>
                <a:satOff val="0"/>
                <a:lumOff val="0"/>
                <a:alphaOff val="0"/>
              </a:srgbClr>
            </a:solidFill>
            <a:latin typeface="Calibri"/>
            <a:ea typeface="+mn-ea"/>
            <a:cs typeface="+mn-cs"/>
          </a:endParaRPr>
        </a:p>
      </dsp:txBody>
      <dsp:txXfrm>
        <a:off x="2664544" y="1289573"/>
        <a:ext cx="0" cy="0"/>
      </dsp:txXfrm>
    </dsp:sp>
    <dsp:sp modelId="{5A7CE3A4-E6C0-4CAB-8209-08D3A49990DF}">
      <dsp:nvSpPr>
        <dsp:cNvPr id="0" name=""/>
        <dsp:cNvSpPr/>
      </dsp:nvSpPr>
      <dsp:spPr>
        <a:xfrm>
          <a:off x="10475" y="429523"/>
          <a:ext cx="2408085" cy="1725643"/>
        </a:xfrm>
        <a:prstGeom prst="rect">
          <a:avLst/>
        </a:prstGeom>
        <a:solidFill>
          <a:srgbClr val="1F497D">
            <a:hueOff val="0"/>
            <a:satOff val="0"/>
            <a:lumOff val="0"/>
            <a:alphaOff val="0"/>
          </a:srgbClr>
        </a:solidFill>
        <a:ln w="38100" cap="flat" cmpd="sng" algn="ctr">
          <a:solidFill>
            <a:srgbClr val="EEECE1">
              <a:hueOff val="0"/>
              <a:satOff val="0"/>
              <a:lumOff val="0"/>
              <a:alphaOff val="0"/>
            </a:srgbClr>
          </a:solidFill>
          <a:prstDash val="solid"/>
          <a:miter lim="800000"/>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l-GR" sz="1600" kern="1200" dirty="0" smtClean="0">
              <a:solidFill>
                <a:srgbClr val="FFFF00"/>
              </a:solidFill>
              <a:latin typeface="Tahoma" pitchFamily="34" charset="0"/>
              <a:ea typeface="Tahoma" pitchFamily="34" charset="0"/>
              <a:cs typeface="Tahoma" pitchFamily="34" charset="0"/>
            </a:rPr>
            <a:t>Θαλάσσια οικοσυστήματα: </a:t>
          </a:r>
          <a:r>
            <a:rPr lang="el-GR" sz="1600" kern="1200" dirty="0" err="1" smtClean="0">
              <a:solidFill>
                <a:srgbClr val="FFFF00"/>
              </a:solidFill>
              <a:latin typeface="Tahoma" pitchFamily="34" charset="0"/>
              <a:ea typeface="Tahoma" pitchFamily="34" charset="0"/>
              <a:cs typeface="Tahoma" pitchFamily="34" charset="0"/>
            </a:rPr>
            <a:t>πολυπαραγοντικά</a:t>
          </a:r>
          <a:r>
            <a:rPr lang="el-GR" sz="1600" kern="1200" dirty="0" smtClean="0">
              <a:solidFill>
                <a:srgbClr val="FFFF00"/>
              </a:solidFill>
              <a:latin typeface="Tahoma" pitchFamily="34" charset="0"/>
              <a:ea typeface="Tahoma" pitchFamily="34" charset="0"/>
              <a:cs typeface="Tahoma" pitchFamily="34" charset="0"/>
            </a:rPr>
            <a:t>, δυναμικά και με ακανόνιστες τροφικές πηγές</a:t>
          </a:r>
          <a:endParaRPr lang="el-GR" sz="1600" kern="1200" dirty="0">
            <a:solidFill>
              <a:srgbClr val="FFFF00"/>
            </a:solidFill>
            <a:latin typeface="Tahoma" pitchFamily="34" charset="0"/>
            <a:ea typeface="Tahoma" pitchFamily="34" charset="0"/>
            <a:cs typeface="Tahoma" pitchFamily="34" charset="0"/>
          </a:endParaRPr>
        </a:p>
      </dsp:txBody>
      <dsp:txXfrm>
        <a:off x="10475" y="429523"/>
        <a:ext cx="2408085" cy="1725643"/>
      </dsp:txXfrm>
    </dsp:sp>
    <dsp:sp modelId="{D24D6C10-EF0B-4205-8A40-EF268B797C77}">
      <dsp:nvSpPr>
        <dsp:cNvPr id="0" name=""/>
        <dsp:cNvSpPr/>
      </dsp:nvSpPr>
      <dsp:spPr>
        <a:xfrm>
          <a:off x="5378706" y="1246625"/>
          <a:ext cx="523259" cy="91440"/>
        </a:xfrm>
        <a:custGeom>
          <a:avLst/>
          <a:gdLst/>
          <a:ahLst/>
          <a:cxnLst/>
          <a:rect l="0" t="0" r="0" b="0"/>
          <a:pathLst>
            <a:path>
              <a:moveTo>
                <a:pt x="0" y="45720"/>
              </a:moveTo>
              <a:lnTo>
                <a:pt x="523259" y="45720"/>
              </a:lnTo>
            </a:path>
          </a:pathLst>
        </a:custGeom>
        <a:noFill/>
        <a:ln w="9525" cap="flat" cmpd="sng" algn="ctr">
          <a:solidFill>
            <a:srgbClr val="1F497D">
              <a:hueOff val="0"/>
              <a:satOff val="0"/>
              <a:lumOff val="0"/>
              <a:alphaOff val="0"/>
            </a:srgb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l-GR" sz="500" kern="1200">
            <a:solidFill>
              <a:srgbClr val="EEECE1">
                <a:hueOff val="0"/>
                <a:satOff val="0"/>
                <a:lumOff val="0"/>
                <a:alphaOff val="0"/>
              </a:srgbClr>
            </a:solidFill>
            <a:latin typeface="Calibri"/>
            <a:ea typeface="+mn-ea"/>
            <a:cs typeface="+mn-cs"/>
          </a:endParaRPr>
        </a:p>
      </dsp:txBody>
      <dsp:txXfrm>
        <a:off x="5626490" y="1289573"/>
        <a:ext cx="0" cy="0"/>
      </dsp:txXfrm>
    </dsp:sp>
    <dsp:sp modelId="{870A3D7D-1620-43D8-ABDA-60F6B301CAB2}">
      <dsp:nvSpPr>
        <dsp:cNvPr id="0" name=""/>
        <dsp:cNvSpPr/>
      </dsp:nvSpPr>
      <dsp:spPr>
        <a:xfrm>
          <a:off x="2972421" y="429523"/>
          <a:ext cx="2408085" cy="1725643"/>
        </a:xfrm>
        <a:prstGeom prst="rect">
          <a:avLst/>
        </a:prstGeom>
        <a:solidFill>
          <a:srgbClr val="1F497D">
            <a:hueOff val="0"/>
            <a:satOff val="0"/>
            <a:lumOff val="0"/>
            <a:alphaOff val="0"/>
          </a:srgbClr>
        </a:solidFill>
        <a:ln w="38100" cap="flat" cmpd="sng" algn="ctr">
          <a:solidFill>
            <a:srgbClr val="EEECE1">
              <a:hueOff val="0"/>
              <a:satOff val="0"/>
              <a:lumOff val="0"/>
              <a:alphaOff val="0"/>
            </a:srgbClr>
          </a:solidFill>
          <a:prstDash val="solid"/>
          <a:miter lim="800000"/>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l-GR" sz="1600" kern="1200" dirty="0" smtClean="0">
              <a:solidFill>
                <a:srgbClr val="FFFF00"/>
              </a:solidFill>
              <a:latin typeface="Tahoma" pitchFamily="34" charset="0"/>
              <a:ea typeface="Tahoma" pitchFamily="34" charset="0"/>
              <a:cs typeface="Tahoma" pitchFamily="34" charset="0"/>
            </a:rPr>
            <a:t>Συλλογή και επεξεργασία </a:t>
          </a:r>
          <a:r>
            <a:rPr lang="el-GR" sz="1600" kern="1200" dirty="0" err="1" smtClean="0">
              <a:solidFill>
                <a:srgbClr val="FFFF00"/>
              </a:solidFill>
              <a:latin typeface="Tahoma" pitchFamily="34" charset="0"/>
              <a:ea typeface="Tahoma" pitchFamily="34" charset="0"/>
              <a:cs typeface="Tahoma" pitchFamily="34" charset="0"/>
            </a:rPr>
            <a:t>χωροχρονικών</a:t>
          </a:r>
          <a:r>
            <a:rPr lang="el-GR" sz="1600" kern="1200" dirty="0" smtClean="0">
              <a:solidFill>
                <a:srgbClr val="FFFF00"/>
              </a:solidFill>
              <a:latin typeface="Tahoma" pitchFamily="34" charset="0"/>
              <a:ea typeface="Tahoma" pitchFamily="34" charset="0"/>
              <a:cs typeface="Tahoma" pitchFamily="34" charset="0"/>
            </a:rPr>
            <a:t> πληροφοριών σε διάφορα τροφικά επίπεδα </a:t>
          </a:r>
          <a:endParaRPr lang="el-GR" sz="1600" kern="1200" dirty="0">
            <a:solidFill>
              <a:srgbClr val="FFFF00"/>
            </a:solidFill>
            <a:latin typeface="Tahoma" pitchFamily="34" charset="0"/>
            <a:ea typeface="Tahoma" pitchFamily="34" charset="0"/>
            <a:cs typeface="Tahoma" pitchFamily="34" charset="0"/>
          </a:endParaRPr>
        </a:p>
      </dsp:txBody>
      <dsp:txXfrm>
        <a:off x="2972421" y="429523"/>
        <a:ext cx="2408085" cy="1725643"/>
      </dsp:txXfrm>
    </dsp:sp>
    <dsp:sp modelId="{FC71DA42-7F33-4D3E-B526-66D14C64A23B}">
      <dsp:nvSpPr>
        <dsp:cNvPr id="0" name=""/>
        <dsp:cNvSpPr/>
      </dsp:nvSpPr>
      <dsp:spPr>
        <a:xfrm>
          <a:off x="1214518" y="2153367"/>
          <a:ext cx="5923890" cy="523259"/>
        </a:xfrm>
        <a:custGeom>
          <a:avLst/>
          <a:gdLst/>
          <a:ahLst/>
          <a:cxnLst/>
          <a:rect l="0" t="0" r="0" b="0"/>
          <a:pathLst>
            <a:path>
              <a:moveTo>
                <a:pt x="5923890" y="0"/>
              </a:moveTo>
              <a:lnTo>
                <a:pt x="5923890" y="278729"/>
              </a:lnTo>
              <a:lnTo>
                <a:pt x="0" y="278729"/>
              </a:lnTo>
              <a:lnTo>
                <a:pt x="0" y="523259"/>
              </a:lnTo>
            </a:path>
          </a:pathLst>
        </a:custGeom>
        <a:noFill/>
        <a:ln w="9525" cap="flat" cmpd="sng" algn="ctr">
          <a:solidFill>
            <a:srgbClr val="1F497D">
              <a:hueOff val="0"/>
              <a:satOff val="0"/>
              <a:lumOff val="0"/>
              <a:alphaOff val="0"/>
            </a:srgb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l-GR" sz="500" kern="1200">
            <a:solidFill>
              <a:srgbClr val="EEECE1">
                <a:hueOff val="0"/>
                <a:satOff val="0"/>
                <a:lumOff val="0"/>
                <a:alphaOff val="0"/>
              </a:srgbClr>
            </a:solidFill>
            <a:latin typeface="Calibri"/>
            <a:ea typeface="+mn-ea"/>
            <a:cs typeface="+mn-cs"/>
          </a:endParaRPr>
        </a:p>
      </dsp:txBody>
      <dsp:txXfrm>
        <a:off x="4027720" y="2412224"/>
        <a:ext cx="0" cy="0"/>
      </dsp:txXfrm>
    </dsp:sp>
    <dsp:sp modelId="{8AF8ACF9-824B-406C-A85E-CD7DC2717476}">
      <dsp:nvSpPr>
        <dsp:cNvPr id="0" name=""/>
        <dsp:cNvSpPr/>
      </dsp:nvSpPr>
      <dsp:spPr>
        <a:xfrm>
          <a:off x="5934366" y="429523"/>
          <a:ext cx="2408085" cy="1725643"/>
        </a:xfrm>
        <a:prstGeom prst="rect">
          <a:avLst/>
        </a:prstGeom>
        <a:solidFill>
          <a:srgbClr val="1F497D">
            <a:hueOff val="0"/>
            <a:satOff val="0"/>
            <a:lumOff val="0"/>
            <a:alphaOff val="0"/>
          </a:srgbClr>
        </a:solidFill>
        <a:ln w="38100" cap="flat" cmpd="sng" algn="ctr">
          <a:solidFill>
            <a:srgbClr val="EEECE1">
              <a:hueOff val="0"/>
              <a:satOff val="0"/>
              <a:lumOff val="0"/>
              <a:alphaOff val="0"/>
            </a:srgbClr>
          </a:solidFill>
          <a:prstDash val="solid"/>
          <a:miter lim="800000"/>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l-GR" sz="1600" kern="1200" dirty="0" smtClean="0">
              <a:solidFill>
                <a:srgbClr val="FFFF00"/>
              </a:solidFill>
              <a:latin typeface="Tahoma" pitchFamily="34" charset="0"/>
              <a:ea typeface="Tahoma" pitchFamily="34" charset="0"/>
              <a:cs typeface="Tahoma" pitchFamily="34" charset="0"/>
            </a:rPr>
            <a:t>Δύσκολο και δαπανηρό εγχείρημα </a:t>
          </a:r>
          <a:endParaRPr lang="el-GR" sz="1600" kern="1200" dirty="0">
            <a:solidFill>
              <a:srgbClr val="FFFF00"/>
            </a:solidFill>
            <a:latin typeface="Tahoma" pitchFamily="34" charset="0"/>
            <a:ea typeface="Tahoma" pitchFamily="34" charset="0"/>
            <a:cs typeface="Tahoma" pitchFamily="34" charset="0"/>
          </a:endParaRPr>
        </a:p>
      </dsp:txBody>
      <dsp:txXfrm>
        <a:off x="5934366" y="429523"/>
        <a:ext cx="2408085" cy="1725643"/>
      </dsp:txXfrm>
    </dsp:sp>
    <dsp:sp modelId="{00073451-E63F-4CA8-B2A9-2B77A67221E9}">
      <dsp:nvSpPr>
        <dsp:cNvPr id="0" name=""/>
        <dsp:cNvSpPr/>
      </dsp:nvSpPr>
      <dsp:spPr>
        <a:xfrm>
          <a:off x="2416761" y="3542303"/>
          <a:ext cx="523259" cy="91440"/>
        </a:xfrm>
        <a:custGeom>
          <a:avLst/>
          <a:gdLst/>
          <a:ahLst/>
          <a:cxnLst/>
          <a:rect l="0" t="0" r="0" b="0"/>
          <a:pathLst>
            <a:path>
              <a:moveTo>
                <a:pt x="0" y="45720"/>
              </a:moveTo>
              <a:lnTo>
                <a:pt x="523259" y="45720"/>
              </a:lnTo>
            </a:path>
          </a:pathLst>
        </a:custGeom>
        <a:noFill/>
        <a:ln w="9525" cap="flat" cmpd="sng" algn="ctr">
          <a:solidFill>
            <a:srgbClr val="1F497D">
              <a:hueOff val="0"/>
              <a:satOff val="0"/>
              <a:lumOff val="0"/>
              <a:alphaOff val="0"/>
            </a:srgb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l-GR" sz="500" kern="1200">
            <a:solidFill>
              <a:srgbClr val="EEECE1">
                <a:hueOff val="0"/>
                <a:satOff val="0"/>
                <a:lumOff val="0"/>
                <a:alphaOff val="0"/>
              </a:srgbClr>
            </a:solidFill>
            <a:latin typeface="Calibri"/>
            <a:ea typeface="+mn-ea"/>
            <a:cs typeface="+mn-cs"/>
          </a:endParaRPr>
        </a:p>
      </dsp:txBody>
      <dsp:txXfrm>
        <a:off x="2664544" y="3585251"/>
        <a:ext cx="0" cy="0"/>
      </dsp:txXfrm>
    </dsp:sp>
    <dsp:sp modelId="{0BEF14A1-89B0-4E05-A0F1-A24915A7871D}">
      <dsp:nvSpPr>
        <dsp:cNvPr id="0" name=""/>
        <dsp:cNvSpPr/>
      </dsp:nvSpPr>
      <dsp:spPr>
        <a:xfrm>
          <a:off x="10475" y="2709026"/>
          <a:ext cx="2408085" cy="1757994"/>
        </a:xfrm>
        <a:prstGeom prst="rect">
          <a:avLst/>
        </a:prstGeom>
        <a:solidFill>
          <a:srgbClr val="1F497D">
            <a:hueOff val="0"/>
            <a:satOff val="0"/>
            <a:lumOff val="0"/>
            <a:alphaOff val="0"/>
          </a:srgbClr>
        </a:solidFill>
        <a:ln w="38100" cap="flat" cmpd="sng" algn="ctr">
          <a:solidFill>
            <a:srgbClr val="EEECE1">
              <a:hueOff val="0"/>
              <a:satOff val="0"/>
              <a:lumOff val="0"/>
              <a:alphaOff val="0"/>
            </a:srgbClr>
          </a:solidFill>
          <a:prstDash val="solid"/>
          <a:miter lim="800000"/>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l-GR" sz="1600" kern="1200" dirty="0" smtClean="0">
              <a:solidFill>
                <a:srgbClr val="FFFF00"/>
              </a:solidFill>
              <a:latin typeface="Tahoma" pitchFamily="34" charset="0"/>
              <a:ea typeface="Tahoma" pitchFamily="34" charset="0"/>
              <a:cs typeface="Tahoma" pitchFamily="34" charset="0"/>
            </a:rPr>
            <a:t>Χρήση ανώτερων θαλάσσιων καταναλωτών ως </a:t>
          </a:r>
          <a:r>
            <a:rPr lang="el-GR" sz="1600" kern="1200" dirty="0" err="1" smtClean="0">
              <a:solidFill>
                <a:srgbClr val="FFFF00"/>
              </a:solidFill>
              <a:latin typeface="Tahoma" pitchFamily="34" charset="0"/>
              <a:ea typeface="Tahoma" pitchFamily="34" charset="0"/>
              <a:cs typeface="Tahoma" pitchFamily="34" charset="0"/>
            </a:rPr>
            <a:t>βιοδείκτες</a:t>
          </a:r>
          <a:endParaRPr lang="el-GR" sz="1600" kern="1200" dirty="0">
            <a:solidFill>
              <a:srgbClr val="FFFF00"/>
            </a:solidFill>
            <a:latin typeface="Tahoma" pitchFamily="34" charset="0"/>
            <a:ea typeface="Tahoma" pitchFamily="34" charset="0"/>
            <a:cs typeface="Tahoma" pitchFamily="34" charset="0"/>
          </a:endParaRPr>
        </a:p>
      </dsp:txBody>
      <dsp:txXfrm>
        <a:off x="10475" y="2709026"/>
        <a:ext cx="2408085" cy="1757994"/>
      </dsp:txXfrm>
    </dsp:sp>
    <dsp:sp modelId="{A2C3E34B-68E3-4575-836B-B6DBE2B127CF}">
      <dsp:nvSpPr>
        <dsp:cNvPr id="0" name=""/>
        <dsp:cNvSpPr/>
      </dsp:nvSpPr>
      <dsp:spPr>
        <a:xfrm>
          <a:off x="2972421" y="2709026"/>
          <a:ext cx="2408085" cy="1757994"/>
        </a:xfrm>
        <a:prstGeom prst="rect">
          <a:avLst/>
        </a:prstGeom>
        <a:solidFill>
          <a:srgbClr val="1F497D">
            <a:hueOff val="0"/>
            <a:satOff val="0"/>
            <a:lumOff val="0"/>
            <a:alphaOff val="0"/>
          </a:srgbClr>
        </a:solidFill>
        <a:ln w="38100" cap="flat" cmpd="sng" algn="ctr">
          <a:solidFill>
            <a:srgbClr val="EEECE1">
              <a:hueOff val="0"/>
              <a:satOff val="0"/>
              <a:lumOff val="0"/>
              <a:alphaOff val="0"/>
            </a:srgbClr>
          </a:solidFill>
          <a:prstDash val="solid"/>
          <a:miter lim="800000"/>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l-GR" sz="2000" b="1" kern="1200" dirty="0" smtClean="0">
              <a:solidFill>
                <a:srgbClr val="FFFF00"/>
              </a:solidFill>
              <a:latin typeface="Tahoma" pitchFamily="34" charset="0"/>
              <a:ea typeface="Tahoma" pitchFamily="34" charset="0"/>
              <a:cs typeface="Tahoma" pitchFamily="34" charset="0"/>
            </a:rPr>
            <a:t>Θαλασσοπούλια: Άριστος </a:t>
          </a:r>
          <a:r>
            <a:rPr lang="el-GR" sz="2000" b="1" kern="1200" dirty="0" err="1" smtClean="0">
              <a:solidFill>
                <a:srgbClr val="FFFF00"/>
              </a:solidFill>
              <a:latin typeface="Tahoma" pitchFamily="34" charset="0"/>
              <a:ea typeface="Tahoma" pitchFamily="34" charset="0"/>
              <a:cs typeface="Tahoma" pitchFamily="34" charset="0"/>
            </a:rPr>
            <a:t>βιοδείκτης</a:t>
          </a:r>
          <a:endParaRPr lang="el-GR" sz="2000" kern="1200" dirty="0">
            <a:solidFill>
              <a:sysClr val="window" lastClr="FFFFFF"/>
            </a:solidFill>
            <a:latin typeface="Tahoma" pitchFamily="34" charset="0"/>
            <a:ea typeface="Tahoma" pitchFamily="34" charset="0"/>
            <a:cs typeface="Tahoma" pitchFamily="34" charset="0"/>
          </a:endParaRPr>
        </a:p>
      </dsp:txBody>
      <dsp:txXfrm>
        <a:off x="2972421" y="2709026"/>
        <a:ext cx="2408085" cy="1757994"/>
      </dsp:txXfrm>
    </dsp:sp>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95428"/>
          </a:xfrm>
          <a:prstGeom prst="rect">
            <a:avLst/>
          </a:prstGeom>
        </p:spPr>
        <p:txBody>
          <a:bodyPr vert="horz" lIns="91870" tIns="45935" rIns="91870" bIns="45935" rtlCol="0"/>
          <a:lstStyle>
            <a:lvl1pPr algn="l">
              <a:defRPr sz="1200"/>
            </a:lvl1pPr>
          </a:lstStyle>
          <a:p>
            <a:endParaRPr lang="fr-FR"/>
          </a:p>
        </p:txBody>
      </p:sp>
      <p:sp>
        <p:nvSpPr>
          <p:cNvPr id="3" name="Espace réservé de la date 2"/>
          <p:cNvSpPr>
            <a:spLocks noGrp="1"/>
          </p:cNvSpPr>
          <p:nvPr>
            <p:ph type="dt" idx="1"/>
          </p:nvPr>
        </p:nvSpPr>
        <p:spPr>
          <a:xfrm>
            <a:off x="3884614" y="0"/>
            <a:ext cx="2971800" cy="495428"/>
          </a:xfrm>
          <a:prstGeom prst="rect">
            <a:avLst/>
          </a:prstGeom>
        </p:spPr>
        <p:txBody>
          <a:bodyPr vert="horz" lIns="91870" tIns="45935" rIns="91870" bIns="45935" rtlCol="0"/>
          <a:lstStyle>
            <a:lvl1pPr algn="r">
              <a:defRPr sz="1200"/>
            </a:lvl1pPr>
          </a:lstStyle>
          <a:p>
            <a:fld id="{CDFA1068-20A4-4A63-AEC4-3FF4AF94FEB8}" type="datetimeFigureOut">
              <a:rPr lang="fr-FR" smtClean="0"/>
              <a:t>12/03/2026</a:t>
            </a:fld>
            <a:endParaRPr lang="fr-FR"/>
          </a:p>
        </p:txBody>
      </p:sp>
      <p:sp>
        <p:nvSpPr>
          <p:cNvPr id="4" name="Espace réservé de l'image des diapositives 3"/>
          <p:cNvSpPr>
            <a:spLocks noGrp="1" noRot="1" noChangeAspect="1"/>
          </p:cNvSpPr>
          <p:nvPr>
            <p:ph type="sldImg" idx="2"/>
          </p:nvPr>
        </p:nvSpPr>
        <p:spPr>
          <a:xfrm>
            <a:off x="466725" y="1235075"/>
            <a:ext cx="5924550" cy="3332163"/>
          </a:xfrm>
          <a:prstGeom prst="rect">
            <a:avLst/>
          </a:prstGeom>
          <a:noFill/>
          <a:ln w="12700">
            <a:solidFill>
              <a:prstClr val="black"/>
            </a:solidFill>
          </a:ln>
        </p:spPr>
        <p:txBody>
          <a:bodyPr vert="horz" lIns="91870" tIns="45935" rIns="91870" bIns="45935" rtlCol="0" anchor="ctr"/>
          <a:lstStyle/>
          <a:p>
            <a:endParaRPr lang="fr-FR"/>
          </a:p>
        </p:txBody>
      </p:sp>
      <p:sp>
        <p:nvSpPr>
          <p:cNvPr id="5" name="Espace réservé des notes 4"/>
          <p:cNvSpPr>
            <a:spLocks noGrp="1"/>
          </p:cNvSpPr>
          <p:nvPr>
            <p:ph type="body" sz="quarter" idx="3"/>
          </p:nvPr>
        </p:nvSpPr>
        <p:spPr>
          <a:xfrm>
            <a:off x="685801" y="4751983"/>
            <a:ext cx="5486400" cy="3887986"/>
          </a:xfrm>
          <a:prstGeom prst="rect">
            <a:avLst/>
          </a:prstGeom>
        </p:spPr>
        <p:txBody>
          <a:bodyPr vert="horz" lIns="91870" tIns="45935" rIns="91870" bIns="45935"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378826"/>
            <a:ext cx="2971800" cy="495427"/>
          </a:xfrm>
          <a:prstGeom prst="rect">
            <a:avLst/>
          </a:prstGeom>
        </p:spPr>
        <p:txBody>
          <a:bodyPr vert="horz" lIns="91870" tIns="45935" rIns="91870" bIns="45935"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4" y="9378826"/>
            <a:ext cx="2971800" cy="495427"/>
          </a:xfrm>
          <a:prstGeom prst="rect">
            <a:avLst/>
          </a:prstGeom>
        </p:spPr>
        <p:txBody>
          <a:bodyPr vert="horz" lIns="91870" tIns="45935" rIns="91870" bIns="45935" rtlCol="0" anchor="b"/>
          <a:lstStyle>
            <a:lvl1pPr algn="r">
              <a:defRPr sz="1200"/>
            </a:lvl1pPr>
          </a:lstStyle>
          <a:p>
            <a:fld id="{716436AE-CBF7-4295-9F31-38D50126AE8B}" type="slidenum">
              <a:rPr lang="fr-FR" smtClean="0"/>
              <a:t>‹#›</a:t>
            </a:fld>
            <a:endParaRPr lang="fr-FR"/>
          </a:p>
        </p:txBody>
      </p:sp>
    </p:spTree>
    <p:extLst>
      <p:ext uri="{BB962C8B-B14F-4D97-AF65-F5344CB8AC3E}">
        <p14:creationId xmlns:p14="http://schemas.microsoft.com/office/powerpoint/2010/main" val="19845439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t>1</a:t>
            </a:fld>
            <a:endParaRPr lang="fr-FR"/>
          </a:p>
        </p:txBody>
      </p:sp>
    </p:spTree>
    <p:extLst>
      <p:ext uri="{BB962C8B-B14F-4D97-AF65-F5344CB8AC3E}">
        <p14:creationId xmlns:p14="http://schemas.microsoft.com/office/powerpoint/2010/main" val="9369120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t>2</a:t>
            </a:fld>
            <a:endParaRPr lang="fr-FR"/>
          </a:p>
        </p:txBody>
      </p:sp>
    </p:spTree>
    <p:extLst>
      <p:ext uri="{BB962C8B-B14F-4D97-AF65-F5344CB8AC3E}">
        <p14:creationId xmlns:p14="http://schemas.microsoft.com/office/powerpoint/2010/main" val="10099701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t>3</a:t>
            </a:fld>
            <a:endParaRPr lang="fr-FR"/>
          </a:p>
        </p:txBody>
      </p:sp>
    </p:spTree>
    <p:extLst>
      <p:ext uri="{BB962C8B-B14F-4D97-AF65-F5344CB8AC3E}">
        <p14:creationId xmlns:p14="http://schemas.microsoft.com/office/powerpoint/2010/main" val="3156003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t>4</a:t>
            </a:fld>
            <a:endParaRPr lang="fr-FR"/>
          </a:p>
        </p:txBody>
      </p:sp>
    </p:spTree>
    <p:extLst>
      <p:ext uri="{BB962C8B-B14F-4D97-AF65-F5344CB8AC3E}">
        <p14:creationId xmlns:p14="http://schemas.microsoft.com/office/powerpoint/2010/main" val="31212346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t>5</a:t>
            </a:fld>
            <a:endParaRPr lang="fr-FR"/>
          </a:p>
        </p:txBody>
      </p:sp>
    </p:spTree>
    <p:extLst>
      <p:ext uri="{BB962C8B-B14F-4D97-AF65-F5344CB8AC3E}">
        <p14:creationId xmlns:p14="http://schemas.microsoft.com/office/powerpoint/2010/main" val="25661583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t>6</a:t>
            </a:fld>
            <a:endParaRPr lang="fr-FR"/>
          </a:p>
        </p:txBody>
      </p:sp>
    </p:spTree>
    <p:extLst>
      <p:ext uri="{BB962C8B-B14F-4D97-AF65-F5344CB8AC3E}">
        <p14:creationId xmlns:p14="http://schemas.microsoft.com/office/powerpoint/2010/main" val="4587928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7</a:t>
            </a:fld>
            <a:endParaRPr lang="fr-FR">
              <a:solidFill>
                <a:prstClr val="black"/>
              </a:solidFill>
            </a:endParaRPr>
          </a:p>
        </p:txBody>
      </p:sp>
    </p:spTree>
    <p:extLst>
      <p:ext uri="{BB962C8B-B14F-4D97-AF65-F5344CB8AC3E}">
        <p14:creationId xmlns:p14="http://schemas.microsoft.com/office/powerpoint/2010/main" val="11657463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8</a:t>
            </a:fld>
            <a:endParaRPr lang="fr-FR">
              <a:solidFill>
                <a:prstClr val="black"/>
              </a:solidFill>
            </a:endParaRPr>
          </a:p>
        </p:txBody>
      </p:sp>
    </p:spTree>
    <p:extLst>
      <p:ext uri="{BB962C8B-B14F-4D97-AF65-F5344CB8AC3E}">
        <p14:creationId xmlns:p14="http://schemas.microsoft.com/office/powerpoint/2010/main" val="35152819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9</a:t>
            </a:fld>
            <a:endParaRPr lang="fr-FR">
              <a:solidFill>
                <a:prstClr val="black"/>
              </a:solidFill>
            </a:endParaRPr>
          </a:p>
        </p:txBody>
      </p:sp>
    </p:spTree>
    <p:extLst>
      <p:ext uri="{BB962C8B-B14F-4D97-AF65-F5344CB8AC3E}">
        <p14:creationId xmlns:p14="http://schemas.microsoft.com/office/powerpoint/2010/main" val="32214487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10</a:t>
            </a:fld>
            <a:endParaRPr lang="fr-FR">
              <a:solidFill>
                <a:prstClr val="black"/>
              </a:solidFill>
            </a:endParaRPr>
          </a:p>
        </p:txBody>
      </p:sp>
    </p:spTree>
    <p:extLst>
      <p:ext uri="{BB962C8B-B14F-4D97-AF65-F5344CB8AC3E}">
        <p14:creationId xmlns:p14="http://schemas.microsoft.com/office/powerpoint/2010/main" val="10828946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11</a:t>
            </a:fld>
            <a:endParaRPr lang="fr-FR">
              <a:solidFill>
                <a:prstClr val="black"/>
              </a:solidFill>
            </a:endParaRPr>
          </a:p>
        </p:txBody>
      </p:sp>
    </p:spTree>
    <p:extLst>
      <p:ext uri="{BB962C8B-B14F-4D97-AF65-F5344CB8AC3E}">
        <p14:creationId xmlns:p14="http://schemas.microsoft.com/office/powerpoint/2010/main" val="41756561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12</a:t>
            </a:fld>
            <a:endParaRPr lang="fr-FR">
              <a:solidFill>
                <a:prstClr val="black"/>
              </a:solidFill>
            </a:endParaRPr>
          </a:p>
        </p:txBody>
      </p:sp>
    </p:spTree>
    <p:extLst>
      <p:ext uri="{BB962C8B-B14F-4D97-AF65-F5344CB8AC3E}">
        <p14:creationId xmlns:p14="http://schemas.microsoft.com/office/powerpoint/2010/main" val="15602974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13</a:t>
            </a:fld>
            <a:endParaRPr lang="fr-FR">
              <a:solidFill>
                <a:prstClr val="black"/>
              </a:solidFill>
            </a:endParaRPr>
          </a:p>
        </p:txBody>
      </p:sp>
    </p:spTree>
    <p:extLst>
      <p:ext uri="{BB962C8B-B14F-4D97-AF65-F5344CB8AC3E}">
        <p14:creationId xmlns:p14="http://schemas.microsoft.com/office/powerpoint/2010/main" val="39581261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14</a:t>
            </a:fld>
            <a:endParaRPr lang="fr-FR">
              <a:solidFill>
                <a:prstClr val="black"/>
              </a:solidFill>
            </a:endParaRPr>
          </a:p>
        </p:txBody>
      </p:sp>
    </p:spTree>
    <p:extLst>
      <p:ext uri="{BB962C8B-B14F-4D97-AF65-F5344CB8AC3E}">
        <p14:creationId xmlns:p14="http://schemas.microsoft.com/office/powerpoint/2010/main" val="22968568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15</a:t>
            </a:fld>
            <a:endParaRPr lang="fr-FR">
              <a:solidFill>
                <a:prstClr val="black"/>
              </a:solidFill>
            </a:endParaRPr>
          </a:p>
        </p:txBody>
      </p:sp>
    </p:spTree>
    <p:extLst>
      <p:ext uri="{BB962C8B-B14F-4D97-AF65-F5344CB8AC3E}">
        <p14:creationId xmlns:p14="http://schemas.microsoft.com/office/powerpoint/2010/main" val="24775648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16</a:t>
            </a:fld>
            <a:endParaRPr lang="fr-FR">
              <a:solidFill>
                <a:prstClr val="black"/>
              </a:solidFill>
            </a:endParaRPr>
          </a:p>
        </p:txBody>
      </p:sp>
    </p:spTree>
    <p:extLst>
      <p:ext uri="{BB962C8B-B14F-4D97-AF65-F5344CB8AC3E}">
        <p14:creationId xmlns:p14="http://schemas.microsoft.com/office/powerpoint/2010/main" val="42351722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17</a:t>
            </a:fld>
            <a:endParaRPr lang="fr-FR">
              <a:solidFill>
                <a:prstClr val="black"/>
              </a:solidFill>
            </a:endParaRPr>
          </a:p>
        </p:txBody>
      </p:sp>
    </p:spTree>
    <p:extLst>
      <p:ext uri="{BB962C8B-B14F-4D97-AF65-F5344CB8AC3E}">
        <p14:creationId xmlns:p14="http://schemas.microsoft.com/office/powerpoint/2010/main" val="39335828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18</a:t>
            </a:fld>
            <a:endParaRPr lang="fr-FR">
              <a:solidFill>
                <a:prstClr val="black"/>
              </a:solidFill>
            </a:endParaRPr>
          </a:p>
        </p:txBody>
      </p:sp>
    </p:spTree>
    <p:extLst>
      <p:ext uri="{BB962C8B-B14F-4D97-AF65-F5344CB8AC3E}">
        <p14:creationId xmlns:p14="http://schemas.microsoft.com/office/powerpoint/2010/main" val="39375337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19</a:t>
            </a:fld>
            <a:endParaRPr lang="fr-FR">
              <a:solidFill>
                <a:prstClr val="black"/>
              </a:solidFill>
            </a:endParaRPr>
          </a:p>
        </p:txBody>
      </p:sp>
    </p:spTree>
    <p:extLst>
      <p:ext uri="{BB962C8B-B14F-4D97-AF65-F5344CB8AC3E}">
        <p14:creationId xmlns:p14="http://schemas.microsoft.com/office/powerpoint/2010/main" val="37827171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20</a:t>
            </a:fld>
            <a:endParaRPr lang="fr-FR">
              <a:solidFill>
                <a:prstClr val="black"/>
              </a:solidFill>
            </a:endParaRPr>
          </a:p>
        </p:txBody>
      </p:sp>
    </p:spTree>
    <p:extLst>
      <p:ext uri="{BB962C8B-B14F-4D97-AF65-F5344CB8AC3E}">
        <p14:creationId xmlns:p14="http://schemas.microsoft.com/office/powerpoint/2010/main" val="40662065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21</a:t>
            </a:fld>
            <a:endParaRPr lang="fr-FR">
              <a:solidFill>
                <a:prstClr val="black"/>
              </a:solidFill>
            </a:endParaRPr>
          </a:p>
        </p:txBody>
      </p:sp>
    </p:spTree>
    <p:extLst>
      <p:ext uri="{BB962C8B-B14F-4D97-AF65-F5344CB8AC3E}">
        <p14:creationId xmlns:p14="http://schemas.microsoft.com/office/powerpoint/2010/main" val="29712991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22</a:t>
            </a:fld>
            <a:endParaRPr lang="fr-FR">
              <a:solidFill>
                <a:prstClr val="black"/>
              </a:solidFill>
            </a:endParaRPr>
          </a:p>
        </p:txBody>
      </p:sp>
    </p:spTree>
    <p:extLst>
      <p:ext uri="{BB962C8B-B14F-4D97-AF65-F5344CB8AC3E}">
        <p14:creationId xmlns:p14="http://schemas.microsoft.com/office/powerpoint/2010/main" val="17555910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23</a:t>
            </a:fld>
            <a:endParaRPr lang="fr-FR">
              <a:solidFill>
                <a:prstClr val="black"/>
              </a:solidFill>
            </a:endParaRPr>
          </a:p>
        </p:txBody>
      </p:sp>
    </p:spTree>
    <p:extLst>
      <p:ext uri="{BB962C8B-B14F-4D97-AF65-F5344CB8AC3E}">
        <p14:creationId xmlns:p14="http://schemas.microsoft.com/office/powerpoint/2010/main" val="27038706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24</a:t>
            </a:fld>
            <a:endParaRPr lang="fr-FR">
              <a:solidFill>
                <a:prstClr val="black"/>
              </a:solidFill>
            </a:endParaRPr>
          </a:p>
        </p:txBody>
      </p:sp>
    </p:spTree>
    <p:extLst>
      <p:ext uri="{BB962C8B-B14F-4D97-AF65-F5344CB8AC3E}">
        <p14:creationId xmlns:p14="http://schemas.microsoft.com/office/powerpoint/2010/main" val="30106609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25</a:t>
            </a:fld>
            <a:endParaRPr lang="fr-FR">
              <a:solidFill>
                <a:prstClr val="black"/>
              </a:solidFill>
            </a:endParaRPr>
          </a:p>
        </p:txBody>
      </p:sp>
    </p:spTree>
    <p:extLst>
      <p:ext uri="{BB962C8B-B14F-4D97-AF65-F5344CB8AC3E}">
        <p14:creationId xmlns:p14="http://schemas.microsoft.com/office/powerpoint/2010/main" val="10938598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26</a:t>
            </a:fld>
            <a:endParaRPr lang="fr-FR">
              <a:solidFill>
                <a:prstClr val="black"/>
              </a:solidFill>
            </a:endParaRPr>
          </a:p>
        </p:txBody>
      </p:sp>
    </p:spTree>
    <p:extLst>
      <p:ext uri="{BB962C8B-B14F-4D97-AF65-F5344CB8AC3E}">
        <p14:creationId xmlns:p14="http://schemas.microsoft.com/office/powerpoint/2010/main" val="37893362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27</a:t>
            </a:fld>
            <a:endParaRPr lang="fr-FR">
              <a:solidFill>
                <a:prstClr val="black"/>
              </a:solidFill>
            </a:endParaRPr>
          </a:p>
        </p:txBody>
      </p:sp>
    </p:spTree>
    <p:extLst>
      <p:ext uri="{BB962C8B-B14F-4D97-AF65-F5344CB8AC3E}">
        <p14:creationId xmlns:p14="http://schemas.microsoft.com/office/powerpoint/2010/main" val="19020076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28</a:t>
            </a:fld>
            <a:endParaRPr lang="fr-FR">
              <a:solidFill>
                <a:prstClr val="black"/>
              </a:solidFill>
            </a:endParaRPr>
          </a:p>
        </p:txBody>
      </p:sp>
    </p:spTree>
    <p:extLst>
      <p:ext uri="{BB962C8B-B14F-4D97-AF65-F5344CB8AC3E}">
        <p14:creationId xmlns:p14="http://schemas.microsoft.com/office/powerpoint/2010/main" val="12992430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solidFill>
                  <a:prstClr val="black"/>
                </a:solidFill>
              </a:rPr>
              <a:pPr/>
              <a:t>29</a:t>
            </a:fld>
            <a:endParaRPr lang="fr-FR">
              <a:solidFill>
                <a:prstClr val="black"/>
              </a:solidFill>
            </a:endParaRPr>
          </a:p>
        </p:txBody>
      </p:sp>
    </p:spTree>
    <p:extLst>
      <p:ext uri="{BB962C8B-B14F-4D97-AF65-F5344CB8AC3E}">
        <p14:creationId xmlns:p14="http://schemas.microsoft.com/office/powerpoint/2010/main" val="8499380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16436AE-CBF7-4295-9F31-38D50126AE8B}" type="slidenum">
              <a:rPr lang="fr-FR" smtClean="0"/>
              <a:t>30</a:t>
            </a:fld>
            <a:endParaRPr lang="fr-FR"/>
          </a:p>
        </p:txBody>
      </p:sp>
    </p:spTree>
    <p:extLst>
      <p:ext uri="{BB962C8B-B14F-4D97-AF65-F5344CB8AC3E}">
        <p14:creationId xmlns:p14="http://schemas.microsoft.com/office/powerpoint/2010/main" val="13088904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l-G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l-GR"/>
          </a:p>
        </p:txBody>
      </p:sp>
      <p:sp>
        <p:nvSpPr>
          <p:cNvPr id="4" name="Date Placeholder 3"/>
          <p:cNvSpPr>
            <a:spLocks noGrp="1"/>
          </p:cNvSpPr>
          <p:nvPr>
            <p:ph type="dt" sz="half" idx="10"/>
          </p:nvPr>
        </p:nvSpPr>
        <p:spPr/>
        <p:txBody>
          <a:bodyPr/>
          <a:lstStyle/>
          <a:p>
            <a:fld id="{12D6B452-E86F-466B-9EFF-133C6E174501}" type="datetimeFigureOut">
              <a:rPr lang="el-GR" smtClean="0"/>
              <a:t>12/3/2026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736F64A5-1130-4DFF-992F-A2258ED06F74}" type="slidenum">
              <a:rPr lang="el-GR" smtClean="0"/>
              <a:t>‹#›</a:t>
            </a:fld>
            <a:endParaRPr lang="el-GR"/>
          </a:p>
        </p:txBody>
      </p:sp>
    </p:spTree>
    <p:extLst>
      <p:ext uri="{BB962C8B-B14F-4D97-AF65-F5344CB8AC3E}">
        <p14:creationId xmlns:p14="http://schemas.microsoft.com/office/powerpoint/2010/main" val="2661838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10"/>
          </p:nvPr>
        </p:nvSpPr>
        <p:spPr/>
        <p:txBody>
          <a:bodyPr/>
          <a:lstStyle/>
          <a:p>
            <a:fld id="{12D6B452-E86F-466B-9EFF-133C6E174501}" type="datetimeFigureOut">
              <a:rPr lang="el-GR" smtClean="0"/>
              <a:t>12/3/2026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736F64A5-1130-4DFF-992F-A2258ED06F74}" type="slidenum">
              <a:rPr lang="el-GR" smtClean="0"/>
              <a:t>‹#›</a:t>
            </a:fld>
            <a:endParaRPr lang="el-GR"/>
          </a:p>
        </p:txBody>
      </p:sp>
    </p:spTree>
    <p:extLst>
      <p:ext uri="{BB962C8B-B14F-4D97-AF65-F5344CB8AC3E}">
        <p14:creationId xmlns:p14="http://schemas.microsoft.com/office/powerpoint/2010/main" val="30602259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l-G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2D6B452-E86F-466B-9EFF-133C6E174501}" type="datetimeFigureOut">
              <a:rPr lang="el-GR" smtClean="0"/>
              <a:t>12/3/2026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736F64A5-1130-4DFF-992F-A2258ED06F74}" type="slidenum">
              <a:rPr lang="el-GR" smtClean="0"/>
              <a:t>‹#›</a:t>
            </a:fld>
            <a:endParaRPr lang="el-GR"/>
          </a:p>
        </p:txBody>
      </p:sp>
    </p:spTree>
    <p:extLst>
      <p:ext uri="{BB962C8B-B14F-4D97-AF65-F5344CB8AC3E}">
        <p14:creationId xmlns:p14="http://schemas.microsoft.com/office/powerpoint/2010/main" val="3966075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Date Placeholder 4"/>
          <p:cNvSpPr>
            <a:spLocks noGrp="1"/>
          </p:cNvSpPr>
          <p:nvPr>
            <p:ph type="dt" sz="half" idx="10"/>
          </p:nvPr>
        </p:nvSpPr>
        <p:spPr/>
        <p:txBody>
          <a:bodyPr/>
          <a:lstStyle/>
          <a:p>
            <a:fld id="{12D6B452-E86F-466B-9EFF-133C6E174501}" type="datetimeFigureOut">
              <a:rPr lang="el-GR" smtClean="0"/>
              <a:t>12/3/2026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736F64A5-1130-4DFF-992F-A2258ED06F74}" type="slidenum">
              <a:rPr lang="el-GR" smtClean="0"/>
              <a:t>‹#›</a:t>
            </a:fld>
            <a:endParaRPr lang="el-GR"/>
          </a:p>
        </p:txBody>
      </p:sp>
    </p:spTree>
    <p:extLst>
      <p:ext uri="{BB962C8B-B14F-4D97-AF65-F5344CB8AC3E}">
        <p14:creationId xmlns:p14="http://schemas.microsoft.com/office/powerpoint/2010/main" val="165678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l-G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Date Placeholder 6"/>
          <p:cNvSpPr>
            <a:spLocks noGrp="1"/>
          </p:cNvSpPr>
          <p:nvPr>
            <p:ph type="dt" sz="half" idx="10"/>
          </p:nvPr>
        </p:nvSpPr>
        <p:spPr/>
        <p:txBody>
          <a:bodyPr/>
          <a:lstStyle/>
          <a:p>
            <a:fld id="{12D6B452-E86F-466B-9EFF-133C6E174501}" type="datetimeFigureOut">
              <a:rPr lang="el-GR" smtClean="0"/>
              <a:t>12/3/2026</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736F64A5-1130-4DFF-992F-A2258ED06F74}" type="slidenum">
              <a:rPr lang="el-GR" smtClean="0"/>
              <a:t>‹#›</a:t>
            </a:fld>
            <a:endParaRPr lang="el-GR"/>
          </a:p>
        </p:txBody>
      </p:sp>
    </p:spTree>
    <p:extLst>
      <p:ext uri="{BB962C8B-B14F-4D97-AF65-F5344CB8AC3E}">
        <p14:creationId xmlns:p14="http://schemas.microsoft.com/office/powerpoint/2010/main" val="2396487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Date Placeholder 2"/>
          <p:cNvSpPr>
            <a:spLocks noGrp="1"/>
          </p:cNvSpPr>
          <p:nvPr>
            <p:ph type="dt" sz="half" idx="10"/>
          </p:nvPr>
        </p:nvSpPr>
        <p:spPr/>
        <p:txBody>
          <a:bodyPr/>
          <a:lstStyle/>
          <a:p>
            <a:fld id="{12D6B452-E86F-466B-9EFF-133C6E174501}" type="datetimeFigureOut">
              <a:rPr lang="el-GR" smtClean="0"/>
              <a:t>12/3/2026</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736F64A5-1130-4DFF-992F-A2258ED06F74}" type="slidenum">
              <a:rPr lang="el-GR" smtClean="0"/>
              <a:t>‹#›</a:t>
            </a:fld>
            <a:endParaRPr lang="el-GR"/>
          </a:p>
        </p:txBody>
      </p:sp>
    </p:spTree>
    <p:extLst>
      <p:ext uri="{BB962C8B-B14F-4D97-AF65-F5344CB8AC3E}">
        <p14:creationId xmlns:p14="http://schemas.microsoft.com/office/powerpoint/2010/main" val="3250469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D6B452-E86F-466B-9EFF-133C6E174501}" type="datetimeFigureOut">
              <a:rPr lang="el-GR" smtClean="0"/>
              <a:t>12/3/2026</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736F64A5-1130-4DFF-992F-A2258ED06F74}" type="slidenum">
              <a:rPr lang="el-GR" smtClean="0"/>
              <a:t>‹#›</a:t>
            </a:fld>
            <a:endParaRPr lang="el-GR"/>
          </a:p>
        </p:txBody>
      </p:sp>
    </p:spTree>
    <p:extLst>
      <p:ext uri="{BB962C8B-B14F-4D97-AF65-F5344CB8AC3E}">
        <p14:creationId xmlns:p14="http://schemas.microsoft.com/office/powerpoint/2010/main" val="35272192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l-G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2D6B452-E86F-466B-9EFF-133C6E174501}" type="datetimeFigureOut">
              <a:rPr lang="el-GR" smtClean="0"/>
              <a:t>12/3/2026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736F64A5-1130-4DFF-992F-A2258ED06F74}" type="slidenum">
              <a:rPr lang="el-GR" smtClean="0"/>
              <a:t>‹#›</a:t>
            </a:fld>
            <a:endParaRPr lang="el-GR"/>
          </a:p>
        </p:txBody>
      </p:sp>
    </p:spTree>
    <p:extLst>
      <p:ext uri="{BB962C8B-B14F-4D97-AF65-F5344CB8AC3E}">
        <p14:creationId xmlns:p14="http://schemas.microsoft.com/office/powerpoint/2010/main" val="19371947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l-G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2D6B452-E86F-466B-9EFF-133C6E174501}" type="datetimeFigureOut">
              <a:rPr lang="el-GR" smtClean="0"/>
              <a:t>12/3/2026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736F64A5-1130-4DFF-992F-A2258ED06F74}" type="slidenum">
              <a:rPr lang="el-GR" smtClean="0"/>
              <a:t>‹#›</a:t>
            </a:fld>
            <a:endParaRPr lang="el-GR"/>
          </a:p>
        </p:txBody>
      </p:sp>
    </p:spTree>
    <p:extLst>
      <p:ext uri="{BB962C8B-B14F-4D97-AF65-F5344CB8AC3E}">
        <p14:creationId xmlns:p14="http://schemas.microsoft.com/office/powerpoint/2010/main" val="3789646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10"/>
          </p:nvPr>
        </p:nvSpPr>
        <p:spPr/>
        <p:txBody>
          <a:bodyPr/>
          <a:lstStyle/>
          <a:p>
            <a:fld id="{12D6B452-E86F-466B-9EFF-133C6E174501}" type="datetimeFigureOut">
              <a:rPr lang="el-GR" smtClean="0"/>
              <a:t>12/3/2026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736F64A5-1130-4DFF-992F-A2258ED06F74}" type="slidenum">
              <a:rPr lang="el-GR" smtClean="0"/>
              <a:t>‹#›</a:t>
            </a:fld>
            <a:endParaRPr lang="el-GR"/>
          </a:p>
        </p:txBody>
      </p:sp>
    </p:spTree>
    <p:extLst>
      <p:ext uri="{BB962C8B-B14F-4D97-AF65-F5344CB8AC3E}">
        <p14:creationId xmlns:p14="http://schemas.microsoft.com/office/powerpoint/2010/main" val="2950313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l-G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10"/>
          </p:nvPr>
        </p:nvSpPr>
        <p:spPr/>
        <p:txBody>
          <a:bodyPr/>
          <a:lstStyle/>
          <a:p>
            <a:fld id="{12D6B452-E86F-466B-9EFF-133C6E174501}" type="datetimeFigureOut">
              <a:rPr lang="el-GR" smtClean="0"/>
              <a:t>12/3/2026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736F64A5-1130-4DFF-992F-A2258ED06F74}" type="slidenum">
              <a:rPr lang="el-GR" smtClean="0"/>
              <a:t>‹#›</a:t>
            </a:fld>
            <a:endParaRPr lang="el-GR"/>
          </a:p>
        </p:txBody>
      </p:sp>
    </p:spTree>
    <p:extLst>
      <p:ext uri="{BB962C8B-B14F-4D97-AF65-F5344CB8AC3E}">
        <p14:creationId xmlns:p14="http://schemas.microsoft.com/office/powerpoint/2010/main" val="2053850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D6B452-E86F-466B-9EFF-133C6E174501}" type="datetimeFigureOut">
              <a:rPr lang="el-GR" smtClean="0"/>
              <a:t>12/3/2026</a:t>
            </a:fld>
            <a:endParaRPr lang="el-G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6F64A5-1130-4DFF-992F-A2258ED06F74}" type="slidenum">
              <a:rPr lang="el-GR" smtClean="0"/>
              <a:t>‹#›</a:t>
            </a:fld>
            <a:endParaRPr lang="el-GR"/>
          </a:p>
        </p:txBody>
      </p:sp>
    </p:spTree>
    <p:extLst>
      <p:ext uri="{BB962C8B-B14F-4D97-AF65-F5344CB8AC3E}">
        <p14:creationId xmlns:p14="http://schemas.microsoft.com/office/powerpoint/2010/main" val="20499072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5.jpg"/><Relationship Id="rId7" Type="http://schemas.openxmlformats.org/officeDocument/2006/relationships/diagramQuickStyle" Target="../diagrams/quickStyle1.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6.jpeg"/><Relationship Id="rId9" Type="http://schemas.microsoft.com/office/2007/relationships/diagramDrawing" Target="../diagrams/drawing1.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5.jpg"/><Relationship Id="rId7"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emf"/><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5.jpg"/><Relationship Id="rId7"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6.jpeg"/></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6.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6.jpeg"/></Relationships>
</file>

<file path=ppt/slides/_rels/slide16.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5.jpg"/><Relationship Id="rId7"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35.png"/><Relationship Id="rId10" Type="http://schemas.openxmlformats.org/officeDocument/2006/relationships/image" Target="../media/image39.jpeg"/><Relationship Id="rId4" Type="http://schemas.openxmlformats.org/officeDocument/2006/relationships/image" Target="../media/image6.jpeg"/><Relationship Id="rId9" Type="http://schemas.openxmlformats.org/officeDocument/2006/relationships/image" Target="../media/image14.png"/></Relationships>
</file>

<file path=ppt/slides/_rels/slide17.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5.jpg"/><Relationship Id="rId7"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6.jpeg"/><Relationship Id="rId9" Type="http://schemas.openxmlformats.org/officeDocument/2006/relationships/image" Target="../media/image44.jpeg"/></Relationships>
</file>

<file path=ppt/slides/_rels/slide18.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5.jpg"/><Relationship Id="rId7" Type="http://schemas.openxmlformats.org/officeDocument/2006/relationships/image" Target="../media/image47.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6.jpeg"/><Relationship Id="rId9" Type="http://schemas.openxmlformats.org/officeDocument/2006/relationships/image" Target="../media/image49.png"/></Relationships>
</file>

<file path=ppt/slides/_rels/slide1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6.jpeg"/></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6.jpeg"/></Relationships>
</file>

<file path=ppt/slides/_rels/slide21.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jpg"/><Relationship Id="rId7" Type="http://schemas.openxmlformats.org/officeDocument/2006/relationships/image" Target="../media/image56.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6.jpeg"/></Relationships>
</file>

<file path=ppt/slides/_rels/slide22.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60.jpe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6.jpeg"/></Relationships>
</file>

<file path=ppt/slides/_rels/slide2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61.png"/><Relationship Id="rId4" Type="http://schemas.openxmlformats.org/officeDocument/2006/relationships/image" Target="../media/image6.jpeg"/></Relationships>
</file>

<file path=ppt/slides/_rels/slide24.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64.jpe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63.jpg"/><Relationship Id="rId5" Type="http://schemas.openxmlformats.org/officeDocument/2006/relationships/image" Target="../media/image62.png"/><Relationship Id="rId4" Type="http://schemas.openxmlformats.org/officeDocument/2006/relationships/image" Target="../media/image6.jpeg"/></Relationships>
</file>

<file path=ppt/slides/_rels/slide2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jpeg"/></Relationships>
</file>

<file path=ppt/slides/_rels/slide2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68.emf"/><Relationship Id="rId5" Type="http://schemas.openxmlformats.org/officeDocument/2006/relationships/image" Target="../media/image67.jpeg"/><Relationship Id="rId4" Type="http://schemas.openxmlformats.org/officeDocument/2006/relationships/image" Target="../media/image6.jpeg"/></Relationships>
</file>

<file path=ppt/slides/_rels/slide2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69.emf"/><Relationship Id="rId4" Type="http://schemas.openxmlformats.org/officeDocument/2006/relationships/image" Target="../media/image6.jpeg"/></Relationships>
</file>

<file path=ppt/slides/_rels/slide2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jpeg"/></Relationships>
</file>

<file path=ppt/slides/_rels/slide29.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74.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6.jpeg"/></Relationships>
</file>

<file path=ppt/slides/_rels/slide30.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36854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a16="http://schemas.microsoft.com/office/drawing/2014/main" xmlns="" id="{45FEC341-5754-B0B4-CA3C-CFF7491ACFE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0961" y="4155463"/>
            <a:ext cx="2184400" cy="1117047"/>
          </a:xfrm>
          <a:prstGeom prst="rect">
            <a:avLst/>
          </a:prstGeom>
        </p:spPr>
      </p:pic>
      <p:sp>
        <p:nvSpPr>
          <p:cNvPr id="8" name="Google Shape;89;p2">
            <a:extLst>
              <a:ext uri="{FF2B5EF4-FFF2-40B4-BE49-F238E27FC236}">
                <a16:creationId xmlns:a16="http://schemas.microsoft.com/office/drawing/2014/main" xmlns="" id="{32E65017-0846-0F59-68A2-1FCA9EA130EF}"/>
              </a:ext>
            </a:extLst>
          </p:cNvPr>
          <p:cNvSpPr/>
          <p:nvPr/>
        </p:nvSpPr>
        <p:spPr>
          <a:xfrm>
            <a:off x="1844955" y="3014453"/>
            <a:ext cx="10506269" cy="1508065"/>
          </a:xfrm>
          <a:prstGeom prst="rect">
            <a:avLst/>
          </a:prstGeom>
          <a:noFill/>
          <a:ln>
            <a:noFill/>
          </a:ln>
        </p:spPr>
        <p:txBody>
          <a:bodyPr spcFirstLastPara="1" wrap="square" lIns="91425" tIns="45700" rIns="91425" bIns="45700" anchor="t" anchorCtr="0">
            <a:spAutoFit/>
          </a:bodyPr>
          <a:lstStyle/>
          <a:p>
            <a:pPr algn="ctr"/>
            <a:r>
              <a:rPr lang="el-GR" sz="2200" b="1" dirty="0" smtClean="0">
                <a:solidFill>
                  <a:srgbClr val="393185"/>
                </a:solidFill>
                <a:latin typeface="Open Sans Light"/>
                <a:ea typeface="Open Sans Light"/>
                <a:cs typeface="Open Sans Light"/>
              </a:rPr>
              <a:t>Στοχευμένα </a:t>
            </a:r>
            <a:r>
              <a:rPr lang="el-GR" sz="2200" b="1" dirty="0">
                <a:solidFill>
                  <a:srgbClr val="393185"/>
                </a:solidFill>
                <a:latin typeface="Open Sans Light"/>
                <a:ea typeface="Open Sans Light"/>
                <a:cs typeface="Open Sans Light"/>
              </a:rPr>
              <a:t>μέτρα διατήρησης και το θεσμικό και διοικητικό πλαίσιο στην</a:t>
            </a:r>
          </a:p>
          <a:p>
            <a:pPr algn="ctr"/>
            <a:r>
              <a:rPr lang="el-GR" sz="2200" b="1" dirty="0">
                <a:solidFill>
                  <a:srgbClr val="393185"/>
                </a:solidFill>
                <a:latin typeface="Open Sans Light"/>
                <a:ea typeface="Open Sans Light"/>
                <a:cs typeface="Open Sans Light"/>
              </a:rPr>
              <a:t>Ελλάδα για όλα τα είδη </a:t>
            </a:r>
            <a:r>
              <a:rPr lang="el-GR" sz="2200" b="1" dirty="0" smtClean="0">
                <a:solidFill>
                  <a:srgbClr val="393185"/>
                </a:solidFill>
                <a:latin typeface="Open Sans Light"/>
                <a:ea typeface="Open Sans Light"/>
                <a:cs typeface="Open Sans Light"/>
              </a:rPr>
              <a:t>θαλασσοπουλιών</a:t>
            </a:r>
            <a:endParaRPr lang="en-US" sz="2200" b="1" dirty="0">
              <a:solidFill>
                <a:srgbClr val="393185"/>
              </a:solidFill>
              <a:latin typeface="Open Sans Light"/>
              <a:ea typeface="Open Sans Light"/>
              <a:cs typeface="Open Sans Light"/>
            </a:endParaRPr>
          </a:p>
          <a:p>
            <a:pPr marL="0" marR="0" lvl="0" indent="0" algn="ctr" rtl="0">
              <a:spcBef>
                <a:spcPts val="0"/>
              </a:spcBef>
              <a:spcAft>
                <a:spcPts val="0"/>
              </a:spcAft>
              <a:buNone/>
            </a:pPr>
            <a:endParaRPr lang="el-GR" sz="2800" b="1" dirty="0">
              <a:solidFill>
                <a:srgbClr val="393185"/>
              </a:solidFill>
              <a:latin typeface="Open Sans Light"/>
              <a:ea typeface="Open Sans Light"/>
              <a:cs typeface="Open Sans Light"/>
              <a:sym typeface="Open Sans"/>
            </a:endParaRPr>
          </a:p>
          <a:p>
            <a:pPr marL="0" marR="0" lvl="0" indent="0" algn="l" rtl="0">
              <a:spcBef>
                <a:spcPts val="0"/>
              </a:spcBef>
              <a:spcAft>
                <a:spcPts val="0"/>
              </a:spcAft>
              <a:buNone/>
            </a:pPr>
            <a:endParaRPr lang="el-GR" sz="2000" b="1" dirty="0">
              <a:solidFill>
                <a:srgbClr val="393185"/>
              </a:solidFill>
              <a:latin typeface="Open Sans Light"/>
              <a:ea typeface="Open Sans Light"/>
              <a:cs typeface="Open Sans Light"/>
              <a:sym typeface="Open Sans"/>
            </a:endParaRPr>
          </a:p>
        </p:txBody>
      </p:sp>
      <p:sp>
        <p:nvSpPr>
          <p:cNvPr id="9" name="9 - Ορθογώνιο">
            <a:extLst>
              <a:ext uri="{FF2B5EF4-FFF2-40B4-BE49-F238E27FC236}">
                <a16:creationId xmlns:a16="http://schemas.microsoft.com/office/drawing/2014/main" xmlns="" id="{5B498C9C-4486-6049-B8F5-78C3DB677FC0}"/>
              </a:ext>
            </a:extLst>
          </p:cNvPr>
          <p:cNvSpPr/>
          <p:nvPr/>
        </p:nvSpPr>
        <p:spPr>
          <a:xfrm>
            <a:off x="3183351" y="4713986"/>
            <a:ext cx="7221038" cy="877163"/>
          </a:xfrm>
          <a:prstGeom prst="rect">
            <a:avLst/>
          </a:prstGeom>
        </p:spPr>
        <p:txBody>
          <a:bodyPr wrap="square">
            <a:spAutoFit/>
          </a:bodyPr>
          <a:lstStyle/>
          <a:p>
            <a:r>
              <a:rPr lang="en-GB" sz="1700" b="1" dirty="0" err="1">
                <a:solidFill>
                  <a:srgbClr val="EC691F"/>
                </a:solidFill>
                <a:latin typeface="Open Sans Light" pitchFamily="34" charset="0"/>
                <a:ea typeface="Open Sans Light" pitchFamily="34" charset="0"/>
                <a:cs typeface="Open Sans Light" pitchFamily="34" charset="0"/>
              </a:rPr>
              <a:t>Ό</a:t>
            </a:r>
            <a:r>
              <a:rPr lang="el-GR" sz="1700" b="1" dirty="0">
                <a:solidFill>
                  <a:srgbClr val="EC691F"/>
                </a:solidFill>
                <a:latin typeface="Open Sans Light" pitchFamily="34" charset="0"/>
                <a:ea typeface="Open Sans Light" pitchFamily="34" charset="0"/>
                <a:cs typeface="Open Sans Light" pitchFamily="34" charset="0"/>
              </a:rPr>
              <a:t>νομα </a:t>
            </a:r>
            <a:r>
              <a:rPr lang="el-GR" sz="1700" b="1" dirty="0" smtClean="0">
                <a:solidFill>
                  <a:srgbClr val="EC691F"/>
                </a:solidFill>
                <a:latin typeface="Open Sans Light" pitchFamily="34" charset="0"/>
                <a:ea typeface="Open Sans Light" pitchFamily="34" charset="0"/>
                <a:cs typeface="Open Sans Light" pitchFamily="34" charset="0"/>
              </a:rPr>
              <a:t>εισηγητή</a:t>
            </a:r>
            <a:r>
              <a:rPr lang="en-US" sz="1700" b="1" dirty="0" smtClean="0">
                <a:solidFill>
                  <a:srgbClr val="EC691F"/>
                </a:solidFill>
                <a:latin typeface="Open Sans Light" pitchFamily="34" charset="0"/>
                <a:ea typeface="Open Sans Light" pitchFamily="34" charset="0"/>
                <a:cs typeface="Open Sans Light" pitchFamily="34" charset="0"/>
              </a:rPr>
              <a:t>: </a:t>
            </a:r>
            <a:r>
              <a:rPr lang="el-GR" sz="1700" b="1" dirty="0" smtClean="0">
                <a:solidFill>
                  <a:srgbClr val="EC691F"/>
                </a:solidFill>
                <a:latin typeface="Open Sans Light" pitchFamily="34" charset="0"/>
                <a:ea typeface="Open Sans Light" pitchFamily="34" charset="0"/>
                <a:cs typeface="Open Sans Light" pitchFamily="34" charset="0"/>
              </a:rPr>
              <a:t>Γεώργιος </a:t>
            </a:r>
            <a:r>
              <a:rPr lang="el-GR" sz="1700" b="1" dirty="0">
                <a:solidFill>
                  <a:srgbClr val="EC691F"/>
                </a:solidFill>
                <a:latin typeface="Open Sans Light" pitchFamily="34" charset="0"/>
                <a:ea typeface="Open Sans Light" pitchFamily="34" charset="0"/>
                <a:cs typeface="Open Sans Light" pitchFamily="34" charset="0"/>
              </a:rPr>
              <a:t>Καρρής (Αναπληρωτής Καθηγητής, Τμήμα Περιβάλλοντος, Σχολή Περιβάλλοντος, Ιόνιο Πανεπιστήμιο)</a:t>
            </a:r>
          </a:p>
          <a:p>
            <a:r>
              <a:rPr lang="en-US" sz="1700" b="1" dirty="0" smtClean="0">
                <a:solidFill>
                  <a:srgbClr val="EC691F"/>
                </a:solidFill>
                <a:latin typeface="Open Sans Light" pitchFamily="34" charset="0"/>
                <a:ea typeface="Open Sans Light" pitchFamily="34" charset="0"/>
                <a:cs typeface="Open Sans Light" pitchFamily="34" charset="0"/>
              </a:rPr>
              <a:t> </a:t>
            </a:r>
            <a:endParaRPr lang="el-GR" sz="1700" b="1" i="1" dirty="0">
              <a:solidFill>
                <a:srgbClr val="EC691F"/>
              </a:solidFill>
              <a:latin typeface="Open Sans Light" pitchFamily="34" charset="0"/>
              <a:ea typeface="Open Sans Light" pitchFamily="34" charset="0"/>
              <a:cs typeface="Open Sans Light" pitchFamily="34" charset="0"/>
            </a:endParaRPr>
          </a:p>
        </p:txBody>
      </p:sp>
      <p:sp>
        <p:nvSpPr>
          <p:cNvPr id="5" name="Google Shape;88;p2">
            <a:extLst>
              <a:ext uri="{FF2B5EF4-FFF2-40B4-BE49-F238E27FC236}">
                <a16:creationId xmlns:a16="http://schemas.microsoft.com/office/drawing/2014/main" xmlns="" id="{76136235-A70B-775B-FEEE-83F439509449}"/>
              </a:ext>
            </a:extLst>
          </p:cNvPr>
          <p:cNvSpPr/>
          <p:nvPr/>
        </p:nvSpPr>
        <p:spPr>
          <a:xfrm>
            <a:off x="3183350" y="1314921"/>
            <a:ext cx="8209579" cy="73862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1800" b="1" dirty="0">
                <a:solidFill>
                  <a:srgbClr val="393185"/>
                </a:solidFill>
                <a:latin typeface="Open Sans Light"/>
                <a:ea typeface="Open Sans Light"/>
                <a:cs typeface="Open Sans Light"/>
                <a:sym typeface="Open Sans Light"/>
              </a:rPr>
              <a:t>4</a:t>
            </a:r>
            <a:r>
              <a:rPr lang="el-GR" sz="1800" b="1" baseline="30000" dirty="0">
                <a:solidFill>
                  <a:srgbClr val="393185"/>
                </a:solidFill>
                <a:latin typeface="Open Sans Light"/>
                <a:ea typeface="Open Sans Light"/>
                <a:cs typeface="Open Sans Light"/>
                <a:sym typeface="Open Sans Light"/>
              </a:rPr>
              <a:t>ο</a:t>
            </a:r>
            <a:r>
              <a:rPr lang="el-GR" sz="1800" b="1" dirty="0">
                <a:solidFill>
                  <a:srgbClr val="393185"/>
                </a:solidFill>
                <a:latin typeface="Open Sans Light"/>
                <a:ea typeface="Open Sans Light"/>
                <a:cs typeface="Open Sans Light"/>
                <a:sym typeface="Open Sans Light"/>
              </a:rPr>
              <a:t> Σεμινάριο Κατάρτισης</a:t>
            </a:r>
          </a:p>
          <a:p>
            <a:pPr marL="0" marR="0" lvl="0" indent="0" algn="ctr" rtl="0">
              <a:spcBef>
                <a:spcPts val="0"/>
              </a:spcBef>
              <a:spcAft>
                <a:spcPts val="0"/>
              </a:spcAft>
              <a:buNone/>
            </a:pPr>
            <a:endParaRPr lang="el-GR" sz="600" b="1" dirty="0">
              <a:solidFill>
                <a:srgbClr val="393185"/>
              </a:solidFill>
              <a:latin typeface="Open Sans Light"/>
              <a:ea typeface="Open Sans Light"/>
              <a:cs typeface="Open Sans Light"/>
              <a:sym typeface="Open Sans Light"/>
            </a:endParaRPr>
          </a:p>
          <a:p>
            <a:r>
              <a:rPr lang="el-GR" b="1" dirty="0">
                <a:solidFill>
                  <a:srgbClr val="393185"/>
                </a:solidFill>
                <a:latin typeface="Open Sans Light"/>
                <a:ea typeface="Open Sans Light"/>
                <a:cs typeface="Open Sans Light"/>
                <a:sym typeface="Open Sans Light"/>
              </a:rPr>
              <a:t>«</a:t>
            </a:r>
            <a:r>
              <a:rPr lang="el-GR" b="1" dirty="0">
                <a:solidFill>
                  <a:srgbClr val="393185"/>
                </a:solidFill>
                <a:latin typeface="Open Sans Light"/>
                <a:ea typeface="Open Sans Light"/>
                <a:cs typeface="Open Sans Light"/>
              </a:rPr>
              <a:t>Διαχείριση και προστασία των ειδών </a:t>
            </a:r>
            <a:r>
              <a:rPr lang="en-GB" b="1" i="1" dirty="0">
                <a:solidFill>
                  <a:srgbClr val="393185"/>
                </a:solidFill>
                <a:latin typeface="Open Sans Light"/>
                <a:ea typeface="Open Sans Light"/>
                <a:cs typeface="Open Sans Light"/>
              </a:rPr>
              <a:t>Larus </a:t>
            </a:r>
            <a:r>
              <a:rPr lang="en-GB" b="1" i="1" dirty="0" err="1">
                <a:solidFill>
                  <a:srgbClr val="393185"/>
                </a:solidFill>
                <a:latin typeface="Open Sans Light"/>
                <a:ea typeface="Open Sans Light"/>
                <a:cs typeface="Open Sans Light"/>
              </a:rPr>
              <a:t>audouinii</a:t>
            </a:r>
            <a:r>
              <a:rPr lang="en-GB" b="1" i="1" dirty="0">
                <a:solidFill>
                  <a:srgbClr val="393185"/>
                </a:solidFill>
                <a:latin typeface="Open Sans Light"/>
                <a:ea typeface="Open Sans Light"/>
                <a:cs typeface="Open Sans Light"/>
              </a:rPr>
              <a:t> &amp; </a:t>
            </a:r>
            <a:r>
              <a:rPr lang="en-GB" b="1" i="1" dirty="0" err="1">
                <a:solidFill>
                  <a:srgbClr val="393185"/>
                </a:solidFill>
                <a:latin typeface="Open Sans Light"/>
                <a:ea typeface="Open Sans Light"/>
                <a:cs typeface="Open Sans Light"/>
              </a:rPr>
              <a:t>Puffinus</a:t>
            </a:r>
            <a:r>
              <a:rPr lang="en-GB" b="1" i="1" dirty="0">
                <a:solidFill>
                  <a:srgbClr val="393185"/>
                </a:solidFill>
                <a:latin typeface="Open Sans Light"/>
                <a:ea typeface="Open Sans Light"/>
                <a:cs typeface="Open Sans Light"/>
              </a:rPr>
              <a:t> </a:t>
            </a:r>
            <a:r>
              <a:rPr lang="en-GB" b="1" i="1" dirty="0" err="1">
                <a:solidFill>
                  <a:srgbClr val="393185"/>
                </a:solidFill>
                <a:latin typeface="Open Sans Light"/>
                <a:ea typeface="Open Sans Light"/>
                <a:cs typeface="Open Sans Light"/>
              </a:rPr>
              <a:t>yelkouan</a:t>
            </a:r>
            <a:r>
              <a:rPr lang="en-GB" b="1" dirty="0">
                <a:solidFill>
                  <a:srgbClr val="393185"/>
                </a:solidFill>
                <a:latin typeface="Open Sans Light"/>
                <a:ea typeface="Open Sans Light"/>
                <a:cs typeface="Open Sans Light"/>
              </a:rPr>
              <a:t>»</a:t>
            </a:r>
          </a:p>
        </p:txBody>
      </p:sp>
      <p:pic>
        <p:nvPicPr>
          <p:cNvPr id="1026" name="Picture 2" descr="Ιόνιο Πανεπιστήμιο: ΠΜΣ ''Ιστορική Έρευνα, Διδακτική και Νέες Τεχνολογίες''  - Το site των φοιτητών"/>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629920" y="221715"/>
            <a:ext cx="1526018" cy="901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09119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a16="http://schemas.microsoft.com/office/drawing/2014/main" xmlns=""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5" name="ZoneTexte 4">
            <a:extLst>
              <a:ext uri="{FF2B5EF4-FFF2-40B4-BE49-F238E27FC236}">
                <a16:creationId xmlns:a16="http://schemas.microsoft.com/office/drawing/2014/main" xmlns="" id="{84988EF2-1B81-2455-BE97-BD685752C011}"/>
              </a:ext>
            </a:extLst>
          </p:cNvPr>
          <p:cNvSpPr txBox="1"/>
          <p:nvPr/>
        </p:nvSpPr>
        <p:spPr>
          <a:xfrm>
            <a:off x="2857801" y="273050"/>
            <a:ext cx="6098058" cy="461665"/>
          </a:xfrm>
          <a:prstGeom prst="rect">
            <a:avLst/>
          </a:prstGeom>
          <a:noFill/>
        </p:spPr>
        <p:txBody>
          <a:bodyPr wrap="square">
            <a:spAutoFit/>
          </a:bodyPr>
          <a:lstStyle/>
          <a:p>
            <a:pPr algn="ctr">
              <a:buNone/>
            </a:pPr>
            <a:r>
              <a:rPr lang="el-GR" sz="2400" b="1" dirty="0" smtClean="0">
                <a:solidFill>
                  <a:srgbClr val="393185"/>
                </a:solidFill>
                <a:latin typeface="Open Sans Light"/>
                <a:ea typeface="Open Sans Light"/>
                <a:cs typeface="Open Sans Light"/>
              </a:rPr>
              <a:t>Θαλασσοπούλια: Γενικές πληροφορίες</a:t>
            </a:r>
            <a:endParaRPr lang="fr-FR" sz="2400" b="1" dirty="0">
              <a:solidFill>
                <a:srgbClr val="393185"/>
              </a:solidFill>
              <a:latin typeface="Open Sans Light"/>
              <a:ea typeface="Open Sans Light"/>
              <a:cs typeface="Open Sans Light"/>
            </a:endParaRPr>
          </a:p>
        </p:txBody>
      </p:sp>
      <p:sp>
        <p:nvSpPr>
          <p:cNvPr id="6" name="2 - Θέση περιεχομένου"/>
          <p:cNvSpPr txBox="1">
            <a:spLocks/>
          </p:cNvSpPr>
          <p:nvPr/>
        </p:nvSpPr>
        <p:spPr bwMode="auto">
          <a:xfrm>
            <a:off x="6077458" y="980333"/>
            <a:ext cx="5111750" cy="4893310"/>
          </a:xfrm>
          <a:prstGeom prst="rect">
            <a:avLst/>
          </a:prstGeom>
          <a:solidFill>
            <a:schemeClr val="accent1">
              <a:lumMod val="20000"/>
              <a:lumOff val="80000"/>
            </a:schemeClr>
          </a:solidFill>
          <a:ln w="12700" cap="flat" cmpd="sng" algn="ctr">
            <a:solidFill>
              <a:sysClr val="windowText" lastClr="000000"/>
            </a:solidFill>
            <a:prstDash val="solid"/>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dk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dk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dk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dk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kumimoji="0" lang="el-GR" sz="16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Αποτελούν μια ποικιλόμορφη ομάδα </a:t>
            </a:r>
            <a:r>
              <a:rPr kumimoji="0" lang="el-GR" sz="1600" b="1"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434 ειδών</a:t>
            </a:r>
            <a:r>
              <a:rPr kumimoji="0" lang="el-GR" sz="16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ταξινομημένα σε 9 Τάξεις και 18 Οικογένειες</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kumimoji="0" lang="el-GR" sz="1600" b="1"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Περνούν μέρος ή ολόκληρη τη ζωή τους αλληλεπιδρώντας με τον ωκεανό</a:t>
            </a:r>
            <a:r>
              <a:rPr kumimoji="0" lang="el-GR" sz="16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π.χ. αναζητώντας τροφή και μεταναστεύοντας πάνω από αυτόν. </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kumimoji="0" lang="el-GR" sz="16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Γενικά είναι </a:t>
            </a:r>
            <a:r>
              <a:rPr kumimoji="0" lang="el-GR" sz="1600" b="1"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μακρόβια</a:t>
            </a:r>
            <a:r>
              <a:rPr kumimoji="0" lang="el-GR" sz="16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πτηνά και απειλούνται συχνά τόσο στη στεριά όσο και στη θάλασσα από πολλούς παράγοντες, όπως εισβολείς θηλαστικών, θνησιμότητα σε αλιευτικά εργαλεία, θαλάσσια ρύπανση και συσσώρευση πλαστικών, υπεραλίευση και ακραία κλιματικά φαινόμενα</a:t>
            </a:r>
            <a:r>
              <a:rPr kumimoji="0" lang="el-GR" sz="1600" b="0" i="0" u="none" strike="noStrike" kern="1200" cap="none" spc="0" normalizeH="0" baseline="0" noProof="0" dirty="0" smtClean="0">
                <a:ln>
                  <a:noFill/>
                </a:ln>
                <a:solidFill>
                  <a:prstClr val="black"/>
                </a:solidFill>
                <a:effectLst/>
                <a:uLnTx/>
                <a:uFillTx/>
                <a:latin typeface="Tahoma" pitchFamily="34" charset="0"/>
                <a:ea typeface="Tahoma" pitchFamily="34" charset="0"/>
                <a:cs typeface="Tahoma" pitchFamily="34" charset="0"/>
              </a:rPr>
              <a:t> μεγάλης κλίμακας</a:t>
            </a:r>
            <a:r>
              <a:rPr kumimoji="0" lang="el-GR" sz="16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kumimoji="0" lang="el-GR" sz="16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Αναγνωρίζονται ολοένα και περισσότερο ως </a:t>
            </a:r>
            <a:r>
              <a:rPr kumimoji="0" lang="el-GR" sz="1600" b="1"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σημαντικοί βιοδείκτες των θαλάσσιων οικοσυστημάτων</a:t>
            </a:r>
            <a:r>
              <a:rPr kumimoji="0" lang="el-GR" sz="16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που είναι χρήσιμοι για την αξιολόγηση της περιβαλλοντικής διαταραχής και των επιπτώσεων της κλιματικής αλλαγής στη θαλάσσια χλωρίδα. </a:t>
            </a:r>
            <a:endParaRPr kumimoji="0" lang="el-GR" sz="1600" b="0" i="0" u="none" strike="noStrike" kern="1200" cap="none" spc="0" normalizeH="0" baseline="0" noProof="0" dirty="0">
              <a:ln>
                <a:noFill/>
              </a:ln>
              <a:solidFill>
                <a:sysClr val="windowText" lastClr="000000"/>
              </a:solidFill>
              <a:effectLst/>
              <a:uLnTx/>
              <a:uFillTx/>
              <a:latin typeface="Tahoma" pitchFamily="34" charset="0"/>
              <a:ea typeface="Tahoma" pitchFamily="34" charset="0"/>
              <a:cs typeface="Tahoma" pitchFamily="34" charset="0"/>
            </a:endParaRPr>
          </a:p>
        </p:txBody>
      </p:sp>
      <p:pic>
        <p:nvPicPr>
          <p:cNvPr id="7" name="Picture 4" descr="European Shags - by Jos Zwarts | Download Scientific Diagram"/>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32888" y="982139"/>
            <a:ext cx="3544570" cy="489150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8" name="Picture 2" descr="Illustrations - Herald Petrel - Pterodroma heraldica - Birds of the Worl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8808" y="1636776"/>
            <a:ext cx="1224760" cy="197941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Seagull Drawing Images – Browse 1,571,884 Stock Photos, Vectors, and Video  | Adobe Stoc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607" y="3616188"/>
            <a:ext cx="2695518" cy="194856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88354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a16="http://schemas.microsoft.com/office/drawing/2014/main" xmlns=""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a16="http://schemas.microsoft.com/office/drawing/2014/main" xmlns="" id="{56C0BAE3-8642-E6C3-8A72-85B0697ACEEE}"/>
              </a:ext>
            </a:extLst>
          </p:cNvPr>
          <p:cNvSpPr txBox="1"/>
          <p:nvPr/>
        </p:nvSpPr>
        <p:spPr>
          <a:xfrm>
            <a:off x="2738929" y="189771"/>
            <a:ext cx="4247087" cy="830997"/>
          </a:xfrm>
          <a:prstGeom prst="rect">
            <a:avLst/>
          </a:prstGeom>
          <a:noFill/>
        </p:spPr>
        <p:txBody>
          <a:bodyPr wrap="square">
            <a:spAutoFit/>
          </a:bodyPr>
          <a:lstStyle/>
          <a:p>
            <a:pPr algn="ctr">
              <a:buNone/>
            </a:pPr>
            <a:r>
              <a:rPr lang="el-GR" sz="2400" b="1" dirty="0" smtClean="0">
                <a:solidFill>
                  <a:srgbClr val="393185"/>
                </a:solidFill>
                <a:latin typeface="Open Sans Light"/>
                <a:ea typeface="Open Sans Light"/>
                <a:cs typeface="Open Sans Light"/>
              </a:rPr>
              <a:t>Ομάδες θαλασσοπουλιών: 19 στο σύνολο</a:t>
            </a:r>
            <a:endParaRPr lang="fr-FR" sz="2400" b="1" dirty="0">
              <a:solidFill>
                <a:srgbClr val="393185"/>
              </a:solidFill>
              <a:latin typeface="Open Sans Light"/>
              <a:ea typeface="Open Sans Light"/>
              <a:cs typeface="Open Sans Light"/>
            </a:endParaRPr>
          </a:p>
        </p:txBody>
      </p:sp>
      <p:sp>
        <p:nvSpPr>
          <p:cNvPr id="7" name="2 - Θέση περιεχομένου"/>
          <p:cNvSpPr txBox="1">
            <a:spLocks/>
          </p:cNvSpPr>
          <p:nvPr/>
        </p:nvSpPr>
        <p:spPr bwMode="auto">
          <a:xfrm>
            <a:off x="0" y="2355890"/>
            <a:ext cx="6720840" cy="4191214"/>
          </a:xfrm>
          <a:prstGeom prst="rect">
            <a:avLst/>
          </a:prstGeom>
          <a:solidFill>
            <a:sysClr val="window" lastClr="FFFFFF"/>
          </a:solidFill>
          <a:ln w="12700" cap="flat" cmpd="sng" algn="ctr">
            <a:solidFill>
              <a:sysClr val="windowText" lastClr="000000"/>
            </a:solidFill>
            <a:prstDash val="solid"/>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dk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dk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dk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dk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kumimoji="0" lang="en-US" sz="1100" b="1"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SEADUCKS </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a:t>
            </a:r>
            <a:r>
              <a:rPr kumimoji="0" lang="en-US" sz="1100" b="0" i="0" u="none" strike="noStrike" kern="120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Anseriformes</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a:t>
            </a:r>
            <a:r>
              <a:rPr kumimoji="0" lang="en-US" sz="1100" b="0" i="0" u="none" strike="noStrike" kern="120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Anatidae</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26 species in 12 genera)</a:t>
            </a:r>
            <a:endParaRPr kumimoji="0" lang="el-GR"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endParaRP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kumimoji="0" lang="en-US" sz="1100" b="1"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GREBES </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a:t>
            </a:r>
            <a:r>
              <a:rPr kumimoji="0" lang="en-US" sz="1100" b="0" i="0" u="none" strike="noStrike" kern="120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Podicipediformes</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a:t>
            </a:r>
            <a:r>
              <a:rPr kumimoji="0" lang="en-US" sz="1100" b="0" i="0" u="none" strike="noStrike" kern="120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Podicipedidae</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20 species in 6 genera)</a:t>
            </a:r>
            <a:endParaRPr kumimoji="0" lang="el-GR"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endParaRP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kumimoji="0" lang="en-US" sz="1100" b="1"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SHEATHBILLS </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a:t>
            </a:r>
            <a:r>
              <a:rPr kumimoji="0" lang="en-US" sz="1100" b="0" i="0" u="none" strike="noStrike" kern="120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Charadriiformes</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a:t>
            </a:r>
            <a:r>
              <a:rPr kumimoji="0" lang="en-US" sz="1100" b="0" i="0" u="none" strike="noStrike" kern="120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Chionidae</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2 species in 1 genus)</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kumimoji="0" lang="en-US" sz="1100" b="1"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PHALAROPES </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a:t>
            </a:r>
            <a:r>
              <a:rPr kumimoji="0" lang="en-US" sz="1100" b="0" i="0" u="none" strike="noStrike" kern="120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Charadriiformes</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a:t>
            </a:r>
            <a:r>
              <a:rPr kumimoji="0" lang="en-US" sz="1100" b="0" i="0" u="none" strike="noStrike" kern="120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Scolopacidae</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3 species in 2 genera)</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kumimoji="0" lang="en-US" sz="1100" b="1"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SKIMMERS </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a:t>
            </a:r>
            <a:r>
              <a:rPr kumimoji="0" lang="en-US" sz="1100" b="0" i="0" u="none" strike="noStrike" kern="120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Charadriiformes</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a:t>
            </a:r>
            <a:r>
              <a:rPr kumimoji="0" lang="en-US" sz="1100" b="0" i="0" u="none" strike="noStrike" kern="120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Laridae</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3 species in 1 genus)</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kumimoji="0" lang="en-US" sz="1100" b="1"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GULLS </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a:t>
            </a:r>
            <a:r>
              <a:rPr kumimoji="0" lang="en-US" sz="1100" b="0" i="0" u="none" strike="noStrike" kern="120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Charadriiformes</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a:t>
            </a:r>
            <a:r>
              <a:rPr kumimoji="0" lang="en-US" sz="1100" b="0" i="0" u="none" strike="noStrike" kern="120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Laridae</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56 species in 11 genera)</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kumimoji="0" lang="en-US" sz="1100" b="1"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TERNS &amp; NODDIES </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a:t>
            </a:r>
            <a:r>
              <a:rPr kumimoji="0" lang="en-US" sz="1100" b="0" i="0" u="none" strike="noStrike" kern="120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Charadriiformes</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a:t>
            </a:r>
            <a:r>
              <a:rPr kumimoji="0" lang="en-US" sz="1100" b="0" i="0" u="none" strike="noStrike" kern="120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Laridae</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46 species in 11 genera)</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kumimoji="0" lang="en-US" sz="1100" b="1"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SKUAS &amp; JAEGERS </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a:t>
            </a:r>
            <a:r>
              <a:rPr kumimoji="0" lang="en-US" sz="1100" b="0" i="0" u="none" strike="noStrike" kern="120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Charadriiformes</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a:t>
            </a:r>
            <a:r>
              <a:rPr kumimoji="0" lang="en-US" sz="1100" b="0" i="0" u="none" strike="noStrike" kern="120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Stercoraridae</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7 species in 2 genera)</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kumimoji="0" lang="en-US" sz="1100" b="1"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AUKS </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a:t>
            </a:r>
            <a:r>
              <a:rPr kumimoji="0" lang="en-US" sz="1100" b="0" i="0" u="none" strike="noStrike" kern="120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Charadriiformes</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a:t>
            </a:r>
            <a:r>
              <a:rPr kumimoji="0" lang="en-US" sz="1100" b="0" i="0" u="none" strike="noStrike" kern="120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Alcidae</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25 species in 10 genera)</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kumimoji="0" lang="en-US" sz="1100" b="1"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TROPICBIRDS </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a:t>
            </a:r>
            <a:r>
              <a:rPr kumimoji="0" lang="en-US" sz="1100" b="0" i="0" u="none" strike="noStrike" kern="120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Phaethontiformes</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a:t>
            </a:r>
            <a:r>
              <a:rPr kumimoji="0" lang="en-US" sz="1100" b="0" i="0" u="none" strike="noStrike" kern="120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Phaethontidae</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3 species in 1 genus)</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kumimoji="0" lang="en-US" sz="1100" b="1"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LOONS (DIVERS) </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a:t>
            </a:r>
            <a:r>
              <a:rPr kumimoji="0" lang="en-US" sz="1100" b="0" i="0" u="none" strike="noStrike" kern="120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Gaviiformes</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a:t>
            </a:r>
            <a:r>
              <a:rPr kumimoji="0" lang="en-US" sz="1100" b="0" i="0" u="none" strike="noStrike" kern="120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Gaviidae</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5 species in 1 genus)</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kumimoji="0" lang="en-US" sz="1100" b="1"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PENGUINS </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a:t>
            </a:r>
            <a:r>
              <a:rPr kumimoji="0" lang="en-US" sz="1100" b="0" i="0" u="none" strike="noStrike" kern="120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Sphenisciformes</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Spheniscidae: 19 species in 6 genera)</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kumimoji="0" lang="en-US" sz="1100" b="1"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ALBATROSSES </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a:t>
            </a:r>
            <a:r>
              <a:rPr kumimoji="0" lang="en-US" sz="1100" b="0" i="0" u="none" strike="noStrike" kern="120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Procellariformes</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a:t>
            </a:r>
            <a:r>
              <a:rPr kumimoji="0" lang="en-US" sz="1100" b="0" i="0" u="none" strike="noStrike" kern="120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Diomedeidae</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22 species in 4 genera)</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kumimoji="0" lang="en-US" sz="1100" b="1"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SOUTHERN &amp; NORTHERN STORM PETRELS </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a:t>
            </a:r>
            <a:r>
              <a:rPr kumimoji="0" lang="en-US" sz="1100" b="0" i="0" u="none" strike="noStrike" kern="120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Procellariformes</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 </a:t>
            </a:r>
            <a:r>
              <a:rPr kumimoji="0" lang="en-US" sz="1100" b="0" i="0" u="none" strike="noStrike" kern="120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Oceanitidae</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&amp; </a:t>
            </a:r>
            <a:r>
              <a:rPr kumimoji="0" lang="en-US" sz="1100" b="0" i="0" u="none" strike="noStrike" kern="120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Hydrobatidae</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29 species in 6 genera)</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kumimoji="0" lang="en-US" sz="1100" b="1"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PETRELS, SHEARWATERS &amp; DIVING PETRELS </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a:t>
            </a:r>
            <a:r>
              <a:rPr kumimoji="0" lang="en-US" sz="1100" b="0" i="0" u="none" strike="noStrike" kern="120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Procellariformes</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 </a:t>
            </a:r>
            <a:r>
              <a:rPr kumimoji="0" lang="en-US" sz="1100" b="0" i="0" u="none" strike="noStrike" kern="120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Procellariidae</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102 species in16 genera)</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kumimoji="0" lang="en-US" sz="1100" b="1"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FRIGATEBIRDS </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a:t>
            </a:r>
            <a:r>
              <a:rPr kumimoji="0" lang="en-US" sz="1100" b="0" i="0" u="none" strike="noStrike" kern="120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Suliformes</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a:t>
            </a:r>
            <a:r>
              <a:rPr kumimoji="0" lang="en-US" sz="1100" b="0" i="0" u="none" strike="noStrike" kern="120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Fregatidae</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5 species in 1 genus)</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kumimoji="0" lang="en-US" sz="1100" b="1" i="0" u="none" strike="noStrike" kern="1200" cap="none" spc="0" normalizeH="0" baseline="0" noProof="0" dirty="0" smtClean="0">
                <a:ln>
                  <a:noFill/>
                </a:ln>
                <a:solidFill>
                  <a:prstClr val="black"/>
                </a:solidFill>
                <a:effectLst/>
                <a:uLnTx/>
                <a:uFillTx/>
                <a:latin typeface="Tahoma" pitchFamily="34" charset="0"/>
                <a:ea typeface="Tahoma" pitchFamily="34" charset="0"/>
                <a:cs typeface="Tahoma" pitchFamily="34" charset="0"/>
              </a:rPr>
              <a:t>GANNETS &amp; BOOBIES </a:t>
            </a:r>
            <a:r>
              <a:rPr kumimoji="0" lang="en-US" sz="1100" b="0" i="0" u="none" strike="noStrike" kern="1200" cap="none" spc="0" normalizeH="0" baseline="0" noProof="0" dirty="0" smtClean="0">
                <a:ln>
                  <a:noFill/>
                </a:ln>
                <a:solidFill>
                  <a:prstClr val="black"/>
                </a:solidFill>
                <a:effectLst/>
                <a:uLnTx/>
                <a:uFillTx/>
                <a:latin typeface="Tahoma" pitchFamily="34" charset="0"/>
                <a:ea typeface="Tahoma" pitchFamily="34" charset="0"/>
                <a:cs typeface="Tahoma" pitchFamily="34" charset="0"/>
              </a:rPr>
              <a:t>(</a:t>
            </a:r>
            <a:r>
              <a:rPr kumimoji="0" lang="en-US" sz="1100" b="0" i="0" u="none" strike="noStrike" kern="120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Suliformes</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a:t>
            </a:r>
            <a:r>
              <a:rPr kumimoji="0" lang="en-US" sz="1100" b="0" i="0" u="none" strike="noStrike" kern="120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Sulidae</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11 species in 3 genera)</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kumimoji="0" lang="en-US" sz="1100" b="1" i="0" u="none" strike="noStrike" kern="1200" cap="none" spc="0" normalizeH="0" baseline="0" noProof="0" dirty="0" smtClean="0">
                <a:ln>
                  <a:noFill/>
                </a:ln>
                <a:solidFill>
                  <a:prstClr val="black"/>
                </a:solidFill>
                <a:effectLst/>
                <a:uLnTx/>
                <a:uFillTx/>
                <a:latin typeface="Tahoma" pitchFamily="34" charset="0"/>
                <a:ea typeface="Tahoma" pitchFamily="34" charset="0"/>
                <a:cs typeface="Tahoma" pitchFamily="34" charset="0"/>
              </a:rPr>
              <a:t>CORMORANTS &amp; SHAGS </a:t>
            </a:r>
            <a:r>
              <a:rPr kumimoji="0" lang="en-US" sz="1100" b="0" i="0" u="none" strike="noStrike" kern="1200" cap="none" spc="0" normalizeH="0" baseline="0" noProof="0" dirty="0" smtClean="0">
                <a:ln>
                  <a:noFill/>
                </a:ln>
                <a:solidFill>
                  <a:prstClr val="black"/>
                </a:solidFill>
                <a:effectLst/>
                <a:uLnTx/>
                <a:uFillTx/>
                <a:latin typeface="Tahoma" pitchFamily="34" charset="0"/>
                <a:ea typeface="Tahoma" pitchFamily="34" charset="0"/>
                <a:cs typeface="Tahoma" pitchFamily="34" charset="0"/>
              </a:rPr>
              <a:t>(</a:t>
            </a:r>
            <a:r>
              <a:rPr kumimoji="0" lang="en-US" sz="1100" b="0" i="0" u="none" strike="noStrike" kern="120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Suliformes</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a:t>
            </a:r>
            <a:r>
              <a:rPr kumimoji="0" lang="en-US" sz="1100" b="0" i="0" u="none" strike="noStrike" kern="120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Phalacrocoridae</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41 species in 7 genera)</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kumimoji="0" lang="en-US" sz="1100" b="1" i="0" u="none" strike="noStrike" kern="1200" cap="none" spc="0" normalizeH="0" baseline="0" noProof="0" dirty="0" smtClean="0">
                <a:ln>
                  <a:noFill/>
                </a:ln>
                <a:solidFill>
                  <a:prstClr val="black"/>
                </a:solidFill>
                <a:effectLst/>
                <a:uLnTx/>
                <a:uFillTx/>
                <a:latin typeface="Tahoma" pitchFamily="34" charset="0"/>
                <a:ea typeface="Tahoma" pitchFamily="34" charset="0"/>
                <a:cs typeface="Tahoma" pitchFamily="34" charset="0"/>
              </a:rPr>
              <a:t>PELICANS </a:t>
            </a:r>
            <a:r>
              <a:rPr kumimoji="0" lang="en-US" sz="1100" b="0" i="0" u="none" strike="noStrike" kern="1200" cap="none" spc="0" normalizeH="0" baseline="0" noProof="0" dirty="0" smtClean="0">
                <a:ln>
                  <a:noFill/>
                </a:ln>
                <a:solidFill>
                  <a:prstClr val="black"/>
                </a:solidFill>
                <a:effectLst/>
                <a:uLnTx/>
                <a:uFillTx/>
                <a:latin typeface="Tahoma" pitchFamily="34" charset="0"/>
                <a:ea typeface="Tahoma" pitchFamily="34" charset="0"/>
                <a:cs typeface="Tahoma" pitchFamily="34" charset="0"/>
              </a:rPr>
              <a:t>(</a:t>
            </a:r>
            <a:r>
              <a:rPr kumimoji="0" lang="en-US" sz="1100" b="0" i="0" u="none" strike="noStrike" kern="120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Pelecaniformes</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a:t>
            </a:r>
            <a:r>
              <a:rPr kumimoji="0" lang="en-US" sz="1100" b="0" i="0" u="none" strike="noStrike" kern="1200" cap="none" spc="0" normalizeH="0" baseline="0" noProof="0" dirty="0" err="1" smtClean="0">
                <a:ln>
                  <a:noFill/>
                </a:ln>
                <a:solidFill>
                  <a:sysClr val="windowText" lastClr="000000"/>
                </a:solidFill>
                <a:effectLst/>
                <a:uLnTx/>
                <a:uFillTx/>
                <a:latin typeface="Tahoma" pitchFamily="34" charset="0"/>
                <a:ea typeface="Tahoma" pitchFamily="34" charset="0"/>
                <a:cs typeface="Tahoma" pitchFamily="34" charset="0"/>
              </a:rPr>
              <a:t>Pelecanidae</a:t>
            </a:r>
            <a:r>
              <a:rPr kumimoji="0" lang="en-US" sz="11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rPr>
              <a:t>: 8 species in 1 genus)</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endParaRPr kumimoji="0" lang="en-US" sz="12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endParaRPr>
          </a:p>
          <a:p>
            <a:pPr marL="0" marR="0" lvl="0" indent="0" algn="l" defTabSz="914400" rtl="0" eaLnBrk="0" fontAlgn="base" latinLnBrk="0" hangingPunct="0">
              <a:lnSpc>
                <a:spcPct val="100000"/>
              </a:lnSpc>
              <a:spcBef>
                <a:spcPct val="20000"/>
              </a:spcBef>
              <a:spcAft>
                <a:spcPct val="0"/>
              </a:spcAft>
              <a:buClrTx/>
              <a:buSzTx/>
              <a:buFont typeface="Arial" charset="0"/>
              <a:buNone/>
              <a:tabLst/>
              <a:defRPr/>
            </a:pPr>
            <a:endParaRPr kumimoji="0" lang="en-US" sz="1200" b="0" i="0" u="none" strike="noStrike" kern="1200" cap="none" spc="0" normalizeH="0" baseline="0" noProof="0" dirty="0" smtClean="0">
              <a:ln>
                <a:noFill/>
              </a:ln>
              <a:solidFill>
                <a:prstClr val="black"/>
              </a:solidFill>
              <a:effectLst/>
              <a:uLnTx/>
              <a:uFillTx/>
              <a:latin typeface="Tahoma" pitchFamily="34" charset="0"/>
              <a:ea typeface="Tahoma" pitchFamily="34" charset="0"/>
              <a:cs typeface="Tahoma" pitchFamily="34" charset="0"/>
            </a:endParaRP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endParaRPr kumimoji="0" lang="en-US" sz="12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endParaRP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endParaRPr kumimoji="0" lang="en-US" sz="12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endParaRP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endParaRPr kumimoji="0" lang="en-US" sz="12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endParaRP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endParaRPr kumimoji="0" lang="en-US" sz="12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endParaRP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endParaRPr kumimoji="0" lang="en-US" sz="12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endParaRP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endParaRPr kumimoji="0" lang="en-US" sz="12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endParaRP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endParaRPr kumimoji="0" lang="en-US" sz="12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endParaRP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endParaRPr kumimoji="0" lang="en-US" sz="12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endParaRP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endParaRPr kumimoji="0" lang="en-US" sz="12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endParaRP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endParaRPr kumimoji="0" lang="en-US" sz="1200" b="0" i="0" u="none" strike="noStrike" kern="1200" cap="none" spc="0" normalizeH="0" baseline="0" noProof="0" dirty="0" smtClean="0">
              <a:ln>
                <a:noFill/>
              </a:ln>
              <a:solidFill>
                <a:sysClr val="windowText" lastClr="000000"/>
              </a:solidFill>
              <a:effectLst/>
              <a:uLnTx/>
              <a:uFillTx/>
              <a:latin typeface="Tahoma" pitchFamily="34" charset="0"/>
              <a:ea typeface="Tahoma" pitchFamily="34" charset="0"/>
              <a:cs typeface="Tahoma" pitchFamily="34" charset="0"/>
            </a:endParaRP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endParaRPr kumimoji="0" lang="el-GR" sz="1200" b="1" i="0" u="none" strike="noStrike" kern="1200" cap="none" spc="0" normalizeH="0" baseline="0" noProof="0" dirty="0">
              <a:ln>
                <a:noFill/>
              </a:ln>
              <a:solidFill>
                <a:sysClr val="windowText" lastClr="000000"/>
              </a:solidFill>
              <a:effectLst/>
              <a:uLnTx/>
              <a:uFillTx/>
              <a:latin typeface="Tahoma" pitchFamily="34" charset="0"/>
              <a:ea typeface="Tahoma" pitchFamily="34" charset="0"/>
              <a:cs typeface="Tahoma" pitchFamily="34" charset="0"/>
            </a:endParaRPr>
          </a:p>
        </p:txBody>
      </p:sp>
      <p:sp>
        <p:nvSpPr>
          <p:cNvPr id="5" name="1 - Τίτλος"/>
          <p:cNvSpPr txBox="1">
            <a:spLocks/>
          </p:cNvSpPr>
          <p:nvPr/>
        </p:nvSpPr>
        <p:spPr bwMode="auto">
          <a:xfrm>
            <a:off x="0" y="1565527"/>
            <a:ext cx="6720840" cy="680468"/>
          </a:xfrm>
          <a:prstGeom prst="rect">
            <a:avLst/>
          </a:prstGeom>
          <a:solidFill>
            <a:sysClr val="window" lastClr="FFFFFF"/>
          </a:solidFill>
          <a:ln w="12700" cap="flat" cmpd="sng" algn="ctr">
            <a:solidFill>
              <a:sysClr val="windowText" lastClr="000000"/>
            </a:solidFill>
            <a:prstDash val="solid"/>
            <a:miter lim="800000"/>
            <a:headEnd/>
            <a:tailEnd/>
          </a:ln>
          <a:effec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2000" b="1" kern="1200">
                <a:solidFill>
                  <a:schemeClr val="dk1"/>
                </a:solidFill>
                <a:latin typeface="+mn-lt"/>
                <a:ea typeface="+mn-ea"/>
                <a:cs typeface="+mn-cs"/>
              </a:defRPr>
            </a:lvl1pPr>
            <a:lvl2pPr algn="ctr" rtl="0" eaLnBrk="0" fontAlgn="base" hangingPunct="0">
              <a:spcBef>
                <a:spcPct val="0"/>
              </a:spcBef>
              <a:spcAft>
                <a:spcPct val="0"/>
              </a:spcAft>
              <a:defRPr sz="4400">
                <a:solidFill>
                  <a:schemeClr val="dk1"/>
                </a:solidFill>
                <a:latin typeface="+mn-lt"/>
                <a:ea typeface="+mn-ea"/>
                <a:cs typeface="+mn-cs"/>
              </a:defRPr>
            </a:lvl2pPr>
            <a:lvl3pPr algn="ctr" rtl="0" eaLnBrk="0" fontAlgn="base" hangingPunct="0">
              <a:spcBef>
                <a:spcPct val="0"/>
              </a:spcBef>
              <a:spcAft>
                <a:spcPct val="0"/>
              </a:spcAft>
              <a:defRPr sz="4400">
                <a:solidFill>
                  <a:schemeClr val="dk1"/>
                </a:solidFill>
                <a:latin typeface="+mn-lt"/>
                <a:ea typeface="+mn-ea"/>
                <a:cs typeface="+mn-cs"/>
              </a:defRPr>
            </a:lvl3pPr>
            <a:lvl4pPr algn="ctr" rtl="0" eaLnBrk="0" fontAlgn="base" hangingPunct="0">
              <a:spcBef>
                <a:spcPct val="0"/>
              </a:spcBef>
              <a:spcAft>
                <a:spcPct val="0"/>
              </a:spcAft>
              <a:defRPr sz="4400">
                <a:solidFill>
                  <a:schemeClr val="dk1"/>
                </a:solidFill>
                <a:latin typeface="+mn-lt"/>
                <a:ea typeface="+mn-ea"/>
                <a:cs typeface="+mn-cs"/>
              </a:defRPr>
            </a:lvl4pPr>
            <a:lvl5pPr algn="ctr" rtl="0" eaLnBrk="0" fontAlgn="base" hangingPunct="0">
              <a:spcBef>
                <a:spcPct val="0"/>
              </a:spcBef>
              <a:spcAft>
                <a:spcPct val="0"/>
              </a:spcAft>
              <a:defRPr sz="4400">
                <a:solidFill>
                  <a:schemeClr val="dk1"/>
                </a:solidFill>
                <a:latin typeface="+mn-lt"/>
                <a:ea typeface="+mn-ea"/>
                <a:cs typeface="+mn-cs"/>
              </a:defRPr>
            </a:lvl5pPr>
            <a:lvl6pPr marL="457200" algn="ctr" rtl="0" fontAlgn="base">
              <a:spcBef>
                <a:spcPct val="0"/>
              </a:spcBef>
              <a:spcAft>
                <a:spcPct val="0"/>
              </a:spcAft>
              <a:defRPr sz="4400">
                <a:solidFill>
                  <a:schemeClr val="dk1"/>
                </a:solidFill>
                <a:latin typeface="+mn-lt"/>
                <a:ea typeface="+mn-ea"/>
                <a:cs typeface="+mn-cs"/>
              </a:defRPr>
            </a:lvl6pPr>
            <a:lvl7pPr marL="914400" algn="ctr" rtl="0" fontAlgn="base">
              <a:spcBef>
                <a:spcPct val="0"/>
              </a:spcBef>
              <a:spcAft>
                <a:spcPct val="0"/>
              </a:spcAft>
              <a:defRPr sz="4400">
                <a:solidFill>
                  <a:schemeClr val="dk1"/>
                </a:solidFill>
                <a:latin typeface="+mn-lt"/>
                <a:ea typeface="+mn-ea"/>
                <a:cs typeface="+mn-cs"/>
              </a:defRPr>
            </a:lvl7pPr>
            <a:lvl8pPr marL="1371600" algn="ctr" rtl="0" fontAlgn="base">
              <a:spcBef>
                <a:spcPct val="0"/>
              </a:spcBef>
              <a:spcAft>
                <a:spcPct val="0"/>
              </a:spcAft>
              <a:defRPr sz="4400">
                <a:solidFill>
                  <a:schemeClr val="dk1"/>
                </a:solidFill>
                <a:latin typeface="+mn-lt"/>
                <a:ea typeface="+mn-ea"/>
                <a:cs typeface="+mn-cs"/>
              </a:defRPr>
            </a:lvl8pPr>
            <a:lvl9pPr marL="1828800" algn="ctr" rtl="0" fontAlgn="base">
              <a:spcBef>
                <a:spcPct val="0"/>
              </a:spcBef>
              <a:spcAft>
                <a:spcPct val="0"/>
              </a:spcAft>
              <a:defRPr sz="4400">
                <a:solidFill>
                  <a:schemeClr val="dk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l-GR" sz="1200" b="1" i="0" u="none" strike="noStrike" kern="1200" cap="none" spc="0" normalizeH="0" baseline="0" noProof="0" dirty="0" smtClean="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Ομάδες θαλασσοπουλιών </a:t>
            </a:r>
            <a:r>
              <a:rPr kumimoji="0" lang="en-US" sz="1200" b="1" i="0" u="none" strike="noStrike" kern="1200" cap="none" spc="0" normalizeH="0" baseline="0" noProof="0" dirty="0" smtClean="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l-GR" sz="1200" b="0" i="0" u="none" strike="noStrike" kern="1200" cap="none" spc="0" normalizeH="0" baseline="0" noProof="0" dirty="0" smtClean="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όπως παρουσιάζονται με την τρέχουσα ταξινομική σειρά που προκύπτει από την αλληλούχιση του DNA και υιοθετήθηκε από τις αρμόδιες υπηρεσίες</a:t>
            </a:r>
            <a:r>
              <a:rPr kumimoji="0" lang="en-US" sz="1200" b="0" i="0" u="none" strike="noStrike" kern="1200" cap="none" spc="0" normalizeH="0" baseline="0" noProof="0" dirty="0" smtClean="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200" b="0" i="0" u="none" strike="noStrike" kern="1200" cap="none" spc="0" normalizeH="0" baseline="0" noProof="0" dirty="0" err="1" smtClean="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Prum</a:t>
            </a:r>
            <a:r>
              <a:rPr kumimoji="0" lang="en-US" sz="1200" b="0" i="0" u="none" strike="noStrike" kern="1200" cap="none" spc="0" normalizeH="0" baseline="0" noProof="0" dirty="0" smtClean="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rPr>
              <a:t> et al., 2015; Harrison et al., 2021)</a:t>
            </a:r>
            <a:endParaRPr kumimoji="0" lang="en-US" sz="1200" b="0" i="0" u="none" strike="noStrike" kern="1200" cap="none" spc="0" normalizeH="0" baseline="0" noProof="0" dirty="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pic>
        <p:nvPicPr>
          <p:cNvPr id="8" name="Picture 2" descr="https://i.pinimg.com/564x/38/b0/bf/38b0bf7ba7257da4fbf4dcf4f28b547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00416" y="0"/>
            <a:ext cx="4291584" cy="59199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8515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a16="http://schemas.microsoft.com/office/drawing/2014/main" xmlns=""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a16="http://schemas.microsoft.com/office/drawing/2014/main" xmlns="" id="{5C7A506D-DCED-C3BC-0E5B-C6601A57D0A9}"/>
              </a:ext>
            </a:extLst>
          </p:cNvPr>
          <p:cNvSpPr txBox="1"/>
          <p:nvPr/>
        </p:nvSpPr>
        <p:spPr>
          <a:xfrm>
            <a:off x="2775505" y="192656"/>
            <a:ext cx="6098058" cy="830997"/>
          </a:xfrm>
          <a:prstGeom prst="rect">
            <a:avLst/>
          </a:prstGeom>
          <a:noFill/>
        </p:spPr>
        <p:txBody>
          <a:bodyPr wrap="square">
            <a:spAutoFit/>
          </a:bodyPr>
          <a:lstStyle/>
          <a:p>
            <a:pPr algn="ctr">
              <a:buNone/>
            </a:pPr>
            <a:r>
              <a:rPr lang="el-GR" sz="2400" b="1" dirty="0" smtClean="0">
                <a:solidFill>
                  <a:srgbClr val="393185"/>
                </a:solidFill>
                <a:latin typeface="Open Sans Light"/>
                <a:ea typeface="Open Sans Light"/>
                <a:cs typeface="Open Sans Light"/>
              </a:rPr>
              <a:t>Θαλασσοπούλια</a:t>
            </a:r>
            <a:r>
              <a:rPr lang="el-GR" sz="2400" b="1" dirty="0">
                <a:solidFill>
                  <a:srgbClr val="393185"/>
                </a:solidFill>
                <a:latin typeface="Open Sans Light"/>
                <a:ea typeface="Open Sans Light"/>
                <a:cs typeface="Open Sans Light"/>
              </a:rPr>
              <a:t>: Δείκτες των θαλάσσιων οικοσυστημάτων Ι</a:t>
            </a:r>
            <a:endParaRPr lang="fr-FR" sz="2400" b="1" dirty="0">
              <a:solidFill>
                <a:srgbClr val="393185"/>
              </a:solidFill>
              <a:latin typeface="Open Sans Light"/>
              <a:ea typeface="Open Sans Light"/>
              <a:cs typeface="Open Sans Light"/>
            </a:endParaRPr>
          </a:p>
        </p:txBody>
      </p:sp>
      <p:graphicFrame>
        <p:nvGraphicFramePr>
          <p:cNvPr id="5" name="3 - Θέση περιεχομένου"/>
          <p:cNvGraphicFramePr>
            <a:graphicFrameLocks/>
          </p:cNvGraphicFramePr>
          <p:nvPr>
            <p:extLst>
              <p:ext uri="{D42A27DB-BD31-4B8C-83A1-F6EECF244321}">
                <p14:modId xmlns:p14="http://schemas.microsoft.com/office/powerpoint/2010/main" val="3062571673"/>
              </p:ext>
            </p:extLst>
          </p:nvPr>
        </p:nvGraphicFramePr>
        <p:xfrm>
          <a:off x="2145848" y="1102601"/>
          <a:ext cx="8352928" cy="489654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4439587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a16="http://schemas.microsoft.com/office/drawing/2014/main" xmlns=""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a16="http://schemas.microsoft.com/office/drawing/2014/main" xmlns="" id="{DCDA3914-0BE1-5D63-9E92-551416D5DD67}"/>
              </a:ext>
            </a:extLst>
          </p:cNvPr>
          <p:cNvSpPr txBox="1"/>
          <p:nvPr/>
        </p:nvSpPr>
        <p:spPr>
          <a:xfrm>
            <a:off x="2830369" y="189771"/>
            <a:ext cx="6098058" cy="830997"/>
          </a:xfrm>
          <a:prstGeom prst="rect">
            <a:avLst/>
          </a:prstGeom>
          <a:noFill/>
        </p:spPr>
        <p:txBody>
          <a:bodyPr wrap="square">
            <a:spAutoFit/>
          </a:bodyPr>
          <a:lstStyle/>
          <a:p>
            <a:pPr algn="ctr">
              <a:buNone/>
            </a:pPr>
            <a:r>
              <a:rPr lang="el-GR" sz="2400" b="1" dirty="0" smtClean="0">
                <a:solidFill>
                  <a:srgbClr val="393185"/>
                </a:solidFill>
                <a:latin typeface="Open Sans Light"/>
                <a:ea typeface="Open Sans Light"/>
                <a:cs typeface="Open Sans Light"/>
              </a:rPr>
              <a:t>Θαλασσοπούλια</a:t>
            </a:r>
            <a:r>
              <a:rPr lang="el-GR" sz="2400" b="1" dirty="0">
                <a:solidFill>
                  <a:srgbClr val="393185"/>
                </a:solidFill>
                <a:latin typeface="Open Sans Light"/>
                <a:ea typeface="Open Sans Light"/>
                <a:cs typeface="Open Sans Light"/>
              </a:rPr>
              <a:t>: Δείκτες των θαλάσσιων οικοσυστημάτων ΙΙ</a:t>
            </a:r>
            <a:endParaRPr lang="fr-FR" sz="2400" b="1" dirty="0">
              <a:solidFill>
                <a:srgbClr val="393185"/>
              </a:solidFill>
              <a:latin typeface="Open Sans Light"/>
              <a:ea typeface="Open Sans Light"/>
              <a:cs typeface="Open Sans Light"/>
            </a:endParaRPr>
          </a:p>
        </p:txBody>
      </p:sp>
      <p:sp>
        <p:nvSpPr>
          <p:cNvPr id="5" name="2 - Θέση περιεχομένου"/>
          <p:cNvSpPr txBox="1">
            <a:spLocks/>
          </p:cNvSpPr>
          <p:nvPr/>
        </p:nvSpPr>
        <p:spPr bwMode="auto">
          <a:xfrm>
            <a:off x="5447928" y="1226464"/>
            <a:ext cx="4968552" cy="4680520"/>
          </a:xfrm>
          <a:prstGeom prst="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6350" cap="flat" cmpd="sng" algn="ctr">
            <a:solidFill>
              <a:srgbClr val="4F81BD"/>
            </a:solidFill>
            <a:prstDash val="solid"/>
            <a:miter lim="800000"/>
            <a:headEnd/>
            <a:tailEnd/>
          </a:ln>
          <a:effectLst>
            <a:outerShdw blurRad="40000" dist="20000" dir="5400000" rotWithShape="0">
              <a:srgbClr val="000000">
                <a:alpha val="38000"/>
              </a:srgbClr>
            </a:outerShdw>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dk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dk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dk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dk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kumimoji="0" lang="el-GR" sz="2400" b="0" i="0" u="none" strike="noStrike" kern="1200" cap="none" spc="0" normalizeH="0" baseline="0" noProof="0" dirty="0" smtClean="0">
                <a:ln>
                  <a:noFill/>
                </a:ln>
                <a:solidFill>
                  <a:sysClr val="windowText" lastClr="000000"/>
                </a:solidFill>
                <a:effectLst/>
                <a:uLnTx/>
                <a:uFillTx/>
                <a:latin typeface="Tahoma" pitchFamily="34" charset="0"/>
                <a:ea typeface="+mn-ea"/>
                <a:cs typeface="Tahoma" pitchFamily="34" charset="0"/>
              </a:rPr>
              <a:t>Συσχέτιση θαλασσοπουλιών με ωκεανογραφικές παραμέτρους</a:t>
            </a:r>
          </a:p>
          <a:p>
            <a:pPr marL="342900" marR="0" lvl="0" indent="-342900" algn="l" defTabSz="914400" rtl="0" eaLnBrk="0" fontAlgn="base" latinLnBrk="0" hangingPunct="0">
              <a:lnSpc>
                <a:spcPct val="100000"/>
              </a:lnSpc>
              <a:spcBef>
                <a:spcPct val="20000"/>
              </a:spcBef>
              <a:spcAft>
                <a:spcPct val="0"/>
              </a:spcAft>
              <a:buClrTx/>
              <a:buSzTx/>
              <a:buFont typeface="Wingdings 2" pitchFamily="18" charset="2"/>
              <a:buNone/>
              <a:tabLst/>
              <a:defRPr/>
            </a:pPr>
            <a:endParaRPr kumimoji="0" lang="el-GR" sz="2400" b="0" i="0" u="none" strike="noStrike" kern="1200" cap="none" spc="0" normalizeH="0" baseline="0" noProof="0" dirty="0" smtClean="0">
              <a:ln>
                <a:noFill/>
              </a:ln>
              <a:solidFill>
                <a:sysClr val="windowText" lastClr="000000"/>
              </a:solidFill>
              <a:effectLst/>
              <a:uLnTx/>
              <a:uFillTx/>
              <a:latin typeface="Tahoma" pitchFamily="34" charset="0"/>
              <a:ea typeface="+mn-ea"/>
              <a:cs typeface="Tahoma" pitchFamily="34" charset="0"/>
            </a:endParaRP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kumimoji="0" lang="el-GR" sz="2400" b="0" i="0" u="none" strike="noStrike" kern="1200" cap="none" spc="0" normalizeH="0" baseline="0" noProof="0" dirty="0" smtClean="0">
                <a:ln>
                  <a:noFill/>
                </a:ln>
                <a:solidFill>
                  <a:sysClr val="windowText" lastClr="000000"/>
                </a:solidFill>
                <a:effectLst/>
                <a:uLnTx/>
                <a:uFillTx/>
                <a:latin typeface="Tahoma" pitchFamily="34" charset="0"/>
                <a:ea typeface="+mn-ea"/>
                <a:cs typeface="Tahoma" pitchFamily="34" charset="0"/>
              </a:rPr>
              <a:t>Δείκτες αλιευτικών πεδίων και ιχθυοαποθεμάτων</a:t>
            </a:r>
          </a:p>
          <a:p>
            <a:pPr marL="342900" marR="0" lvl="0" indent="-342900" algn="l" defTabSz="914400" rtl="0" eaLnBrk="0" fontAlgn="base" latinLnBrk="0" hangingPunct="0">
              <a:lnSpc>
                <a:spcPct val="100000"/>
              </a:lnSpc>
              <a:spcBef>
                <a:spcPct val="20000"/>
              </a:spcBef>
              <a:spcAft>
                <a:spcPct val="0"/>
              </a:spcAft>
              <a:buClrTx/>
              <a:buSzTx/>
              <a:buFont typeface="Wingdings 2" pitchFamily="18" charset="2"/>
              <a:buNone/>
              <a:tabLst/>
              <a:defRPr/>
            </a:pPr>
            <a:endParaRPr kumimoji="0" lang="el-GR" sz="2400" b="0" i="0" u="none" strike="noStrike" kern="1200" cap="none" spc="0" normalizeH="0" baseline="0" noProof="0" dirty="0" smtClean="0">
              <a:ln>
                <a:noFill/>
              </a:ln>
              <a:solidFill>
                <a:sysClr val="windowText" lastClr="000000"/>
              </a:solidFill>
              <a:effectLst/>
              <a:uLnTx/>
              <a:uFillTx/>
              <a:latin typeface="Tahoma" pitchFamily="34" charset="0"/>
              <a:ea typeface="+mn-ea"/>
              <a:cs typeface="Tahoma" pitchFamily="34" charset="0"/>
            </a:endParaRP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kumimoji="0" lang="el-GR" sz="2400" b="0" i="0" u="none" strike="noStrike" kern="1200" cap="none" spc="0" normalizeH="0" baseline="0" noProof="0" dirty="0" smtClean="0">
                <a:ln>
                  <a:noFill/>
                </a:ln>
                <a:solidFill>
                  <a:sysClr val="windowText" lastClr="000000"/>
                </a:solidFill>
                <a:effectLst/>
                <a:uLnTx/>
                <a:uFillTx/>
                <a:latin typeface="Tahoma" pitchFamily="34" charset="0"/>
                <a:ea typeface="+mn-ea"/>
                <a:cs typeface="Tahoma" pitchFamily="34" charset="0"/>
              </a:rPr>
              <a:t>Μεταφορείς βιομάζας</a:t>
            </a:r>
          </a:p>
          <a:p>
            <a:pPr marL="342900" marR="0" lvl="0" indent="-342900" algn="l" defTabSz="914400" rtl="0" eaLnBrk="0" fontAlgn="base" latinLnBrk="0" hangingPunct="0">
              <a:lnSpc>
                <a:spcPct val="100000"/>
              </a:lnSpc>
              <a:spcBef>
                <a:spcPct val="20000"/>
              </a:spcBef>
              <a:spcAft>
                <a:spcPct val="0"/>
              </a:spcAft>
              <a:buClrTx/>
              <a:buSzTx/>
              <a:buFont typeface="Wingdings 2" pitchFamily="18" charset="2"/>
              <a:buNone/>
              <a:tabLst/>
              <a:defRPr/>
            </a:pPr>
            <a:endParaRPr kumimoji="0" lang="el-GR" sz="2400" b="0" i="0" u="none" strike="noStrike" kern="1200" cap="none" spc="0" normalizeH="0" baseline="0" noProof="0" dirty="0" smtClean="0">
              <a:ln>
                <a:noFill/>
              </a:ln>
              <a:solidFill>
                <a:sysClr val="windowText" lastClr="000000"/>
              </a:solidFill>
              <a:effectLst/>
              <a:uLnTx/>
              <a:uFillTx/>
              <a:latin typeface="Tahoma" pitchFamily="34" charset="0"/>
              <a:ea typeface="+mn-ea"/>
              <a:cs typeface="Tahoma" pitchFamily="34" charset="0"/>
            </a:endParaRP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kumimoji="0" lang="el-GR" sz="2400" b="0" i="0" u="none" strike="noStrike" kern="1200" cap="none" spc="0" normalizeH="0" baseline="0" noProof="0" dirty="0" smtClean="0">
                <a:ln>
                  <a:noFill/>
                </a:ln>
                <a:solidFill>
                  <a:sysClr val="windowText" lastClr="000000"/>
                </a:solidFill>
                <a:effectLst/>
                <a:uLnTx/>
                <a:uFillTx/>
                <a:latin typeface="Tahoma" pitchFamily="34" charset="0"/>
                <a:ea typeface="+mn-ea"/>
                <a:cs typeface="Tahoma" pitchFamily="34" charset="0"/>
              </a:rPr>
              <a:t>Δείκτες παρακολούθησης των επιπτώσεων των κλιματικών αλλαγών</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endParaRPr kumimoji="0" lang="el-GR" sz="2000" b="0" i="0" u="none" strike="noStrike" kern="1200" cap="none" spc="0" normalizeH="0" baseline="0" noProof="0" dirty="0" smtClean="0">
              <a:ln>
                <a:noFill/>
              </a:ln>
              <a:solidFill>
                <a:srgbClr val="00B0F0"/>
              </a:solidFill>
              <a:effectLst/>
              <a:uLnTx/>
              <a:uFillTx/>
              <a:latin typeface="Tahoma" pitchFamily="34" charset="0"/>
              <a:ea typeface="+mn-ea"/>
              <a:cs typeface="Tahoma" pitchFamily="34" charset="0"/>
            </a:endParaRP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endParaRPr kumimoji="0" lang="el-GR" sz="2000" b="0" i="0" u="none" strike="noStrike" kern="1200" cap="none" spc="0" normalizeH="0" baseline="0" noProof="0" dirty="0">
              <a:ln>
                <a:noFill/>
              </a:ln>
              <a:solidFill>
                <a:srgbClr val="00B0F0"/>
              </a:solidFill>
              <a:effectLst/>
              <a:uLnTx/>
              <a:uFillTx/>
              <a:latin typeface="Tahoma" pitchFamily="34" charset="0"/>
              <a:ea typeface="+mn-ea"/>
              <a:cs typeface="Tahoma" pitchFamily="34" charset="0"/>
            </a:endParaRPr>
          </a:p>
        </p:txBody>
      </p:sp>
      <p:pic>
        <p:nvPicPr>
          <p:cNvPr id="7" name="Picture 5"/>
          <p:cNvPicPr>
            <a:picLocks noChangeAspect="1" noChangeArrowheads="1"/>
          </p:cNvPicPr>
          <p:nvPr/>
        </p:nvPicPr>
        <p:blipFill>
          <a:blip r:embed="rId5" cstate="print"/>
          <a:srcRect/>
          <a:stretch>
            <a:fillRect/>
          </a:stretch>
        </p:blipFill>
        <p:spPr bwMode="auto">
          <a:xfrm>
            <a:off x="1847529" y="1154456"/>
            <a:ext cx="3384375" cy="2329410"/>
          </a:xfrm>
          <a:prstGeom prst="ellipse">
            <a:avLst/>
          </a:prstGeom>
          <a:ln>
            <a:noFill/>
          </a:ln>
          <a:effectLst>
            <a:softEdge rad="112500"/>
          </a:effectLst>
        </p:spPr>
      </p:pic>
      <p:pic>
        <p:nvPicPr>
          <p:cNvPr id="8" name="Picture 7"/>
          <p:cNvPicPr>
            <a:picLocks noChangeAspect="1" noChangeArrowheads="1"/>
          </p:cNvPicPr>
          <p:nvPr/>
        </p:nvPicPr>
        <p:blipFill>
          <a:blip r:embed="rId6" cstate="print"/>
          <a:srcRect/>
          <a:stretch>
            <a:fillRect/>
          </a:stretch>
        </p:blipFill>
        <p:spPr bwMode="auto">
          <a:xfrm>
            <a:off x="1847528" y="3530719"/>
            <a:ext cx="3456384" cy="2353284"/>
          </a:xfrm>
          <a:prstGeom prst="ellipse">
            <a:avLst/>
          </a:prstGeom>
          <a:ln>
            <a:noFill/>
          </a:ln>
          <a:effectLst>
            <a:softEdge rad="112500"/>
          </a:effectLst>
        </p:spPr>
      </p:pic>
    </p:spTree>
    <p:extLst>
      <p:ext uri="{BB962C8B-B14F-4D97-AF65-F5344CB8AC3E}">
        <p14:creationId xmlns:p14="http://schemas.microsoft.com/office/powerpoint/2010/main" val="39746434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a16="http://schemas.microsoft.com/office/drawing/2014/main" xmlns=""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a16="http://schemas.microsoft.com/office/drawing/2014/main" xmlns="" id="{DCDA3914-0BE1-5D63-9E92-551416D5DD67}"/>
              </a:ext>
            </a:extLst>
          </p:cNvPr>
          <p:cNvSpPr txBox="1"/>
          <p:nvPr/>
        </p:nvSpPr>
        <p:spPr>
          <a:xfrm>
            <a:off x="2807509" y="81460"/>
            <a:ext cx="6098058" cy="830997"/>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Ιδιαίτερα </a:t>
            </a:r>
            <a:r>
              <a:rPr lang="el-GR" sz="2400" b="1" dirty="0">
                <a:solidFill>
                  <a:srgbClr val="393185"/>
                </a:solidFill>
                <a:latin typeface="Open Sans Light"/>
                <a:ea typeface="Open Sans Light"/>
                <a:cs typeface="Open Sans Light"/>
              </a:rPr>
              <a:t>χαρακτηριστικά θαλασσοπουλιών Ι</a:t>
            </a:r>
            <a:endParaRPr lang="fr-FR" sz="2400" b="1" dirty="0">
              <a:solidFill>
                <a:srgbClr val="393185"/>
              </a:solidFill>
              <a:latin typeface="Open Sans Light"/>
              <a:ea typeface="Open Sans Light"/>
              <a:cs typeface="Open Sans Light"/>
            </a:endParaRPr>
          </a:p>
        </p:txBody>
      </p:sp>
      <p:sp>
        <p:nvSpPr>
          <p:cNvPr id="8" name="2 - Θέση περιεχομένου"/>
          <p:cNvSpPr txBox="1">
            <a:spLocks/>
          </p:cNvSpPr>
          <p:nvPr/>
        </p:nvSpPr>
        <p:spPr bwMode="auto">
          <a:xfrm>
            <a:off x="6963726" y="905566"/>
            <a:ext cx="4994910" cy="4614252"/>
          </a:xfrm>
          <a:prstGeom prst="rect">
            <a:avLst/>
          </a:prstGeom>
          <a:solidFill>
            <a:schemeClr val="accent1">
              <a:lumMod val="20000"/>
              <a:lumOff val="80000"/>
            </a:schemeClr>
          </a:solid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r>
              <a:rPr lang="el-GR" sz="1400" dirty="0" smtClean="0">
                <a:latin typeface="Tahoma" pitchFamily="34" charset="0"/>
                <a:ea typeface="Tahoma" pitchFamily="34" charset="0"/>
                <a:cs typeface="Tahoma" pitchFamily="34" charset="0"/>
              </a:rPr>
              <a:t>Τα πελαγικά κυρίως θαλασσοπούλια διαθέτουν αλαταδένες για ωσμωτική ρύθμιση μέσω της αποβολής συμπυκνωμένου άλατος</a:t>
            </a:r>
          </a:p>
          <a:p>
            <a:r>
              <a:rPr lang="el-GR" sz="1400" dirty="0" smtClean="0">
                <a:latin typeface="Tahoma" pitchFamily="34" charset="0"/>
                <a:ea typeface="Tahoma" pitchFamily="34" charset="0"/>
                <a:cs typeface="Tahoma" pitchFamily="34" charset="0"/>
              </a:rPr>
              <a:t>Είδη θαλασσοπουλιών έχουν πολύ αυξημένη ικανότητα να διακρίνουν οσμές ή να τις αντιλαμβάνονται από μεγάλη απόσταση</a:t>
            </a:r>
          </a:p>
          <a:p>
            <a:r>
              <a:rPr lang="el-GR" sz="1400" dirty="0" smtClean="0">
                <a:latin typeface="Tahoma" pitchFamily="34" charset="0"/>
                <a:ea typeface="Tahoma" pitchFamily="34" charset="0"/>
                <a:cs typeface="Tahoma" pitchFamily="34" charset="0"/>
              </a:rPr>
              <a:t>Τα θαλασσοπούλια βρίσκουν την τροφή τους λόγω της ανατομικά περίπλοκης αίσθησης της όσφρησης που διαθέτουν, και περιλαμβάνει ένα πολύπλοκο οσφρητικό επιθήλιο, και μεγάλους οσφρητικούς βολβούς στον εγκέφαλο, που μεταφέρουν πληροφορίες σε ανώτερα κέντρα.</a:t>
            </a:r>
          </a:p>
          <a:p>
            <a:r>
              <a:rPr lang="el-GR" sz="1400" dirty="0" smtClean="0">
                <a:latin typeface="Tahoma" pitchFamily="34" charset="0"/>
                <a:ea typeface="Tahoma" pitchFamily="34" charset="0"/>
                <a:cs typeface="Tahoma" pitchFamily="34" charset="0"/>
              </a:rPr>
              <a:t>Πλεονέκτημα: η επιτυχής τροφοληπτική συμπεριφορά καθώς και η ανεύρεση της φωλιάς ακόμα και σε συνθήκες απόλυτου σκότους π.χ. σε περιπτώσεις αποικιακών ειδών θαλασσοπουλιών</a:t>
            </a:r>
          </a:p>
          <a:p>
            <a:r>
              <a:rPr lang="el-GR" sz="1400" dirty="0" smtClean="0">
                <a:latin typeface="Tahoma" pitchFamily="34" charset="0"/>
                <a:ea typeface="Tahoma" pitchFamily="34" charset="0"/>
                <a:cs typeface="Tahoma" pitchFamily="34" charset="0"/>
              </a:rPr>
              <a:t>Γενικά τα θαλασσοπούλια, είναι αποικιακά, μακρόβια, με υψηλό βαθμό φιλοπατρίας και πιστότητας στο ταίρι. </a:t>
            </a:r>
          </a:p>
          <a:p>
            <a:r>
              <a:rPr lang="el-GR" sz="1400" dirty="0" smtClean="0">
                <a:latin typeface="Tahoma" pitchFamily="34" charset="0"/>
                <a:ea typeface="Tahoma" pitchFamily="34" charset="0"/>
                <a:cs typeface="Tahoma" pitchFamily="34" charset="0"/>
              </a:rPr>
              <a:t>Ο βαθμός φυλετικού διμορφισμού είναι σχετικά χαμηλός όπως και το σύνολο των αβγών ανά φωλιά</a:t>
            </a:r>
            <a:endParaRPr lang="el-GR" sz="1400" dirty="0">
              <a:latin typeface="Tahoma" pitchFamily="34" charset="0"/>
              <a:ea typeface="Tahoma" pitchFamily="34" charset="0"/>
              <a:cs typeface="Tahoma" pitchFamily="34" charset="0"/>
            </a:endParaRPr>
          </a:p>
        </p:txBody>
      </p:sp>
      <p:pic>
        <p:nvPicPr>
          <p:cNvPr id="13" name="Picture 2" descr="E:\Karris\Ionian University\Private works\Book fauna of Greece\Aκριώτης\Photos\15_5_ΤΑΞΙΝΟΜΗΣΗ\Ω06_P7300390 - Karris.JPG"/>
          <p:cNvPicPr>
            <a:picLocks noChangeAspect="1" noChangeArrowheads="1"/>
          </p:cNvPicPr>
          <p:nvPr/>
        </p:nvPicPr>
        <p:blipFill>
          <a:blip r:embed="rId5" cstate="print"/>
          <a:srcRect/>
          <a:stretch>
            <a:fillRect/>
          </a:stretch>
        </p:blipFill>
        <p:spPr bwMode="auto">
          <a:xfrm>
            <a:off x="187202" y="1677209"/>
            <a:ext cx="3085198" cy="2313899"/>
          </a:xfrm>
          <a:prstGeom prst="rect">
            <a:avLst/>
          </a:prstGeom>
          <a:noFill/>
        </p:spPr>
      </p:pic>
      <p:sp>
        <p:nvSpPr>
          <p:cNvPr id="14" name="8 - TextBox"/>
          <p:cNvSpPr txBox="1"/>
          <p:nvPr/>
        </p:nvSpPr>
        <p:spPr>
          <a:xfrm>
            <a:off x="329948" y="4125085"/>
            <a:ext cx="6002272" cy="600164"/>
          </a:xfrm>
          <a:prstGeom prst="rect">
            <a:avLst/>
          </a:prstGeom>
          <a:noFill/>
        </p:spPr>
        <p:txBody>
          <a:bodyPr wrap="square" rtlCol="0">
            <a:spAutoFit/>
          </a:bodyPr>
          <a:lstStyle/>
          <a:p>
            <a:pPr algn="ctr" fontAlgn="base">
              <a:spcBef>
                <a:spcPct val="0"/>
              </a:spcBef>
              <a:spcAft>
                <a:spcPct val="0"/>
              </a:spcAft>
            </a:pPr>
            <a:r>
              <a:rPr lang="el-GR" sz="1100" dirty="0">
                <a:solidFill>
                  <a:prstClr val="black"/>
                </a:solidFill>
                <a:latin typeface="Tahoma" pitchFamily="34" charset="0"/>
                <a:ea typeface="Tahoma" pitchFamily="34" charset="0"/>
                <a:cs typeface="Tahoma" pitchFamily="34" charset="0"/>
              </a:rPr>
              <a:t>Ο Αρτέμης (πάνω) και ο </a:t>
            </a:r>
            <a:r>
              <a:rPr lang="el-GR" sz="1100" dirty="0" err="1">
                <a:solidFill>
                  <a:prstClr val="black"/>
                </a:solidFill>
                <a:latin typeface="Tahoma" pitchFamily="34" charset="0"/>
                <a:ea typeface="Tahoma" pitchFamily="34" charset="0"/>
                <a:cs typeface="Tahoma" pitchFamily="34" charset="0"/>
              </a:rPr>
              <a:t>Μύχος</a:t>
            </a:r>
            <a:r>
              <a:rPr lang="el-GR" sz="1100" dirty="0">
                <a:solidFill>
                  <a:prstClr val="black"/>
                </a:solidFill>
                <a:latin typeface="Tahoma" pitchFamily="34" charset="0"/>
                <a:ea typeface="Tahoma" pitchFamily="34" charset="0"/>
                <a:cs typeface="Tahoma" pitchFamily="34" charset="0"/>
              </a:rPr>
              <a:t> (κάτω) ανήκουν στα </a:t>
            </a:r>
            <a:r>
              <a:rPr lang="el-GR" sz="1100" dirty="0" err="1">
                <a:solidFill>
                  <a:prstClr val="black"/>
                </a:solidFill>
                <a:latin typeface="Tahoma" pitchFamily="34" charset="0"/>
                <a:ea typeface="Tahoma" pitchFamily="34" charset="0"/>
                <a:cs typeface="Tahoma" pitchFamily="34" charset="0"/>
              </a:rPr>
              <a:t>Ρινοτρυπόμορφα</a:t>
            </a:r>
            <a:r>
              <a:rPr lang="el-GR" sz="1100" dirty="0">
                <a:solidFill>
                  <a:prstClr val="black"/>
                </a:solidFill>
                <a:latin typeface="Tahoma" pitchFamily="34" charset="0"/>
                <a:ea typeface="Tahoma" pitchFamily="34" charset="0"/>
                <a:cs typeface="Tahoma" pitchFamily="34" charset="0"/>
              </a:rPr>
              <a:t> είδη και έχουν ιδιαίτερα ανεπτυγμένη την αίσθηση της όσφρησης που τα διευκολύνει στην ανίχνευση της τροφής στο πέλαγος και στην ανεύρεση της φωλιάς τους στην αποικία.</a:t>
            </a:r>
          </a:p>
        </p:txBody>
      </p:sp>
      <p:pic>
        <p:nvPicPr>
          <p:cNvPr id="15" name="Picture 3"/>
          <p:cNvPicPr>
            <a:picLocks noChangeAspect="1"/>
          </p:cNvPicPr>
          <p:nvPr/>
        </p:nvPicPr>
        <p:blipFill rotWithShape="1">
          <a:blip r:embed="rId6" cstate="print"/>
          <a:srcRect l="19121" t="4252" r="7490" b="10792"/>
          <a:stretch/>
        </p:blipFill>
        <p:spPr>
          <a:xfrm>
            <a:off x="3490471" y="1677209"/>
            <a:ext cx="3026860" cy="2325090"/>
          </a:xfrm>
          <a:prstGeom prst="rect">
            <a:avLst/>
          </a:prstGeom>
        </p:spPr>
      </p:pic>
    </p:spTree>
    <p:extLst>
      <p:ext uri="{BB962C8B-B14F-4D97-AF65-F5344CB8AC3E}">
        <p14:creationId xmlns:p14="http://schemas.microsoft.com/office/powerpoint/2010/main" val="22977150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a16="http://schemas.microsoft.com/office/drawing/2014/main" xmlns=""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a16="http://schemas.microsoft.com/office/drawing/2014/main" xmlns="" id="{DCDA3914-0BE1-5D63-9E92-551416D5DD67}"/>
              </a:ext>
            </a:extLst>
          </p:cNvPr>
          <p:cNvSpPr txBox="1"/>
          <p:nvPr/>
        </p:nvSpPr>
        <p:spPr>
          <a:xfrm>
            <a:off x="2807509" y="81460"/>
            <a:ext cx="6098058" cy="830997"/>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Ιδιαίτερα </a:t>
            </a:r>
            <a:r>
              <a:rPr lang="el-GR" sz="2400" b="1" dirty="0">
                <a:solidFill>
                  <a:srgbClr val="393185"/>
                </a:solidFill>
                <a:latin typeface="Open Sans Light"/>
                <a:ea typeface="Open Sans Light"/>
                <a:cs typeface="Open Sans Light"/>
              </a:rPr>
              <a:t>χαρακτηριστικά θαλασσοπουλιών </a:t>
            </a:r>
            <a:r>
              <a:rPr lang="el-GR" sz="2400" b="1" dirty="0" smtClean="0">
                <a:solidFill>
                  <a:srgbClr val="393185"/>
                </a:solidFill>
                <a:latin typeface="Open Sans Light"/>
                <a:ea typeface="Open Sans Light"/>
                <a:cs typeface="Open Sans Light"/>
              </a:rPr>
              <a:t>ΙΙ</a:t>
            </a:r>
            <a:endParaRPr lang="fr-FR" sz="2400" b="1" dirty="0">
              <a:solidFill>
                <a:srgbClr val="393185"/>
              </a:solidFill>
              <a:latin typeface="Open Sans Light"/>
              <a:ea typeface="Open Sans Light"/>
              <a:cs typeface="Open Sans Light"/>
            </a:endParaRPr>
          </a:p>
        </p:txBody>
      </p:sp>
      <p:sp>
        <p:nvSpPr>
          <p:cNvPr id="9" name="2 - Θέση περιεχομένου"/>
          <p:cNvSpPr txBox="1">
            <a:spLocks/>
          </p:cNvSpPr>
          <p:nvPr/>
        </p:nvSpPr>
        <p:spPr bwMode="auto">
          <a:xfrm>
            <a:off x="7983401" y="912457"/>
            <a:ext cx="4038600" cy="4853136"/>
          </a:xfrm>
          <a:prstGeom prst="rect">
            <a:avLst/>
          </a:prstGeom>
          <a:solidFill>
            <a:schemeClr val="accent1">
              <a:lumMod val="20000"/>
              <a:lumOff val="80000"/>
            </a:schemeClr>
          </a:solid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r>
              <a:rPr lang="el-GR" sz="1400" dirty="0" smtClean="0">
                <a:latin typeface="Tahoma" pitchFamily="34" charset="0"/>
                <a:ea typeface="Tahoma" pitchFamily="34" charset="0"/>
                <a:cs typeface="Tahoma" pitchFamily="34" charset="0"/>
              </a:rPr>
              <a:t>Στην </a:t>
            </a:r>
            <a:r>
              <a:rPr lang="el-GR" sz="1400" b="1" dirty="0" smtClean="0">
                <a:latin typeface="Tahoma" pitchFamily="34" charset="0"/>
                <a:ea typeface="Tahoma" pitchFamily="34" charset="0"/>
                <a:cs typeface="Tahoma" pitchFamily="34" charset="0"/>
              </a:rPr>
              <a:t>ανοιχτή θάλασσα</a:t>
            </a:r>
            <a:r>
              <a:rPr lang="el-GR" sz="1400" dirty="0" smtClean="0">
                <a:latin typeface="Tahoma" pitchFamily="34" charset="0"/>
                <a:ea typeface="Tahoma" pitchFamily="34" charset="0"/>
                <a:cs typeface="Tahoma" pitchFamily="34" charset="0"/>
              </a:rPr>
              <a:t>, ο άνεμος και τα κύματα δημιουργούν συνθήκες κατάλληλες για </a:t>
            </a:r>
            <a:r>
              <a:rPr lang="el-GR" sz="1400" b="1" dirty="0" smtClean="0">
                <a:latin typeface="Tahoma" pitchFamily="34" charset="0"/>
                <a:ea typeface="Tahoma" pitchFamily="34" charset="0"/>
                <a:cs typeface="Tahoma" pitchFamily="34" charset="0"/>
              </a:rPr>
              <a:t>«δυναμική» ανεμοπορία </a:t>
            </a:r>
          </a:p>
          <a:p>
            <a:r>
              <a:rPr lang="el-GR" sz="1400" dirty="0" smtClean="0">
                <a:latin typeface="Tahoma" pitchFamily="34" charset="0"/>
                <a:ea typeface="Tahoma" pitchFamily="34" charset="0"/>
                <a:cs typeface="Tahoma" pitchFamily="34" charset="0"/>
              </a:rPr>
              <a:t>Πελαγικά Ρινοτρυπόμορφα είδη όπως τα άλμπατρος ή ο Αρτέμης στη Μεσόγειο, εκμεταλλεύονται τη διαφορά στην ένταση του ανέμου ανάλογα με το ύψος από τα κύματα και</a:t>
            </a:r>
            <a:r>
              <a:rPr lang="en-US" sz="1400" dirty="0" smtClean="0">
                <a:latin typeface="Tahoma" pitchFamily="34" charset="0"/>
                <a:ea typeface="Tahoma" pitchFamily="34" charset="0"/>
                <a:cs typeface="Tahoma" pitchFamily="34" charset="0"/>
              </a:rPr>
              <a:t> </a:t>
            </a:r>
            <a:r>
              <a:rPr lang="el-GR" sz="1400" dirty="0" smtClean="0">
                <a:latin typeface="Tahoma" pitchFamily="34" charset="0"/>
                <a:ea typeface="Tahoma" pitchFamily="34" charset="0"/>
                <a:cs typeface="Tahoma" pitchFamily="34" charset="0"/>
              </a:rPr>
              <a:t>μπορούν να πετούν με σχεδόν μηδενική κατανάλωση ενέργειας για ώρες </a:t>
            </a:r>
          </a:p>
          <a:p>
            <a:r>
              <a:rPr lang="el-GR" sz="1400" dirty="0" smtClean="0">
                <a:latin typeface="Tahoma" pitchFamily="34" charset="0"/>
                <a:ea typeface="Tahoma" pitchFamily="34" charset="0"/>
                <a:cs typeface="Tahoma" pitchFamily="34" charset="0"/>
              </a:rPr>
              <a:t>Τα πουλιά που χρησιμοποιούν την ανεμοπορία ως κύρια μέθοδο μετακίνησης έχουν μακριές, στενές φτερούγες, με μυτερή άκρη. </a:t>
            </a:r>
          </a:p>
          <a:p>
            <a:r>
              <a:rPr lang="el-GR" sz="1400" dirty="0" smtClean="0">
                <a:latin typeface="Tahoma" pitchFamily="34" charset="0"/>
                <a:ea typeface="Tahoma" pitchFamily="34" charset="0"/>
                <a:cs typeface="Tahoma" pitchFamily="34" charset="0"/>
              </a:rPr>
              <a:t>Υπάρχουν επίσης θαλασσοπούλια που ακολουθούν τον θεμελιώδη τρόπο πτήση, δηλαδή το </a:t>
            </a:r>
            <a:r>
              <a:rPr lang="el-GR" sz="1400" b="1" dirty="0" smtClean="0">
                <a:latin typeface="Tahoma" pitchFamily="34" charset="0"/>
                <a:ea typeface="Tahoma" pitchFamily="34" charset="0"/>
                <a:cs typeface="Tahoma" pitchFamily="34" charset="0"/>
              </a:rPr>
              <a:t>φτεροκόπημα</a:t>
            </a:r>
            <a:r>
              <a:rPr lang="el-GR" sz="1400" dirty="0" smtClean="0">
                <a:latin typeface="Tahoma" pitchFamily="34" charset="0"/>
                <a:ea typeface="Tahoma" pitchFamily="34" charset="0"/>
                <a:cs typeface="Tahoma" pitchFamily="34" charset="0"/>
              </a:rPr>
              <a:t> (ή</a:t>
            </a:r>
            <a:r>
              <a:rPr lang="el-GR" sz="1400" b="1" dirty="0" smtClean="0">
                <a:latin typeface="Tahoma" pitchFamily="34" charset="0"/>
                <a:ea typeface="Tahoma" pitchFamily="34" charset="0"/>
                <a:cs typeface="Tahoma" pitchFamily="34" charset="0"/>
              </a:rPr>
              <a:t> ενεργητική πτήση</a:t>
            </a:r>
            <a:r>
              <a:rPr lang="el-GR" sz="1400" dirty="0" smtClean="0">
                <a:latin typeface="Tahoma" pitchFamily="34" charset="0"/>
                <a:ea typeface="Tahoma" pitchFamily="34" charset="0"/>
                <a:cs typeface="Tahoma" pitchFamily="34" charset="0"/>
              </a:rPr>
              <a:t>) όπως οι γλάροι. Εδώ, οι μεγάλοι θωρακικοί μύες έλκουν τις φτερούγες και πιέζουν το αέρα προς τα κάτω και προς τα πίσω, δημιουργώντας μια ώθηση προς τα πάνω και προς τα εμπρός </a:t>
            </a:r>
          </a:p>
          <a:p>
            <a:endParaRPr lang="el-GR" sz="1400" dirty="0">
              <a:latin typeface="Tahoma" pitchFamily="34" charset="0"/>
              <a:ea typeface="Tahoma" pitchFamily="34" charset="0"/>
              <a:cs typeface="Tahoma" pitchFamily="34" charset="0"/>
            </a:endParaRPr>
          </a:p>
        </p:txBody>
      </p:sp>
      <p:sp>
        <p:nvSpPr>
          <p:cNvPr id="10" name="5 - TextBox"/>
          <p:cNvSpPr txBox="1"/>
          <p:nvPr/>
        </p:nvSpPr>
        <p:spPr>
          <a:xfrm>
            <a:off x="0" y="4502435"/>
            <a:ext cx="3854992" cy="430887"/>
          </a:xfrm>
          <a:prstGeom prst="rect">
            <a:avLst/>
          </a:prstGeom>
          <a:noFill/>
        </p:spPr>
        <p:txBody>
          <a:bodyPr wrap="square" rtlCol="0">
            <a:spAutoFit/>
          </a:bodyPr>
          <a:lstStyle/>
          <a:p>
            <a:pPr fontAlgn="base">
              <a:spcBef>
                <a:spcPct val="0"/>
              </a:spcBef>
              <a:spcAft>
                <a:spcPct val="0"/>
              </a:spcAft>
            </a:pPr>
            <a:r>
              <a:rPr lang="el-GR" sz="1100" dirty="0" err="1">
                <a:solidFill>
                  <a:prstClr val="black"/>
                </a:solidFill>
                <a:latin typeface="Tahoma" pitchFamily="34" charset="0"/>
                <a:ea typeface="Tahoma" pitchFamily="34" charset="0"/>
                <a:cs typeface="Tahoma" pitchFamily="34" charset="0"/>
              </a:rPr>
              <a:t>Αρτέμηδες</a:t>
            </a:r>
            <a:r>
              <a:rPr lang="el-GR" sz="1100" dirty="0">
                <a:solidFill>
                  <a:prstClr val="black"/>
                </a:solidFill>
                <a:latin typeface="Tahoma" pitchFamily="34" charset="0"/>
                <a:ea typeface="Tahoma" pitchFamily="34" charset="0"/>
                <a:cs typeface="Tahoma" pitchFamily="34" charset="0"/>
              </a:rPr>
              <a:t> (</a:t>
            </a:r>
            <a:r>
              <a:rPr lang="en-US" sz="1100" i="1" dirty="0" err="1">
                <a:solidFill>
                  <a:prstClr val="black"/>
                </a:solidFill>
                <a:latin typeface="Tahoma" pitchFamily="34" charset="0"/>
                <a:ea typeface="Tahoma" pitchFamily="34" charset="0"/>
                <a:cs typeface="Tahoma" pitchFamily="34" charset="0"/>
              </a:rPr>
              <a:t>Calonectris</a:t>
            </a:r>
            <a:r>
              <a:rPr lang="en-US" sz="1100" i="1" dirty="0">
                <a:solidFill>
                  <a:prstClr val="black"/>
                </a:solidFill>
                <a:latin typeface="Tahoma" pitchFamily="34" charset="0"/>
                <a:ea typeface="Tahoma" pitchFamily="34" charset="0"/>
                <a:cs typeface="Tahoma" pitchFamily="34" charset="0"/>
              </a:rPr>
              <a:t> </a:t>
            </a:r>
            <a:r>
              <a:rPr lang="en-US" sz="1100" i="1" dirty="0" err="1">
                <a:solidFill>
                  <a:prstClr val="black"/>
                </a:solidFill>
                <a:latin typeface="Tahoma" pitchFamily="34" charset="0"/>
                <a:ea typeface="Tahoma" pitchFamily="34" charset="0"/>
                <a:cs typeface="Tahoma" pitchFamily="34" charset="0"/>
              </a:rPr>
              <a:t>diomedea</a:t>
            </a:r>
            <a:r>
              <a:rPr lang="en-US" sz="1100" dirty="0">
                <a:solidFill>
                  <a:prstClr val="black"/>
                </a:solidFill>
                <a:latin typeface="Tahoma" pitchFamily="34" charset="0"/>
                <a:ea typeface="Tahoma" pitchFamily="34" charset="0"/>
                <a:cs typeface="Tahoma" pitchFamily="34" charset="0"/>
              </a:rPr>
              <a:t>) </a:t>
            </a:r>
            <a:r>
              <a:rPr lang="el-GR" sz="1100" dirty="0">
                <a:solidFill>
                  <a:prstClr val="black"/>
                </a:solidFill>
                <a:latin typeface="Tahoma" pitchFamily="34" charset="0"/>
                <a:ea typeface="Tahoma" pitchFamily="34" charset="0"/>
                <a:cs typeface="Tahoma" pitchFamily="34" charset="0"/>
              </a:rPr>
              <a:t>που </a:t>
            </a:r>
            <a:r>
              <a:rPr lang="el-GR" sz="1100" dirty="0" err="1">
                <a:solidFill>
                  <a:prstClr val="black"/>
                </a:solidFill>
                <a:latin typeface="Tahoma" pitchFamily="34" charset="0"/>
                <a:ea typeface="Tahoma" pitchFamily="34" charset="0"/>
                <a:cs typeface="Tahoma" pitchFamily="34" charset="0"/>
              </a:rPr>
              <a:t>ανεμογλυστρούν</a:t>
            </a:r>
            <a:r>
              <a:rPr lang="el-GR" sz="1100" dirty="0">
                <a:solidFill>
                  <a:prstClr val="black"/>
                </a:solidFill>
                <a:latin typeface="Tahoma" pitchFamily="34" charset="0"/>
                <a:ea typeface="Tahoma" pitchFamily="34" charset="0"/>
                <a:cs typeface="Tahoma" pitchFamily="34" charset="0"/>
              </a:rPr>
              <a:t> πάνω από την κυματισμό της θάλασσας</a:t>
            </a:r>
          </a:p>
        </p:txBody>
      </p:sp>
      <p:pic>
        <p:nvPicPr>
          <p:cNvPr id="11" name="Picture 4"/>
          <p:cNvPicPr>
            <a:picLocks noChangeAspect="1" noChangeArrowheads="1"/>
          </p:cNvPicPr>
          <p:nvPr/>
        </p:nvPicPr>
        <p:blipFill>
          <a:blip r:embed="rId5" cstate="print"/>
          <a:srcRect/>
          <a:stretch>
            <a:fillRect/>
          </a:stretch>
        </p:blipFill>
        <p:spPr bwMode="auto">
          <a:xfrm>
            <a:off x="71378" y="1744728"/>
            <a:ext cx="3350935" cy="2757707"/>
          </a:xfrm>
          <a:prstGeom prst="rect">
            <a:avLst/>
          </a:prstGeom>
          <a:noFill/>
          <a:ln w="9525">
            <a:noFill/>
            <a:miter lim="800000"/>
            <a:headEnd/>
            <a:tailEnd/>
          </a:ln>
        </p:spPr>
      </p:pic>
      <p:pic>
        <p:nvPicPr>
          <p:cNvPr id="12"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20211" y="1744728"/>
            <a:ext cx="4114451" cy="2744339"/>
          </a:xfrm>
          <a:prstGeom prst="rect">
            <a:avLst/>
          </a:prstGeom>
        </p:spPr>
      </p:pic>
      <p:sp>
        <p:nvSpPr>
          <p:cNvPr id="16" name="9 - TextBox"/>
          <p:cNvSpPr txBox="1"/>
          <p:nvPr/>
        </p:nvSpPr>
        <p:spPr>
          <a:xfrm>
            <a:off x="3720210" y="4452794"/>
            <a:ext cx="4114451" cy="430887"/>
          </a:xfrm>
          <a:prstGeom prst="rect">
            <a:avLst/>
          </a:prstGeom>
          <a:noFill/>
        </p:spPr>
        <p:txBody>
          <a:bodyPr wrap="square" rtlCol="0">
            <a:spAutoFit/>
          </a:bodyPr>
          <a:lstStyle/>
          <a:p>
            <a:pPr fontAlgn="base">
              <a:spcBef>
                <a:spcPct val="0"/>
              </a:spcBef>
              <a:spcAft>
                <a:spcPct val="0"/>
              </a:spcAft>
            </a:pPr>
            <a:r>
              <a:rPr lang="el-GR" sz="1100" dirty="0" err="1">
                <a:solidFill>
                  <a:prstClr val="black"/>
                </a:solidFill>
                <a:latin typeface="Tahoma" pitchFamily="34" charset="0"/>
                <a:ea typeface="Tahoma" pitchFamily="34" charset="0"/>
                <a:cs typeface="Tahoma" pitchFamily="34" charset="0"/>
              </a:rPr>
              <a:t>Γερακοληστόγλαρος</a:t>
            </a:r>
            <a:r>
              <a:rPr lang="el-GR" sz="1100" dirty="0">
                <a:solidFill>
                  <a:prstClr val="black"/>
                </a:solidFill>
                <a:latin typeface="Tahoma" pitchFamily="34" charset="0"/>
                <a:ea typeface="Tahoma" pitchFamily="34" charset="0"/>
                <a:cs typeface="Tahoma" pitchFamily="34" charset="0"/>
              </a:rPr>
              <a:t> (</a:t>
            </a:r>
            <a:r>
              <a:rPr lang="en-US" sz="1100" i="1" dirty="0" err="1">
                <a:solidFill>
                  <a:prstClr val="black"/>
                </a:solidFill>
                <a:latin typeface="Tahoma" pitchFamily="34" charset="0"/>
                <a:ea typeface="Tahoma" pitchFamily="34" charset="0"/>
                <a:cs typeface="Tahoma" pitchFamily="34" charset="0"/>
              </a:rPr>
              <a:t>Stercorarius</a:t>
            </a:r>
            <a:r>
              <a:rPr lang="en-US" sz="1100" i="1" dirty="0">
                <a:solidFill>
                  <a:prstClr val="black"/>
                </a:solidFill>
                <a:latin typeface="Tahoma" pitchFamily="34" charset="0"/>
                <a:ea typeface="Tahoma" pitchFamily="34" charset="0"/>
                <a:cs typeface="Tahoma" pitchFamily="34" charset="0"/>
              </a:rPr>
              <a:t> </a:t>
            </a:r>
            <a:r>
              <a:rPr lang="en-US" sz="1100" i="1" dirty="0" err="1">
                <a:solidFill>
                  <a:prstClr val="black"/>
                </a:solidFill>
                <a:latin typeface="Tahoma" pitchFamily="34" charset="0"/>
                <a:ea typeface="Tahoma" pitchFamily="34" charset="0"/>
                <a:cs typeface="Tahoma" pitchFamily="34" charset="0"/>
              </a:rPr>
              <a:t>parasiticus</a:t>
            </a:r>
            <a:r>
              <a:rPr lang="en-US" sz="1100" dirty="0">
                <a:solidFill>
                  <a:prstClr val="black"/>
                </a:solidFill>
                <a:latin typeface="Tahoma" pitchFamily="34" charset="0"/>
                <a:ea typeface="Tahoma" pitchFamily="34" charset="0"/>
                <a:cs typeface="Tahoma" pitchFamily="34" charset="0"/>
              </a:rPr>
              <a:t>) </a:t>
            </a:r>
            <a:r>
              <a:rPr lang="el-GR" sz="1100" dirty="0">
                <a:solidFill>
                  <a:prstClr val="black"/>
                </a:solidFill>
                <a:latin typeface="Tahoma" pitchFamily="34" charset="0"/>
                <a:ea typeface="Tahoma" pitchFamily="34" charset="0"/>
                <a:cs typeface="Tahoma" pitchFamily="34" charset="0"/>
              </a:rPr>
              <a:t>με ενεργητική πτήση πάνω από την κυματισμό της θάλασσας</a:t>
            </a:r>
          </a:p>
        </p:txBody>
      </p:sp>
    </p:spTree>
    <p:extLst>
      <p:ext uri="{BB962C8B-B14F-4D97-AF65-F5344CB8AC3E}">
        <p14:creationId xmlns:p14="http://schemas.microsoft.com/office/powerpoint/2010/main" val="24695476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a16="http://schemas.microsoft.com/office/drawing/2014/main" xmlns=""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a16="http://schemas.microsoft.com/office/drawing/2014/main" xmlns="" id="{DCDA3914-0BE1-5D63-9E92-551416D5DD67}"/>
              </a:ext>
            </a:extLst>
          </p:cNvPr>
          <p:cNvSpPr txBox="1"/>
          <p:nvPr/>
        </p:nvSpPr>
        <p:spPr>
          <a:xfrm>
            <a:off x="2967529" y="132908"/>
            <a:ext cx="6098058" cy="461665"/>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Θαλασσοπόροι με ιδιαίτερες ικανότητες </a:t>
            </a:r>
            <a:endParaRPr lang="fr-FR" sz="2400" b="1" dirty="0">
              <a:solidFill>
                <a:srgbClr val="393185"/>
              </a:solidFill>
              <a:latin typeface="Open Sans Light"/>
              <a:ea typeface="Open Sans Light"/>
              <a:cs typeface="Open Sans Light"/>
            </a:endParaRPr>
          </a:p>
        </p:txBody>
      </p:sp>
      <p:pic>
        <p:nvPicPr>
          <p:cNvPr id="8" name="Picture 2" descr="C:\Users\user\Downloads\F1.large.jpg"/>
          <p:cNvPicPr>
            <a:picLocks noChangeAspect="1" noChangeArrowheads="1"/>
          </p:cNvPicPr>
          <p:nvPr/>
        </p:nvPicPr>
        <p:blipFill>
          <a:blip r:embed="rId5" cstate="print"/>
          <a:srcRect/>
          <a:stretch>
            <a:fillRect/>
          </a:stretch>
        </p:blipFill>
        <p:spPr bwMode="auto">
          <a:xfrm>
            <a:off x="4242394" y="2354840"/>
            <a:ext cx="6920906" cy="2806211"/>
          </a:xfrm>
          <a:prstGeom prst="rect">
            <a:avLst/>
          </a:prstGeom>
          <a:noFill/>
        </p:spPr>
      </p:pic>
      <p:pic>
        <p:nvPicPr>
          <p:cNvPr id="13" name="Picture 3"/>
          <p:cNvPicPr>
            <a:picLocks noChangeAspect="1" noChangeArrowheads="1"/>
          </p:cNvPicPr>
          <p:nvPr/>
        </p:nvPicPr>
        <p:blipFill>
          <a:blip r:embed="rId6" cstate="print"/>
          <a:srcRect/>
          <a:stretch>
            <a:fillRect/>
          </a:stretch>
        </p:blipFill>
        <p:spPr bwMode="auto">
          <a:xfrm>
            <a:off x="4242394" y="661242"/>
            <a:ext cx="6920906" cy="1693598"/>
          </a:xfrm>
          <a:prstGeom prst="rect">
            <a:avLst/>
          </a:prstGeom>
          <a:noFill/>
          <a:ln w="9525">
            <a:noFill/>
            <a:miter lim="800000"/>
            <a:headEnd/>
            <a:tailEnd/>
          </a:ln>
        </p:spPr>
      </p:pic>
      <p:pic>
        <p:nvPicPr>
          <p:cNvPr id="14" name="Picture 4"/>
          <p:cNvPicPr>
            <a:picLocks noChangeAspect="1" noChangeArrowheads="1"/>
          </p:cNvPicPr>
          <p:nvPr/>
        </p:nvPicPr>
        <p:blipFill>
          <a:blip r:embed="rId7" cstate="print"/>
          <a:srcRect/>
          <a:stretch>
            <a:fillRect/>
          </a:stretch>
        </p:blipFill>
        <p:spPr bwMode="auto">
          <a:xfrm>
            <a:off x="4242394" y="5161051"/>
            <a:ext cx="6920906" cy="524287"/>
          </a:xfrm>
          <a:prstGeom prst="rect">
            <a:avLst/>
          </a:prstGeom>
          <a:noFill/>
          <a:ln w="9525">
            <a:noFill/>
            <a:miter lim="800000"/>
            <a:headEnd/>
            <a:tailEnd/>
          </a:ln>
        </p:spPr>
      </p:pic>
      <p:pic>
        <p:nvPicPr>
          <p:cNvPr id="15" name="Picture 6" descr="Sterna paradisaea - Monaco Nature Encyclopedia"/>
          <p:cNvPicPr>
            <a:picLocks noChangeAspect="1" noChangeArrowheads="1"/>
          </p:cNvPicPr>
          <p:nvPr/>
        </p:nvPicPr>
        <p:blipFill>
          <a:blip r:embed="rId8" cstate="print"/>
          <a:srcRect/>
          <a:stretch>
            <a:fillRect/>
          </a:stretch>
        </p:blipFill>
        <p:spPr bwMode="auto">
          <a:xfrm>
            <a:off x="944889" y="1210539"/>
            <a:ext cx="3039731" cy="4426953"/>
          </a:xfrm>
          <a:prstGeom prst="rect">
            <a:avLst/>
          </a:prstGeom>
          <a:noFill/>
        </p:spPr>
      </p:pic>
    </p:spTree>
    <p:extLst>
      <p:ext uri="{BB962C8B-B14F-4D97-AF65-F5344CB8AC3E}">
        <p14:creationId xmlns:p14="http://schemas.microsoft.com/office/powerpoint/2010/main" val="37762641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a16="http://schemas.microsoft.com/office/drawing/2014/main" xmlns=""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a16="http://schemas.microsoft.com/office/drawing/2014/main" xmlns="" id="{DCDA3914-0BE1-5D63-9E92-551416D5DD67}"/>
              </a:ext>
            </a:extLst>
          </p:cNvPr>
          <p:cNvSpPr txBox="1"/>
          <p:nvPr/>
        </p:nvSpPr>
        <p:spPr>
          <a:xfrm>
            <a:off x="2949240" y="0"/>
            <a:ext cx="6505655" cy="830997"/>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Απειλές για τα Θαλασσοπούλια σε παγκόσμιο επίπεδο</a:t>
            </a:r>
            <a:endParaRPr lang="fr-FR" sz="2400" b="1" dirty="0">
              <a:solidFill>
                <a:srgbClr val="393185"/>
              </a:solidFill>
              <a:latin typeface="Open Sans Light"/>
              <a:ea typeface="Open Sans Light"/>
              <a:cs typeface="Open Sans Light"/>
            </a:endParaRPr>
          </a:p>
        </p:txBody>
      </p:sp>
      <p:pic>
        <p:nvPicPr>
          <p:cNvPr id="9" name="Picture 8"/>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42232" y="1042417"/>
            <a:ext cx="7635240" cy="4123944"/>
          </a:xfrm>
          <a:prstGeom prst="rect">
            <a:avLst/>
          </a:prstGeom>
          <a:noFill/>
          <a:ln>
            <a:noFill/>
          </a:ln>
        </p:spPr>
      </p:pic>
      <p:sp>
        <p:nvSpPr>
          <p:cNvPr id="3" name="Rectangle 2"/>
          <p:cNvSpPr/>
          <p:nvPr/>
        </p:nvSpPr>
        <p:spPr>
          <a:xfrm>
            <a:off x="4142232" y="5166361"/>
            <a:ext cx="7635240" cy="481670"/>
          </a:xfrm>
          <a:prstGeom prst="rect">
            <a:avLst/>
          </a:prstGeom>
        </p:spPr>
        <p:txBody>
          <a:bodyPr wrap="square">
            <a:spAutoFit/>
          </a:bodyPr>
          <a:lstStyle/>
          <a:p>
            <a:pPr>
              <a:lnSpc>
                <a:spcPct val="115000"/>
              </a:lnSpc>
              <a:spcAft>
                <a:spcPts val="1800"/>
              </a:spcAft>
            </a:pPr>
            <a:r>
              <a:rPr lang="en-US" sz="1100" b="1" dirty="0" smtClean="0">
                <a:solidFill>
                  <a:srgbClr val="0070C0"/>
                </a:solidFill>
                <a:latin typeface="Calibri" panose="020F0502020204030204" pitchFamily="34" charset="0"/>
                <a:ea typeface="Calibri" panose="020F0502020204030204" pitchFamily="34" charset="0"/>
                <a:cs typeface="Calibri" panose="020F0502020204030204" pitchFamily="34" charset="0"/>
              </a:rPr>
              <a:t>Ongoing </a:t>
            </a:r>
            <a:r>
              <a:rPr lang="en-US" sz="1100" b="1" dirty="0">
                <a:solidFill>
                  <a:srgbClr val="0070C0"/>
                </a:solidFill>
                <a:latin typeface="Calibri" panose="020F0502020204030204" pitchFamily="34" charset="0"/>
                <a:ea typeface="Calibri" panose="020F0502020204030204" pitchFamily="34" charset="0"/>
                <a:cs typeface="Calibri" panose="020F0502020204030204" pitchFamily="34" charset="0"/>
              </a:rPr>
              <a:t>threats to all seabird species (ordered by the number of species affected). Left y axis: total number of species affected; Right y axis: average impact ± SE. Values at bars indicate the percentage of species affected (n=359) (from Dias et al., 2019)</a:t>
            </a:r>
            <a:endParaRPr lang="el-GR" sz="11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p:cNvPicPr>
            <a:picLocks noChangeAspect="1"/>
          </p:cNvPicPr>
          <p:nvPr/>
        </p:nvPicPr>
        <p:blipFill rotWithShape="1">
          <a:blip r:embed="rId6"/>
          <a:srcRect l="23625" t="19333" r="23426" b="6533"/>
          <a:stretch/>
        </p:blipFill>
        <p:spPr>
          <a:xfrm>
            <a:off x="76360" y="1731090"/>
            <a:ext cx="3854821" cy="3035808"/>
          </a:xfrm>
          <a:prstGeom prst="rect">
            <a:avLst/>
          </a:prstGeom>
        </p:spPr>
      </p:pic>
    </p:spTree>
    <p:extLst>
      <p:ext uri="{BB962C8B-B14F-4D97-AF65-F5344CB8AC3E}">
        <p14:creationId xmlns:p14="http://schemas.microsoft.com/office/powerpoint/2010/main" val="4310695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a16="http://schemas.microsoft.com/office/drawing/2014/main" xmlns=""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a16="http://schemas.microsoft.com/office/drawing/2014/main" xmlns="" id="{DCDA3914-0BE1-5D63-9E92-551416D5DD67}"/>
              </a:ext>
            </a:extLst>
          </p:cNvPr>
          <p:cNvSpPr txBox="1"/>
          <p:nvPr/>
        </p:nvSpPr>
        <p:spPr>
          <a:xfrm>
            <a:off x="2830369" y="189771"/>
            <a:ext cx="6098058" cy="830997"/>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Βιβλιογραφία </a:t>
            </a:r>
            <a:r>
              <a:rPr lang="el-GR" sz="2400" b="1" dirty="0">
                <a:solidFill>
                  <a:srgbClr val="393185"/>
                </a:solidFill>
                <a:latin typeface="Open Sans Light"/>
                <a:ea typeface="Open Sans Light"/>
                <a:cs typeface="Open Sans Light"/>
              </a:rPr>
              <a:t>για τα θαλασσοπούλια (Διεθνής)</a:t>
            </a:r>
            <a:endParaRPr lang="fr-FR" sz="2400" b="1" dirty="0">
              <a:solidFill>
                <a:srgbClr val="393185"/>
              </a:solidFill>
              <a:latin typeface="Open Sans Light"/>
              <a:ea typeface="Open Sans Light"/>
              <a:cs typeface="Open Sans Light"/>
            </a:endParaRPr>
          </a:p>
        </p:txBody>
      </p:sp>
      <p:pic>
        <p:nvPicPr>
          <p:cNvPr id="9" name="Picture 2" descr="Biology of Marine Birds - 1st Edition - Kenneth I. Warheit - Peter 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8362" y="1570236"/>
            <a:ext cx="2528850" cy="361063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Seabirds - Lynx Nature Books"/>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48216" y="1583522"/>
            <a:ext cx="2405125" cy="364376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Βιβλίο Gulls of the World Klaus Malling Olse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72124" y="1568597"/>
            <a:ext cx="2579654" cy="364376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 descr="Βιβλίο Oceanic Birds of the World Howell Steve N. 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245183" y="1538747"/>
            <a:ext cx="2561126" cy="3673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93585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a16="http://schemas.microsoft.com/office/drawing/2014/main" xmlns=""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a16="http://schemas.microsoft.com/office/drawing/2014/main" xmlns="" id="{DCDA3914-0BE1-5D63-9E92-551416D5DD67}"/>
              </a:ext>
            </a:extLst>
          </p:cNvPr>
          <p:cNvSpPr txBox="1"/>
          <p:nvPr/>
        </p:nvSpPr>
        <p:spPr>
          <a:xfrm>
            <a:off x="2830369" y="189771"/>
            <a:ext cx="6098058" cy="830997"/>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Βιβλιογραφία </a:t>
            </a:r>
            <a:r>
              <a:rPr lang="el-GR" sz="2400" b="1" dirty="0">
                <a:solidFill>
                  <a:srgbClr val="393185"/>
                </a:solidFill>
                <a:latin typeface="Open Sans Light"/>
                <a:ea typeface="Open Sans Light"/>
                <a:cs typeface="Open Sans Light"/>
              </a:rPr>
              <a:t>για τα θαλασσοπούλια </a:t>
            </a:r>
            <a:r>
              <a:rPr lang="el-GR" sz="2400" b="1" dirty="0" smtClean="0">
                <a:solidFill>
                  <a:srgbClr val="393185"/>
                </a:solidFill>
                <a:latin typeface="Open Sans Light"/>
                <a:ea typeface="Open Sans Light"/>
                <a:cs typeface="Open Sans Light"/>
              </a:rPr>
              <a:t>(Ελληνική)</a:t>
            </a:r>
            <a:endParaRPr lang="fr-FR" sz="2400" b="1" dirty="0">
              <a:solidFill>
                <a:srgbClr val="393185"/>
              </a:solidFill>
              <a:latin typeface="Open Sans Light"/>
              <a:ea typeface="Open Sans Light"/>
              <a:cs typeface="Open Sans Light"/>
            </a:endParaRPr>
          </a:p>
        </p:txBody>
      </p:sp>
      <p:pic>
        <p:nvPicPr>
          <p:cNvPr id="8" name="Picture 10" descr="Οι Σημαντικές Περιοχές για τα Πουλιά της Ελλάδας: Περιοχές ..."/>
          <p:cNvPicPr>
            <a:picLocks noChangeAspect="1" noChangeArrowheads="1"/>
          </p:cNvPicPr>
          <p:nvPr/>
        </p:nvPicPr>
        <p:blipFill>
          <a:blip r:embed="rId5" cstate="print"/>
          <a:srcRect/>
          <a:stretch>
            <a:fillRect/>
          </a:stretch>
        </p:blipFill>
        <p:spPr bwMode="auto">
          <a:xfrm>
            <a:off x="1542787" y="1465343"/>
            <a:ext cx="2938198" cy="4131841"/>
          </a:xfrm>
          <a:prstGeom prst="rect">
            <a:avLst/>
          </a:prstGeom>
          <a:noFill/>
        </p:spPr>
      </p:pic>
      <p:pic>
        <p:nvPicPr>
          <p:cNvPr id="13" name="Picture 22" descr="http://files.ornithologiki.gr/images/lib/AEGEAN_Cover.jpg"/>
          <p:cNvPicPr>
            <a:picLocks noChangeAspect="1" noChangeArrowheads="1"/>
          </p:cNvPicPr>
          <p:nvPr/>
        </p:nvPicPr>
        <p:blipFill>
          <a:blip r:embed="rId6" cstate="print"/>
          <a:srcRect r="10285"/>
          <a:stretch>
            <a:fillRect/>
          </a:stretch>
        </p:blipFill>
        <p:spPr bwMode="auto">
          <a:xfrm>
            <a:off x="4818643" y="1465341"/>
            <a:ext cx="2594661" cy="4131842"/>
          </a:xfrm>
          <a:prstGeom prst="rect">
            <a:avLst/>
          </a:prstGeom>
          <a:noFill/>
        </p:spPr>
      </p:pic>
      <p:pic>
        <p:nvPicPr>
          <p:cNvPr id="14" name="Picture 2" descr="Ορνιθολογία - Γκούτνερ Βασίλης | Public βιβλία"/>
          <p:cNvPicPr>
            <a:picLocks noChangeAspect="1" noChangeArrowheads="1"/>
          </p:cNvPicPr>
          <p:nvPr/>
        </p:nvPicPr>
        <p:blipFill>
          <a:blip r:embed="rId7" cstate="print"/>
          <a:srcRect/>
          <a:stretch>
            <a:fillRect/>
          </a:stretch>
        </p:blipFill>
        <p:spPr bwMode="auto">
          <a:xfrm>
            <a:off x="7770971" y="1465341"/>
            <a:ext cx="2938199" cy="4131843"/>
          </a:xfrm>
          <a:prstGeom prst="rect">
            <a:avLst/>
          </a:prstGeom>
          <a:noFill/>
        </p:spPr>
      </p:pic>
    </p:spTree>
    <p:extLst>
      <p:ext uri="{BB962C8B-B14F-4D97-AF65-F5344CB8AC3E}">
        <p14:creationId xmlns:p14="http://schemas.microsoft.com/office/powerpoint/2010/main" val="42857611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a16="http://schemas.microsoft.com/office/drawing/2014/main" xmlns=""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a16="http://schemas.microsoft.com/office/drawing/2014/main" xmlns="" id="{DCDA3914-0BE1-5D63-9E92-551416D5DD67}"/>
              </a:ext>
            </a:extLst>
          </p:cNvPr>
          <p:cNvSpPr txBox="1"/>
          <p:nvPr/>
        </p:nvSpPr>
        <p:spPr>
          <a:xfrm>
            <a:off x="2830368" y="189771"/>
            <a:ext cx="9011111" cy="830997"/>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Θεσμικό </a:t>
            </a:r>
            <a:r>
              <a:rPr lang="el-GR" sz="2400" b="1" dirty="0">
                <a:solidFill>
                  <a:srgbClr val="393185"/>
                </a:solidFill>
                <a:latin typeface="Open Sans Light"/>
                <a:ea typeface="Open Sans Light"/>
                <a:cs typeface="Open Sans Light"/>
              </a:rPr>
              <a:t>και διοικητικό πλαίσιο στην Ελλάδα για </a:t>
            </a:r>
            <a:r>
              <a:rPr lang="el-GR" sz="2400" b="1" dirty="0" smtClean="0">
                <a:solidFill>
                  <a:srgbClr val="393185"/>
                </a:solidFill>
                <a:latin typeface="Open Sans Light"/>
                <a:ea typeface="Open Sans Light"/>
                <a:cs typeface="Open Sans Light"/>
              </a:rPr>
              <a:t>τη διατήρηση και προστασία όλα </a:t>
            </a:r>
            <a:r>
              <a:rPr lang="el-GR" sz="2400" b="1" dirty="0">
                <a:solidFill>
                  <a:srgbClr val="393185"/>
                </a:solidFill>
                <a:latin typeface="Open Sans Light"/>
                <a:ea typeface="Open Sans Light"/>
                <a:cs typeface="Open Sans Light"/>
              </a:rPr>
              <a:t>τα είδη </a:t>
            </a:r>
            <a:r>
              <a:rPr lang="el-GR" sz="2400" b="1" dirty="0" smtClean="0">
                <a:solidFill>
                  <a:srgbClr val="393185"/>
                </a:solidFill>
                <a:latin typeface="Open Sans Light"/>
                <a:ea typeface="Open Sans Light"/>
                <a:cs typeface="Open Sans Light"/>
              </a:rPr>
              <a:t>θαλασσοπουλιών </a:t>
            </a:r>
            <a:endParaRPr lang="fr-FR" sz="2400" b="1" dirty="0">
              <a:solidFill>
                <a:srgbClr val="393185"/>
              </a:solidFill>
              <a:latin typeface="Open Sans Light"/>
              <a:ea typeface="Open Sans Light"/>
              <a:cs typeface="Open Sans Light"/>
            </a:endParaRPr>
          </a:p>
        </p:txBody>
      </p:sp>
      <p:sp>
        <p:nvSpPr>
          <p:cNvPr id="3" name="Rectangle 2"/>
          <p:cNvSpPr/>
          <p:nvPr/>
        </p:nvSpPr>
        <p:spPr>
          <a:xfrm>
            <a:off x="2857500" y="1169222"/>
            <a:ext cx="9376724" cy="4708981"/>
          </a:xfrm>
          <a:prstGeom prst="rect">
            <a:avLst/>
          </a:prstGeom>
          <a:solidFill>
            <a:schemeClr val="accent1">
              <a:lumMod val="20000"/>
              <a:lumOff val="80000"/>
            </a:schemeClr>
          </a:solidFill>
        </p:spPr>
        <p:txBody>
          <a:bodyPr wrap="square">
            <a:spAutoFit/>
          </a:bodyPr>
          <a:lstStyle/>
          <a:p>
            <a:pPr>
              <a:lnSpc>
                <a:spcPts val="1800"/>
              </a:lnSpc>
              <a:spcAft>
                <a:spcPts val="0"/>
              </a:spcAft>
            </a:pPr>
            <a:r>
              <a:rPr lang="el-GR" sz="1200" dirty="0">
                <a:solidFill>
                  <a:srgbClr val="0A0A0A"/>
                </a:solidFill>
                <a:latin typeface="Tahoma" panose="020B0604030504040204" pitchFamily="34" charset="0"/>
                <a:ea typeface="Tahoma" panose="020B0604030504040204" pitchFamily="34" charset="0"/>
                <a:cs typeface="Tahoma" panose="020B0604030504040204" pitchFamily="34" charset="0"/>
              </a:rPr>
              <a:t>Η διατήρηση των θαλασσοπουλιών στην Ελλάδα βασίζεται σε ένα συνδυασμό ευρωπαϊκής και εθνικής νομοθεσίας, με έμφαση στη δημιουργία δικτύων προστατευόμενων περιοχών (Natura 2000) και την εφαρμογή στοχευμένων δράσεων για είδη προτεραιότητας, όπως ο Αιγαιόγλαρος και ο Μύχος.</a:t>
            </a:r>
            <a:endParaRPr lang="el-GR" sz="1200" dirty="0">
              <a:latin typeface="Tahoma" panose="020B0604030504040204" pitchFamily="34" charset="0"/>
              <a:ea typeface="Tahoma" panose="020B0604030504040204" pitchFamily="34" charset="0"/>
              <a:cs typeface="Tahoma" panose="020B0604030504040204" pitchFamily="34" charset="0"/>
            </a:endParaRPr>
          </a:p>
          <a:p>
            <a:pPr>
              <a:lnSpc>
                <a:spcPts val="1800"/>
              </a:lnSpc>
              <a:spcAft>
                <a:spcPts val="0"/>
              </a:spcAft>
            </a:pPr>
            <a:r>
              <a:rPr lang="el-GR" sz="1200" b="1" dirty="0">
                <a:solidFill>
                  <a:srgbClr val="0A0A0A"/>
                </a:solidFill>
                <a:latin typeface="Tahoma" panose="020B0604030504040204" pitchFamily="34" charset="0"/>
                <a:ea typeface="Tahoma" panose="020B0604030504040204" pitchFamily="34" charset="0"/>
                <a:cs typeface="Tahoma" panose="020B0604030504040204" pitchFamily="34" charset="0"/>
              </a:rPr>
              <a:t>Θεσμικό και Διοικητικό Πλαίσιο στην Ελλάδα</a:t>
            </a:r>
            <a:endParaRPr lang="el-GR" sz="1200" dirty="0">
              <a:latin typeface="Tahoma" panose="020B0604030504040204" pitchFamily="34" charset="0"/>
              <a:ea typeface="Tahoma" panose="020B0604030504040204" pitchFamily="34" charset="0"/>
              <a:cs typeface="Tahoma" panose="020B0604030504040204" pitchFamily="34" charset="0"/>
            </a:endParaRPr>
          </a:p>
          <a:p>
            <a:pPr marL="342900" lvl="0" indent="-342900">
              <a:lnSpc>
                <a:spcPts val="1800"/>
              </a:lnSpc>
              <a:spcAft>
                <a:spcPts val="900"/>
              </a:spcAft>
              <a:buSzPts val="1000"/>
              <a:buFont typeface="Symbol" panose="05050102010706020507" pitchFamily="18" charset="2"/>
              <a:buChar char=""/>
              <a:tabLst>
                <a:tab pos="457200" algn="l"/>
              </a:tabLst>
            </a:pPr>
            <a:r>
              <a:rPr lang="el-GR" sz="1200" b="1" dirty="0">
                <a:solidFill>
                  <a:srgbClr val="0A0A0A"/>
                </a:solidFill>
                <a:latin typeface="Tahoma" panose="020B0604030504040204" pitchFamily="34" charset="0"/>
                <a:ea typeface="Tahoma" panose="020B0604030504040204" pitchFamily="34" charset="0"/>
                <a:cs typeface="Tahoma" panose="020B0604030504040204" pitchFamily="34" charset="0"/>
              </a:rPr>
              <a:t>Ευρωπαϊκή Οδηγία για τα Άγρια Πτηνά (2009/147/ΕΚ):</a:t>
            </a:r>
            <a:r>
              <a:rPr lang="el-GR" sz="1200" dirty="0">
                <a:solidFill>
                  <a:srgbClr val="0A0A0A"/>
                </a:solidFill>
                <a:latin typeface="Tahoma" panose="020B0604030504040204" pitchFamily="34" charset="0"/>
                <a:ea typeface="Tahoma" panose="020B0604030504040204" pitchFamily="34" charset="0"/>
                <a:cs typeface="Tahoma" panose="020B0604030504040204" pitchFamily="34" charset="0"/>
              </a:rPr>
              <a:t> Αποτελεί τη βάση, υποχρεώνοντας τη χώρα να προστατεύει τα είδη πτηνών και τους βιοτόπους τους.</a:t>
            </a:r>
            <a:endParaRPr lang="el-GR" sz="1200" dirty="0">
              <a:latin typeface="Tahoma" panose="020B0604030504040204" pitchFamily="34" charset="0"/>
              <a:ea typeface="Tahoma" panose="020B0604030504040204" pitchFamily="34" charset="0"/>
              <a:cs typeface="Tahoma" panose="020B0604030504040204" pitchFamily="34" charset="0"/>
            </a:endParaRPr>
          </a:p>
          <a:p>
            <a:pPr marL="342900" lvl="0" indent="-342900">
              <a:lnSpc>
                <a:spcPts val="1800"/>
              </a:lnSpc>
              <a:spcAft>
                <a:spcPts val="900"/>
              </a:spcAft>
              <a:buSzPts val="1000"/>
              <a:buFont typeface="Symbol" panose="05050102010706020507" pitchFamily="18" charset="2"/>
              <a:buChar char=""/>
              <a:tabLst>
                <a:tab pos="457200" algn="l"/>
              </a:tabLst>
            </a:pPr>
            <a:r>
              <a:rPr lang="el-GR" sz="1200" b="1" dirty="0">
                <a:solidFill>
                  <a:srgbClr val="0A0A0A"/>
                </a:solidFill>
                <a:latin typeface="Tahoma" panose="020B0604030504040204" pitchFamily="34" charset="0"/>
                <a:ea typeface="Tahoma" panose="020B0604030504040204" pitchFamily="34" charset="0"/>
                <a:cs typeface="Tahoma" panose="020B0604030504040204" pitchFamily="34" charset="0"/>
              </a:rPr>
              <a:t>Νόμος 3937/2011 &amp; Ν. 1650/1986:</a:t>
            </a:r>
            <a:r>
              <a:rPr lang="el-GR" sz="1200" dirty="0">
                <a:solidFill>
                  <a:srgbClr val="0A0A0A"/>
                </a:solidFill>
                <a:latin typeface="Tahoma" panose="020B0604030504040204" pitchFamily="34" charset="0"/>
                <a:ea typeface="Tahoma" panose="020B0604030504040204" pitchFamily="34" charset="0"/>
                <a:cs typeface="Tahoma" panose="020B0604030504040204" pitchFamily="34" charset="0"/>
              </a:rPr>
              <a:t> Το εθνικό πλαίσιο για τη διατήρηση της βιοποικιλότητας, που ορίζει τις προστατευόμενες περιοχές.</a:t>
            </a:r>
            <a:endParaRPr lang="el-GR" sz="1200" dirty="0">
              <a:latin typeface="Tahoma" panose="020B0604030504040204" pitchFamily="34" charset="0"/>
              <a:ea typeface="Tahoma" panose="020B0604030504040204" pitchFamily="34" charset="0"/>
              <a:cs typeface="Tahoma" panose="020B0604030504040204" pitchFamily="34" charset="0"/>
            </a:endParaRPr>
          </a:p>
          <a:p>
            <a:pPr marL="342900" lvl="0" indent="-342900">
              <a:lnSpc>
                <a:spcPts val="1800"/>
              </a:lnSpc>
              <a:spcAft>
                <a:spcPts val="900"/>
              </a:spcAft>
              <a:buSzPts val="1000"/>
              <a:buFont typeface="Symbol" panose="05050102010706020507" pitchFamily="18" charset="2"/>
              <a:buChar char=""/>
              <a:tabLst>
                <a:tab pos="457200" algn="l"/>
              </a:tabLst>
            </a:pPr>
            <a:r>
              <a:rPr lang="el-GR" sz="1200" b="1" dirty="0">
                <a:solidFill>
                  <a:srgbClr val="0A0A0A"/>
                </a:solidFill>
                <a:latin typeface="Tahoma" panose="020B0604030504040204" pitchFamily="34" charset="0"/>
                <a:ea typeface="Tahoma" panose="020B0604030504040204" pitchFamily="34" charset="0"/>
                <a:cs typeface="Tahoma" panose="020B0604030504040204" pitchFamily="34" charset="0"/>
              </a:rPr>
              <a:t>Οδηγία Πλαίσιο για τη Θαλάσσια Στρατηγική (ΟΠΘΣ):</a:t>
            </a:r>
            <a:r>
              <a:rPr lang="el-GR" sz="1200" dirty="0">
                <a:solidFill>
                  <a:srgbClr val="0A0A0A"/>
                </a:solidFill>
                <a:latin typeface="Tahoma" panose="020B0604030504040204" pitchFamily="34" charset="0"/>
                <a:ea typeface="Tahoma" panose="020B0604030504040204" pitchFamily="34" charset="0"/>
                <a:cs typeface="Tahoma" panose="020B0604030504040204" pitchFamily="34" charset="0"/>
              </a:rPr>
              <a:t> Στοχεύει στην "καλή περιβαλλοντική κατάσταση" των θαλασσών.</a:t>
            </a:r>
            <a:endParaRPr lang="el-GR" sz="1200" dirty="0">
              <a:latin typeface="Tahoma" panose="020B0604030504040204" pitchFamily="34" charset="0"/>
              <a:ea typeface="Tahoma" panose="020B0604030504040204" pitchFamily="34" charset="0"/>
              <a:cs typeface="Tahoma" panose="020B0604030504040204" pitchFamily="34" charset="0"/>
            </a:endParaRPr>
          </a:p>
          <a:p>
            <a:pPr marL="342900" lvl="0" indent="-342900">
              <a:lnSpc>
                <a:spcPts val="1800"/>
              </a:lnSpc>
              <a:spcAft>
                <a:spcPts val="900"/>
              </a:spcAft>
              <a:buSzPts val="1000"/>
              <a:buFont typeface="Symbol" panose="05050102010706020507" pitchFamily="18" charset="2"/>
              <a:buChar char=""/>
              <a:tabLst>
                <a:tab pos="457200" algn="l"/>
              </a:tabLst>
            </a:pPr>
            <a:r>
              <a:rPr lang="el-GR" sz="1200" b="1" dirty="0">
                <a:solidFill>
                  <a:srgbClr val="0A0A0A"/>
                </a:solidFill>
                <a:latin typeface="Tahoma" panose="020B0604030504040204" pitchFamily="34" charset="0"/>
                <a:ea typeface="Tahoma" panose="020B0604030504040204" pitchFamily="34" charset="0"/>
                <a:cs typeface="Tahoma" panose="020B0604030504040204" pitchFamily="34" charset="0"/>
              </a:rPr>
              <a:t>Δίκτυο Natura 2000 &amp; Ζώνες Ειδικής Προστασίας (ΖΕΠ):</a:t>
            </a:r>
            <a:r>
              <a:rPr lang="el-GR" sz="1200" dirty="0">
                <a:solidFill>
                  <a:srgbClr val="0A0A0A"/>
                </a:solidFill>
                <a:latin typeface="Tahoma" panose="020B0604030504040204" pitchFamily="34" charset="0"/>
                <a:ea typeface="Tahoma" panose="020B0604030504040204" pitchFamily="34" charset="0"/>
                <a:cs typeface="Tahoma" panose="020B0604030504040204" pitchFamily="34" charset="0"/>
              </a:rPr>
              <a:t> Η Ελλάδα έχει εντάξει 174 θαλάσσιες ή μερικώς θαλάσσιες περιοχές στο δίκτυο, πολλές από τις οποίες είναι κρίσιμες για θαλασσοπούλια (π.χ. Αιγαίο</a:t>
            </a:r>
            <a:r>
              <a:rPr lang="el-GR" sz="1200" dirty="0" smtClean="0">
                <a:solidFill>
                  <a:srgbClr val="0A0A0A"/>
                </a:solidFill>
                <a:latin typeface="Tahoma" panose="020B0604030504040204" pitchFamily="34" charset="0"/>
                <a:ea typeface="Tahoma" panose="020B0604030504040204" pitchFamily="34" charset="0"/>
                <a:cs typeface="Tahoma" panose="020B0604030504040204" pitchFamily="34" charset="0"/>
              </a:rPr>
              <a:t>).</a:t>
            </a:r>
            <a:endParaRPr lang="en-US" sz="1200" dirty="0" smtClean="0">
              <a:solidFill>
                <a:srgbClr val="0A0A0A"/>
              </a:solidFill>
              <a:latin typeface="Tahoma" panose="020B0604030504040204" pitchFamily="34" charset="0"/>
              <a:ea typeface="Tahoma" panose="020B0604030504040204" pitchFamily="34" charset="0"/>
              <a:cs typeface="Tahoma" panose="020B0604030504040204" pitchFamily="34" charset="0"/>
            </a:endParaRPr>
          </a:p>
          <a:p>
            <a:pPr marL="342900" lvl="0" indent="-342900">
              <a:lnSpc>
                <a:spcPts val="1800"/>
              </a:lnSpc>
              <a:spcAft>
                <a:spcPts val="900"/>
              </a:spcAft>
              <a:buSzPts val="1000"/>
              <a:buFont typeface="Symbol" panose="05050102010706020507" pitchFamily="18" charset="2"/>
              <a:buChar char=""/>
              <a:tabLst>
                <a:tab pos="457200" algn="l"/>
              </a:tabLst>
            </a:pPr>
            <a:r>
              <a:rPr lang="el-GR" sz="1200" b="1" dirty="0">
                <a:latin typeface="Tahoma" panose="020B0604030504040204" pitchFamily="34" charset="0"/>
                <a:ea typeface="Tahoma" panose="020B0604030504040204" pitchFamily="34" charset="0"/>
                <a:cs typeface="Tahoma" panose="020B0604030504040204" pitchFamily="34" charset="0"/>
              </a:rPr>
              <a:t>Εποπτεία και Αξιολόγηση του Καθεστώτος Διατήρησης ειδών </a:t>
            </a:r>
            <a:r>
              <a:rPr lang="el-GR" sz="1200" b="1" dirty="0" smtClean="0">
                <a:latin typeface="Tahoma" panose="020B0604030504040204" pitchFamily="34" charset="0"/>
                <a:ea typeface="Tahoma" panose="020B0604030504040204" pitchFamily="34" charset="0"/>
                <a:cs typeface="Tahoma" panose="020B0604030504040204" pitchFamily="34" charset="0"/>
              </a:rPr>
              <a:t>ορνιθοπανίδας</a:t>
            </a:r>
            <a:r>
              <a:rPr lang="en-US" sz="1200" b="1" dirty="0" smtClean="0">
                <a:latin typeface="Tahoma" panose="020B0604030504040204" pitchFamily="34" charset="0"/>
                <a:ea typeface="Tahoma" panose="020B0604030504040204" pitchFamily="34" charset="0"/>
                <a:cs typeface="Tahoma" panose="020B0604030504040204" pitchFamily="34" charset="0"/>
              </a:rPr>
              <a:t> </a:t>
            </a:r>
            <a:r>
              <a:rPr lang="el-GR" sz="1200" b="1" dirty="0" smtClean="0">
                <a:latin typeface="Tahoma" panose="020B0604030504040204" pitchFamily="34" charset="0"/>
                <a:ea typeface="Tahoma" panose="020B0604030504040204" pitchFamily="34" charset="0"/>
                <a:cs typeface="Tahoma" panose="020B0604030504040204" pitchFamily="34" charset="0"/>
              </a:rPr>
              <a:t>κοινοτικού </a:t>
            </a:r>
            <a:r>
              <a:rPr lang="el-GR" sz="1200" b="1" dirty="0">
                <a:latin typeface="Tahoma" panose="020B0604030504040204" pitchFamily="34" charset="0"/>
                <a:ea typeface="Tahoma" panose="020B0604030504040204" pitchFamily="34" charset="0"/>
                <a:cs typeface="Tahoma" panose="020B0604030504040204" pitchFamily="34" charset="0"/>
              </a:rPr>
              <a:t>και εθνικού ενδιαφέροντος στην </a:t>
            </a:r>
            <a:r>
              <a:rPr lang="el-GR" sz="1200" b="1" dirty="0" smtClean="0">
                <a:latin typeface="Tahoma" panose="020B0604030504040204" pitchFamily="34" charset="0"/>
                <a:ea typeface="Tahoma" panose="020B0604030504040204" pitchFamily="34" charset="0"/>
                <a:cs typeface="Tahoma" panose="020B0604030504040204" pitchFamily="34" charset="0"/>
              </a:rPr>
              <a:t>Ελλάδα</a:t>
            </a:r>
            <a:r>
              <a:rPr lang="el-GR" sz="1200" dirty="0" smtClean="0">
                <a:latin typeface="Tahoma" panose="020B0604030504040204" pitchFamily="34" charset="0"/>
                <a:ea typeface="Tahoma" panose="020B0604030504040204" pitchFamily="34" charset="0"/>
                <a:cs typeface="Tahoma" panose="020B0604030504040204" pitchFamily="34" charset="0"/>
              </a:rPr>
              <a:t> </a:t>
            </a:r>
            <a:r>
              <a:rPr lang="el-GR" sz="1200" dirty="0">
                <a:latin typeface="Tahoma" panose="020B0604030504040204" pitchFamily="34" charset="0"/>
                <a:ea typeface="Tahoma" panose="020B0604030504040204" pitchFamily="34" charset="0"/>
                <a:cs typeface="Tahoma" panose="020B0604030504040204" pitchFamily="34" charset="0"/>
              </a:rPr>
              <a:t>(ΚΩΔ. ΟΠΣ 5047786) Ε.Π</a:t>
            </a:r>
            <a:r>
              <a:rPr lang="el-GR" sz="1200" dirty="0" smtClean="0">
                <a:latin typeface="Tahoma" panose="020B0604030504040204" pitchFamily="34" charset="0"/>
                <a:ea typeface="Tahoma" panose="020B0604030504040204" pitchFamily="34" charset="0"/>
                <a:cs typeface="Tahoma" panose="020B0604030504040204" pitchFamily="34" charset="0"/>
              </a:rPr>
              <a:t>.</a:t>
            </a:r>
            <a:r>
              <a:rPr lang="en-US" sz="1200" dirty="0" smtClean="0">
                <a:latin typeface="Tahoma" panose="020B0604030504040204" pitchFamily="34" charset="0"/>
                <a:ea typeface="Tahoma" panose="020B0604030504040204" pitchFamily="34" charset="0"/>
                <a:cs typeface="Tahoma" panose="020B0604030504040204" pitchFamily="34" charset="0"/>
              </a:rPr>
              <a:t> </a:t>
            </a:r>
            <a:r>
              <a:rPr lang="el-GR" sz="1200" dirty="0" smtClean="0">
                <a:latin typeface="Tahoma" panose="020B0604030504040204" pitchFamily="34" charset="0"/>
                <a:ea typeface="Tahoma" panose="020B0604030504040204" pitchFamily="34" charset="0"/>
                <a:cs typeface="Tahoma" panose="020B0604030504040204" pitchFamily="34" charset="0"/>
              </a:rPr>
              <a:t>«</a:t>
            </a:r>
            <a:r>
              <a:rPr lang="el-GR" sz="1200" dirty="0">
                <a:latin typeface="Tahoma" panose="020B0604030504040204" pitchFamily="34" charset="0"/>
                <a:ea typeface="Tahoma" panose="020B0604030504040204" pitchFamily="34" charset="0"/>
                <a:cs typeface="Tahoma" panose="020B0604030504040204" pitchFamily="34" charset="0"/>
              </a:rPr>
              <a:t>Υποδομές Μεταφορών, Περιβάλλον και Αειφόρος Ανάπτυξη 2014-2020» </a:t>
            </a:r>
            <a:endParaRPr lang="el-GR" sz="1200" dirty="0" smtClean="0">
              <a:latin typeface="Tahoma" panose="020B0604030504040204" pitchFamily="34" charset="0"/>
              <a:ea typeface="Tahoma" panose="020B0604030504040204" pitchFamily="34" charset="0"/>
              <a:cs typeface="Tahoma" panose="020B0604030504040204" pitchFamily="34" charset="0"/>
            </a:endParaRPr>
          </a:p>
          <a:p>
            <a:pPr marL="342900" lvl="0" indent="-342900">
              <a:lnSpc>
                <a:spcPts val="1800"/>
              </a:lnSpc>
              <a:spcAft>
                <a:spcPts val="900"/>
              </a:spcAft>
              <a:buSzPts val="1000"/>
              <a:buFont typeface="Symbol" panose="05050102010706020507" pitchFamily="18" charset="2"/>
              <a:buChar char=""/>
              <a:tabLst>
                <a:tab pos="457200" algn="l"/>
              </a:tabLst>
            </a:pPr>
            <a:r>
              <a:rPr lang="en-US" sz="1200" b="1" dirty="0" smtClean="0">
                <a:latin typeface="Tahoma" panose="020B0604030504040204" pitchFamily="34" charset="0"/>
                <a:ea typeface="Tahoma" panose="020B0604030504040204" pitchFamily="34" charset="0"/>
                <a:cs typeface="Tahoma" panose="020B0604030504040204" pitchFamily="34" charset="0"/>
              </a:rPr>
              <a:t>UNEP RAC/SPA United Nations Environment </a:t>
            </a:r>
            <a:r>
              <a:rPr lang="en-US" sz="1200" b="1" dirty="0" err="1" smtClean="0">
                <a:latin typeface="Tahoma" panose="020B0604030504040204" pitchFamily="34" charset="0"/>
                <a:ea typeface="Tahoma" panose="020B0604030504040204" pitchFamily="34" charset="0"/>
                <a:cs typeface="Tahoma" panose="020B0604030504040204" pitchFamily="34" charset="0"/>
              </a:rPr>
              <a:t>Programme</a:t>
            </a:r>
            <a:r>
              <a:rPr lang="en-US" sz="1200" b="1" dirty="0" smtClean="0">
                <a:latin typeface="Tahoma" panose="020B0604030504040204" pitchFamily="34" charset="0"/>
                <a:ea typeface="Tahoma" panose="020B0604030504040204" pitchFamily="34" charset="0"/>
                <a:cs typeface="Tahoma" panose="020B0604030504040204" pitchFamily="34" charset="0"/>
              </a:rPr>
              <a:t> Mediterranean Action Plan </a:t>
            </a:r>
            <a:r>
              <a:rPr lang="en-US" sz="1200" dirty="0" smtClean="0">
                <a:latin typeface="Tahoma" panose="020B0604030504040204" pitchFamily="34" charset="0"/>
                <a:ea typeface="Tahoma" panose="020B0604030504040204" pitchFamily="34" charset="0"/>
                <a:cs typeface="Tahoma" panose="020B0604030504040204" pitchFamily="34" charset="0"/>
              </a:rPr>
              <a:t>(</a:t>
            </a:r>
            <a:r>
              <a:rPr lang="en-US" sz="1200" dirty="0">
                <a:latin typeface="Tahoma" panose="020B0604030504040204" pitchFamily="34" charset="0"/>
                <a:ea typeface="Tahoma" panose="020B0604030504040204" pitchFamily="34" charset="0"/>
                <a:cs typeface="Tahoma" panose="020B0604030504040204" pitchFamily="34" charset="0"/>
              </a:rPr>
              <a:t>UNEP/MAP) – Barcelona Convention system</a:t>
            </a:r>
            <a:r>
              <a:rPr lang="en-US" sz="1200" dirty="0" smtClean="0">
                <a:latin typeface="Tahoma" panose="020B0604030504040204" pitchFamily="34" charset="0"/>
                <a:ea typeface="Tahoma" panose="020B0604030504040204" pitchFamily="34" charset="0"/>
                <a:cs typeface="Tahoma" panose="020B0604030504040204" pitchFamily="34" charset="0"/>
              </a:rPr>
              <a:t>.</a:t>
            </a:r>
            <a:endParaRPr lang="el-GR" sz="1200" dirty="0">
              <a:latin typeface="Tahoma" panose="020B0604030504040204" pitchFamily="34" charset="0"/>
              <a:ea typeface="Tahoma" panose="020B0604030504040204" pitchFamily="34" charset="0"/>
              <a:cs typeface="Tahoma" panose="020B0604030504040204" pitchFamily="34" charset="0"/>
            </a:endParaRPr>
          </a:p>
          <a:p>
            <a:pPr marL="342900" lvl="0" indent="-342900">
              <a:lnSpc>
                <a:spcPts val="1800"/>
              </a:lnSpc>
              <a:spcAft>
                <a:spcPts val="900"/>
              </a:spcAft>
              <a:buSzPts val="1000"/>
              <a:buFont typeface="Symbol" panose="05050102010706020507" pitchFamily="18" charset="2"/>
              <a:buChar char=""/>
              <a:tabLst>
                <a:tab pos="457200" algn="l"/>
              </a:tabLst>
            </a:pPr>
            <a:r>
              <a:rPr lang="el-GR" sz="1200" b="1" dirty="0">
                <a:solidFill>
                  <a:srgbClr val="0A0A0A"/>
                </a:solidFill>
                <a:latin typeface="Tahoma" panose="020B0604030504040204" pitchFamily="34" charset="0"/>
                <a:ea typeface="Tahoma" panose="020B0604030504040204" pitchFamily="34" charset="0"/>
                <a:cs typeface="Tahoma" panose="020B0604030504040204" pitchFamily="34" charset="0"/>
              </a:rPr>
              <a:t>Οργανισμός Φυσικού Περιβάλλοντος και Κλιματικής Αλλαγής (ΟΦΥΠΕΚΑ):</a:t>
            </a:r>
            <a:r>
              <a:rPr lang="el-GR" sz="1200" dirty="0">
                <a:solidFill>
                  <a:srgbClr val="0A0A0A"/>
                </a:solidFill>
                <a:latin typeface="Tahoma" panose="020B0604030504040204" pitchFamily="34" charset="0"/>
                <a:ea typeface="Tahoma" panose="020B0604030504040204" pitchFamily="34" charset="0"/>
                <a:cs typeface="Tahoma" panose="020B0604030504040204" pitchFamily="34" charset="0"/>
              </a:rPr>
              <a:t> Φορέας υπεύθυνος για την εποπτεία και αξιολόγηση του καθεστώτος διατήρησης. </a:t>
            </a:r>
            <a:endParaRPr lang="el-GR" sz="1200" dirty="0">
              <a:effectLst/>
              <a:latin typeface="Tahoma" panose="020B0604030504040204" pitchFamily="34" charset="0"/>
              <a:ea typeface="Tahoma" panose="020B0604030504040204" pitchFamily="34" charset="0"/>
              <a:cs typeface="Tahoma" panose="020B0604030504040204" pitchFamily="34" charset="0"/>
            </a:endParaRPr>
          </a:p>
        </p:txBody>
      </p:sp>
      <p:pic>
        <p:nvPicPr>
          <p:cNvPr id="1026" name="Picture 2" descr="Navigating Legislation and Compliance with Confidence: A Clear Guide to  Australia's Legal Framework | CHD Partner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428862"/>
            <a:ext cx="28575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REAKING: we are taking legal action against France for failing to protect  seabirds from bycatch 🎣 France currently holds a gruesome record in  Europe: tens of thousands of seabirds are dying annuall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1488" y="3029062"/>
            <a:ext cx="1914525" cy="2390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56281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a16="http://schemas.microsoft.com/office/drawing/2014/main" xmlns=""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a16="http://schemas.microsoft.com/office/drawing/2014/main" xmlns="" id="{DCDA3914-0BE1-5D63-9E92-551416D5DD67}"/>
              </a:ext>
            </a:extLst>
          </p:cNvPr>
          <p:cNvSpPr txBox="1"/>
          <p:nvPr/>
        </p:nvSpPr>
        <p:spPr>
          <a:xfrm>
            <a:off x="2830368" y="189771"/>
            <a:ext cx="9011111" cy="461665"/>
          </a:xfrm>
          <a:prstGeom prst="rect">
            <a:avLst/>
          </a:prstGeom>
          <a:noFill/>
        </p:spPr>
        <p:txBody>
          <a:bodyPr wrap="square">
            <a:spAutoFit/>
          </a:bodyPr>
          <a:lstStyle/>
          <a:p>
            <a:pPr algn="ctr"/>
            <a:r>
              <a:rPr lang="el-GR" sz="2400" b="1" dirty="0">
                <a:solidFill>
                  <a:srgbClr val="393185"/>
                </a:solidFill>
                <a:latin typeface="Open Sans Light"/>
                <a:ea typeface="Open Sans Light"/>
                <a:cs typeface="Open Sans Light"/>
              </a:rPr>
              <a:t>Δίκτυο Natura 2000 &amp; Ζώνες Ειδικής Προστασίας (ΖΕΠ)</a:t>
            </a:r>
            <a:endParaRPr lang="fr-FR" sz="2400" b="1" dirty="0">
              <a:solidFill>
                <a:srgbClr val="393185"/>
              </a:solidFill>
              <a:latin typeface="Open Sans Light"/>
              <a:ea typeface="Open Sans Light"/>
              <a:cs typeface="Open Sans Light"/>
            </a:endParaRPr>
          </a:p>
        </p:txBody>
      </p:sp>
      <p:sp>
        <p:nvSpPr>
          <p:cNvPr id="7" name="Rectangle 2"/>
          <p:cNvSpPr txBox="1">
            <a:spLocks/>
          </p:cNvSpPr>
          <p:nvPr/>
        </p:nvSpPr>
        <p:spPr bwMode="auto">
          <a:xfrm>
            <a:off x="4724400" y="292351"/>
            <a:ext cx="8229600" cy="838200"/>
          </a:xfrm>
          <a:prstGeom prst="rect">
            <a:avLst/>
          </a:prstGeom>
          <a:noFill/>
          <a:ln w="9525">
            <a:noFill/>
            <a:miter lim="800000"/>
            <a:headEnd/>
            <a:tailEnd/>
          </a:ln>
        </p:spPr>
        <p:txBody>
          <a:bodyPr vert="horz" wrap="square" lIns="91440" tIns="45720" rIns="91440" bIns="91440" numCol="1" anchor="b" anchorCtr="0" compatLnSpc="1">
            <a:prstTxWarp prst="textNoShape">
              <a:avLst/>
            </a:prstTxWarp>
          </a:bodyPr>
          <a:lst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Calibri" pitchFamily="34" charset="0"/>
              </a:defRPr>
            </a:lvl2pPr>
            <a:lvl3pPr algn="l" rtl="0" eaLnBrk="0" fontAlgn="base" hangingPunct="0">
              <a:spcBef>
                <a:spcPct val="0"/>
              </a:spcBef>
              <a:spcAft>
                <a:spcPct val="0"/>
              </a:spcAft>
              <a:defRPr sz="4000">
                <a:solidFill>
                  <a:schemeClr val="tx2"/>
                </a:solidFill>
                <a:latin typeface="Calibri" pitchFamily="34" charset="0"/>
              </a:defRPr>
            </a:lvl3pPr>
            <a:lvl4pPr algn="l" rtl="0" eaLnBrk="0" fontAlgn="base" hangingPunct="0">
              <a:spcBef>
                <a:spcPct val="0"/>
              </a:spcBef>
              <a:spcAft>
                <a:spcPct val="0"/>
              </a:spcAft>
              <a:defRPr sz="4000">
                <a:solidFill>
                  <a:schemeClr val="tx2"/>
                </a:solidFill>
                <a:latin typeface="Calibri" pitchFamily="34" charset="0"/>
              </a:defRPr>
            </a:lvl4pPr>
            <a:lvl5pPr algn="l" rtl="0" eaLnBrk="0" fontAlgn="base" hangingPunct="0">
              <a:spcBef>
                <a:spcPct val="0"/>
              </a:spcBef>
              <a:spcAft>
                <a:spcPct val="0"/>
              </a:spcAft>
              <a:defRPr sz="4000">
                <a:solidFill>
                  <a:schemeClr val="tx2"/>
                </a:solidFill>
                <a:latin typeface="Calibri" pitchFamily="34" charset="0"/>
              </a:defRPr>
            </a:lvl5pPr>
            <a:lvl6pPr marL="457200" algn="l" rtl="0" fontAlgn="base">
              <a:spcBef>
                <a:spcPct val="0"/>
              </a:spcBef>
              <a:spcAft>
                <a:spcPct val="0"/>
              </a:spcAft>
              <a:defRPr sz="4000">
                <a:solidFill>
                  <a:schemeClr val="tx2"/>
                </a:solidFill>
                <a:latin typeface="Calibri" pitchFamily="34" charset="0"/>
              </a:defRPr>
            </a:lvl6pPr>
            <a:lvl7pPr marL="914400" algn="l" rtl="0" fontAlgn="base">
              <a:spcBef>
                <a:spcPct val="0"/>
              </a:spcBef>
              <a:spcAft>
                <a:spcPct val="0"/>
              </a:spcAft>
              <a:defRPr sz="4000">
                <a:solidFill>
                  <a:schemeClr val="tx2"/>
                </a:solidFill>
                <a:latin typeface="Calibri" pitchFamily="34" charset="0"/>
              </a:defRPr>
            </a:lvl7pPr>
            <a:lvl8pPr marL="1371600" algn="l" rtl="0" fontAlgn="base">
              <a:spcBef>
                <a:spcPct val="0"/>
              </a:spcBef>
              <a:spcAft>
                <a:spcPct val="0"/>
              </a:spcAft>
              <a:defRPr sz="4000">
                <a:solidFill>
                  <a:schemeClr val="tx2"/>
                </a:solidFill>
                <a:latin typeface="Calibri" pitchFamily="34" charset="0"/>
              </a:defRPr>
            </a:lvl8pPr>
            <a:lvl9pPr marL="1828800" algn="l" rtl="0" fontAlgn="base">
              <a:spcBef>
                <a:spcPct val="0"/>
              </a:spcBef>
              <a:spcAft>
                <a:spcPct val="0"/>
              </a:spcAft>
              <a:defRPr sz="4000">
                <a:solidFill>
                  <a:schemeClr val="tx2"/>
                </a:solidFill>
                <a:latin typeface="Calibri"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l-GR" sz="1800" b="1" i="0" u="none" strike="noStrike" kern="1200" cap="none" spc="0" normalizeH="0" baseline="0" noProof="0" dirty="0" smtClean="0">
                <a:ln>
                  <a:noFill/>
                </a:ln>
                <a:solidFill>
                  <a:srgbClr val="0070C0"/>
                </a:solidFill>
                <a:effectLst/>
                <a:uLnTx/>
                <a:uFillTx/>
                <a:latin typeface="Tahoma" pitchFamily="34" charset="0"/>
                <a:ea typeface="+mj-ea"/>
                <a:cs typeface="+mj-cs"/>
              </a:rPr>
              <a:t>ΔΙΚΤΥΟ </a:t>
            </a:r>
            <a:r>
              <a:rPr kumimoji="0" lang="en-GB" sz="1800" b="1" i="0" u="none" strike="noStrike" kern="1200" cap="none" spc="0" normalizeH="0" baseline="0" noProof="0" dirty="0" smtClean="0">
                <a:ln>
                  <a:noFill/>
                </a:ln>
                <a:solidFill>
                  <a:srgbClr val="0070C0"/>
                </a:solidFill>
                <a:effectLst/>
                <a:uLnTx/>
                <a:uFillTx/>
                <a:latin typeface="Tahoma" pitchFamily="34" charset="0"/>
                <a:ea typeface="+mj-ea"/>
                <a:cs typeface="+mj-cs"/>
              </a:rPr>
              <a:t>N</a:t>
            </a:r>
            <a:r>
              <a:rPr kumimoji="0" lang="el-GR" sz="1800" b="1" i="0" u="none" strike="noStrike" kern="1200" cap="none" spc="0" normalizeH="0" baseline="0" noProof="0" dirty="0" smtClean="0">
                <a:ln>
                  <a:noFill/>
                </a:ln>
                <a:solidFill>
                  <a:srgbClr val="0070C0"/>
                </a:solidFill>
                <a:effectLst/>
                <a:uLnTx/>
                <a:uFillTx/>
                <a:latin typeface="Tahoma" pitchFamily="34" charset="0"/>
                <a:ea typeface="+mj-ea"/>
                <a:cs typeface="+mj-cs"/>
              </a:rPr>
              <a:t>Α</a:t>
            </a:r>
            <a:r>
              <a:rPr kumimoji="0" lang="en-US" sz="1800" b="1" i="0" u="none" strike="noStrike" kern="1200" cap="none" spc="0" normalizeH="0" baseline="0" noProof="0" dirty="0" smtClean="0">
                <a:ln>
                  <a:noFill/>
                </a:ln>
                <a:solidFill>
                  <a:srgbClr val="0070C0"/>
                </a:solidFill>
                <a:effectLst/>
                <a:uLnTx/>
                <a:uFillTx/>
                <a:latin typeface="Tahoma" pitchFamily="34" charset="0"/>
                <a:ea typeface="+mj-ea"/>
                <a:cs typeface="+mj-cs"/>
              </a:rPr>
              <a:t>TURA</a:t>
            </a:r>
            <a:r>
              <a:rPr kumimoji="0" lang="el-GR" sz="1800" b="1" i="0" u="none" strike="noStrike" kern="1200" cap="none" spc="0" normalizeH="0" baseline="0" noProof="0" dirty="0" smtClean="0">
                <a:ln>
                  <a:noFill/>
                </a:ln>
                <a:solidFill>
                  <a:srgbClr val="0070C0"/>
                </a:solidFill>
                <a:effectLst/>
                <a:uLnTx/>
                <a:uFillTx/>
                <a:latin typeface="Tahoma" pitchFamily="34" charset="0"/>
                <a:ea typeface="+mj-ea"/>
                <a:cs typeface="+mj-cs"/>
              </a:rPr>
              <a:t> 2000</a:t>
            </a:r>
            <a:endParaRPr kumimoji="0" lang="el-GR" sz="1800" b="0" i="0" u="none" strike="noStrike" kern="1200" cap="none" spc="0" normalizeH="0" baseline="0" noProof="0" dirty="0">
              <a:ln>
                <a:noFill/>
              </a:ln>
              <a:solidFill>
                <a:srgbClr val="0070C0"/>
              </a:solidFill>
              <a:effectLst/>
              <a:uLnTx/>
              <a:uFillTx/>
              <a:latin typeface="Tahoma" pitchFamily="34" charset="0"/>
              <a:ea typeface="+mj-ea"/>
              <a:cs typeface="+mj-cs"/>
            </a:endParaRPr>
          </a:p>
        </p:txBody>
      </p:sp>
      <p:sp>
        <p:nvSpPr>
          <p:cNvPr id="8" name="Rectangle 3"/>
          <p:cNvSpPr txBox="1">
            <a:spLocks/>
          </p:cNvSpPr>
          <p:nvPr/>
        </p:nvSpPr>
        <p:spPr bwMode="auto">
          <a:xfrm>
            <a:off x="1542787" y="1059812"/>
            <a:ext cx="3124200" cy="3187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73050" indent="-273050" algn="l" rtl="0" eaLnBrk="0" fontAlgn="base" hangingPunct="0">
              <a:spcBef>
                <a:spcPts val="575"/>
              </a:spcBef>
              <a:spcAft>
                <a:spcPct val="0"/>
              </a:spcAft>
              <a:buClr>
                <a:schemeClr val="accent1"/>
              </a:buClr>
              <a:buSzPct val="85000"/>
              <a:buFont typeface="Wingdings 2" pitchFamily="18" charset="2"/>
              <a:buChar char=""/>
              <a:defRPr sz="2600" kern="1200">
                <a:solidFill>
                  <a:schemeClr val="tx1"/>
                </a:solidFill>
                <a:latin typeface="+mn-lt"/>
                <a:ea typeface="+mn-ea"/>
                <a:cs typeface="+mn-cs"/>
              </a:defRPr>
            </a:lvl1pPr>
            <a:lvl2pPr marL="547688" indent="-228600" algn="l" rtl="0" eaLnBrk="0" fontAlgn="base" hangingPunct="0">
              <a:spcBef>
                <a:spcPts val="375"/>
              </a:spcBef>
              <a:spcAft>
                <a:spcPct val="0"/>
              </a:spcAft>
              <a:buClr>
                <a:schemeClr val="accent2"/>
              </a:buClr>
              <a:buSzPct val="85000"/>
              <a:buFont typeface="Wingdings 2" pitchFamily="18" charset="2"/>
              <a:buChar char=""/>
              <a:defRPr sz="2400" kern="1200">
                <a:solidFill>
                  <a:schemeClr val="tx1"/>
                </a:solidFill>
                <a:latin typeface="+mn-lt"/>
                <a:ea typeface="+mn-ea"/>
                <a:cs typeface="+mn-cs"/>
              </a:defRPr>
            </a:lvl2pPr>
            <a:lvl3pPr marL="822325" indent="-228600" algn="l" rtl="0" eaLnBrk="0" fontAlgn="base" hangingPunct="0">
              <a:spcBef>
                <a:spcPts val="375"/>
              </a:spcBef>
              <a:spcAft>
                <a:spcPct val="0"/>
              </a:spcAft>
              <a:buClr>
                <a:srgbClr val="E6B1AB"/>
              </a:buClr>
              <a:buSzPct val="8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ts val="375"/>
              </a:spcBef>
              <a:spcAft>
                <a:spcPct val="0"/>
              </a:spcAft>
              <a:buClr>
                <a:srgbClr val="A28E6A"/>
              </a:buClr>
              <a:buSzPct val="80000"/>
              <a:buFont typeface="Wingdings 2" pitchFamily="18" charset="2"/>
              <a:buChar char=""/>
              <a:defRPr sz="2000" kern="1200">
                <a:solidFill>
                  <a:schemeClr val="tx1"/>
                </a:solidFill>
                <a:latin typeface="+mn-lt"/>
                <a:ea typeface="+mn-ea"/>
                <a:cs typeface="+mn-cs"/>
              </a:defRPr>
            </a:lvl4pPr>
            <a:lvl5pPr marL="1371600" indent="-228600" algn="l" rtl="0" eaLnBrk="0" fontAlgn="base" hangingPunct="0">
              <a:spcBef>
                <a:spcPts val="375"/>
              </a:spcBef>
              <a:spcAft>
                <a:spcPct val="0"/>
              </a:spcAft>
              <a:buClr>
                <a:srgbClr val="A28E6A"/>
              </a:buClr>
              <a:buChar char="o"/>
              <a:defRPr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273050" marR="0" lvl="0" indent="-273050" algn="ctr" defTabSz="914400" rtl="0" eaLnBrk="0" fontAlgn="base" latinLnBrk="0" hangingPunct="0">
              <a:lnSpc>
                <a:spcPct val="90000"/>
              </a:lnSpc>
              <a:spcBef>
                <a:spcPts val="575"/>
              </a:spcBef>
              <a:spcAft>
                <a:spcPct val="0"/>
              </a:spcAft>
              <a:buClr>
                <a:srgbClr val="D34817"/>
              </a:buClr>
              <a:buSzPct val="85000"/>
              <a:buFont typeface="Wingdings 2" pitchFamily="18" charset="2"/>
              <a:buNone/>
              <a:tabLst/>
              <a:defRPr/>
            </a:pPr>
            <a:r>
              <a:rPr kumimoji="0" lang="el-GR" sz="1400" b="1" i="0" u="none" strike="noStrike" kern="1200" cap="none" spc="0" normalizeH="0" baseline="0" noProof="0" dirty="0" smtClean="0">
                <a:ln>
                  <a:noFill/>
                </a:ln>
                <a:solidFill>
                  <a:srgbClr val="0070C0"/>
                </a:solidFill>
                <a:effectLst/>
                <a:uLnTx/>
                <a:uFillTx/>
                <a:latin typeface="Tahoma" pitchFamily="34" charset="0"/>
                <a:ea typeface="+mn-ea"/>
                <a:cs typeface="+mn-cs"/>
              </a:rPr>
              <a:t>Κοινοτική Οδηγία 2009/147/ΕΚ</a:t>
            </a:r>
            <a:endParaRPr kumimoji="0" lang="el-GR" sz="1400" b="1" i="0" u="none" strike="noStrike" kern="1200" cap="none" spc="0" normalizeH="0" baseline="0" noProof="0" dirty="0">
              <a:ln>
                <a:noFill/>
              </a:ln>
              <a:solidFill>
                <a:srgbClr val="0070C0"/>
              </a:solidFill>
              <a:effectLst/>
              <a:uLnTx/>
              <a:uFillTx/>
              <a:latin typeface="Tahoma" pitchFamily="34" charset="0"/>
              <a:ea typeface="+mn-ea"/>
              <a:cs typeface="+mn-cs"/>
            </a:endParaRPr>
          </a:p>
        </p:txBody>
      </p:sp>
      <p:pic>
        <p:nvPicPr>
          <p:cNvPr id="9" name="Picture 4"/>
          <p:cNvPicPr>
            <a:picLocks noChangeAspect="1" noChangeArrowheads="1"/>
          </p:cNvPicPr>
          <p:nvPr/>
        </p:nvPicPr>
        <p:blipFill>
          <a:blip r:embed="rId5" cstate="print"/>
          <a:srcRect/>
          <a:stretch>
            <a:fillRect/>
          </a:stretch>
        </p:blipFill>
        <p:spPr bwMode="auto">
          <a:xfrm>
            <a:off x="4724400" y="1828801"/>
            <a:ext cx="2895600" cy="2500313"/>
          </a:xfrm>
          <a:prstGeom prst="rect">
            <a:avLst/>
          </a:prstGeom>
          <a:noFill/>
          <a:ln w="9525">
            <a:noFill/>
            <a:miter lim="800000"/>
            <a:headEnd/>
            <a:tailEnd/>
          </a:ln>
        </p:spPr>
      </p:pic>
      <p:sp>
        <p:nvSpPr>
          <p:cNvPr id="10" name="Rectangle 5"/>
          <p:cNvSpPr>
            <a:spLocks noChangeArrowheads="1"/>
          </p:cNvSpPr>
          <p:nvPr/>
        </p:nvSpPr>
        <p:spPr bwMode="auto">
          <a:xfrm>
            <a:off x="7543800" y="1087718"/>
            <a:ext cx="3124200" cy="304800"/>
          </a:xfrm>
          <a:prstGeom prst="rect">
            <a:avLst/>
          </a:prstGeom>
          <a:noFill/>
          <a:ln w="9525">
            <a:noFill/>
            <a:miter lim="800000"/>
            <a:headEnd/>
            <a:tailEnd/>
          </a:ln>
        </p:spPr>
        <p:txBody>
          <a:bodyPr/>
          <a:lstStyle/>
          <a:p>
            <a:pPr marL="273050" indent="-273050" algn="ctr" eaLnBrk="0" fontAlgn="base" hangingPunct="0">
              <a:lnSpc>
                <a:spcPct val="90000"/>
              </a:lnSpc>
              <a:spcBef>
                <a:spcPts val="575"/>
              </a:spcBef>
              <a:spcAft>
                <a:spcPct val="0"/>
              </a:spcAft>
              <a:buClr>
                <a:srgbClr val="D34817"/>
              </a:buClr>
              <a:buSzPct val="85000"/>
            </a:pPr>
            <a:r>
              <a:rPr lang="el-GR" sz="1400" b="1" dirty="0">
                <a:solidFill>
                  <a:srgbClr val="0070C0"/>
                </a:solidFill>
                <a:latin typeface="Tahoma" pitchFamily="34" charset="0"/>
              </a:rPr>
              <a:t>Κοινοτική Οδηγία 92/43/ΕΟΚ</a:t>
            </a:r>
          </a:p>
        </p:txBody>
      </p:sp>
      <p:sp>
        <p:nvSpPr>
          <p:cNvPr id="11" name="Line 6"/>
          <p:cNvSpPr>
            <a:spLocks noChangeShapeType="1"/>
          </p:cNvSpPr>
          <p:nvPr/>
        </p:nvSpPr>
        <p:spPr bwMode="auto">
          <a:xfrm>
            <a:off x="5029200" y="1219200"/>
            <a:ext cx="2133600" cy="0"/>
          </a:xfrm>
          <a:prstGeom prst="line">
            <a:avLst/>
          </a:prstGeom>
          <a:noFill/>
          <a:ln w="50800">
            <a:solidFill>
              <a:srgbClr val="0070C0"/>
            </a:solidFill>
            <a:round/>
            <a:headEnd type="triangle" w="med" len="med"/>
            <a:tailEnd type="triangle" w="med" len="med"/>
          </a:ln>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l-GR" sz="1800" b="1" i="0" u="none" strike="noStrike" kern="0" cap="none" spc="0" normalizeH="0" baseline="0" noProof="0" smtClean="0">
              <a:ln>
                <a:noFill/>
              </a:ln>
              <a:solidFill>
                <a:prstClr val="black"/>
              </a:solidFill>
              <a:effectLst/>
              <a:uLnTx/>
              <a:uFillTx/>
              <a:latin typeface="Arial" pitchFamily="34" charset="0"/>
            </a:endParaRPr>
          </a:p>
        </p:txBody>
      </p:sp>
      <p:sp>
        <p:nvSpPr>
          <p:cNvPr id="12" name="Line 7"/>
          <p:cNvSpPr>
            <a:spLocks noChangeShapeType="1"/>
          </p:cNvSpPr>
          <p:nvPr/>
        </p:nvSpPr>
        <p:spPr bwMode="auto">
          <a:xfrm>
            <a:off x="6172200" y="1473451"/>
            <a:ext cx="0" cy="609600"/>
          </a:xfrm>
          <a:prstGeom prst="line">
            <a:avLst/>
          </a:prstGeom>
          <a:noFill/>
          <a:ln w="50800">
            <a:solidFill>
              <a:srgbClr val="0070C0"/>
            </a:solidFill>
            <a:round/>
            <a:headEnd/>
            <a:tailEnd type="triangle" w="med" len="med"/>
          </a:ln>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l-GR" sz="1800" b="1" i="0" u="none" strike="noStrike" kern="0" cap="none" spc="0" normalizeH="0" baseline="0" noProof="0" smtClean="0">
              <a:ln>
                <a:noFill/>
              </a:ln>
              <a:solidFill>
                <a:prstClr val="black"/>
              </a:solidFill>
              <a:effectLst/>
              <a:uLnTx/>
              <a:uFillTx/>
              <a:latin typeface="Arial" pitchFamily="34" charset="0"/>
            </a:endParaRPr>
          </a:p>
        </p:txBody>
      </p:sp>
      <p:sp>
        <p:nvSpPr>
          <p:cNvPr id="13" name="Line 8"/>
          <p:cNvSpPr>
            <a:spLocks noChangeShapeType="1"/>
          </p:cNvSpPr>
          <p:nvPr/>
        </p:nvSpPr>
        <p:spPr bwMode="auto">
          <a:xfrm>
            <a:off x="9228408" y="3190890"/>
            <a:ext cx="0" cy="533400"/>
          </a:xfrm>
          <a:prstGeom prst="line">
            <a:avLst/>
          </a:prstGeom>
          <a:noFill/>
          <a:ln w="50800">
            <a:solidFill>
              <a:srgbClr val="0070C0"/>
            </a:solidFill>
            <a:round/>
            <a:headEnd/>
            <a:tailEnd type="triangle" w="med" len="med"/>
          </a:ln>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l-GR" sz="1800" b="1" i="0" u="none" strike="noStrike" kern="0" cap="none" spc="0" normalizeH="0" baseline="0" noProof="0" smtClean="0">
              <a:ln>
                <a:noFill/>
              </a:ln>
              <a:solidFill>
                <a:prstClr val="black"/>
              </a:solidFill>
              <a:effectLst/>
              <a:uLnTx/>
              <a:uFillTx/>
              <a:latin typeface="Arial" pitchFamily="34" charset="0"/>
            </a:endParaRPr>
          </a:p>
        </p:txBody>
      </p:sp>
      <p:sp>
        <p:nvSpPr>
          <p:cNvPr id="14" name="Oval 10"/>
          <p:cNvSpPr>
            <a:spLocks noChangeArrowheads="1"/>
          </p:cNvSpPr>
          <p:nvPr/>
        </p:nvSpPr>
        <p:spPr bwMode="auto">
          <a:xfrm>
            <a:off x="2362200" y="4663440"/>
            <a:ext cx="5334000" cy="1467394"/>
          </a:xfrm>
          <a:prstGeom prst="ellipse">
            <a:avLst/>
          </a:prstGeom>
          <a:noFill/>
          <a:ln w="9525">
            <a:solidFill>
              <a:srgbClr val="96A9A9"/>
            </a:solidFill>
            <a:round/>
            <a:headEnd/>
            <a:tailEnd/>
          </a:ln>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l-GR" sz="1800" b="1" i="0" u="none" strike="noStrike" kern="0" cap="none" spc="0" normalizeH="0" baseline="0" noProof="0" smtClean="0">
              <a:ln>
                <a:noFill/>
              </a:ln>
              <a:solidFill>
                <a:prstClr val="black"/>
              </a:solidFill>
              <a:effectLst/>
              <a:uLnTx/>
              <a:uFillTx/>
              <a:latin typeface="Arial" pitchFamily="34" charset="0"/>
            </a:endParaRPr>
          </a:p>
        </p:txBody>
      </p:sp>
      <p:sp>
        <p:nvSpPr>
          <p:cNvPr id="15" name="Rectangle 11"/>
          <p:cNvSpPr>
            <a:spLocks noChangeArrowheads="1"/>
          </p:cNvSpPr>
          <p:nvPr/>
        </p:nvSpPr>
        <p:spPr bwMode="auto">
          <a:xfrm>
            <a:off x="1344667" y="2465267"/>
            <a:ext cx="3322320" cy="738664"/>
          </a:xfrm>
          <a:prstGeom prst="rect">
            <a:avLst/>
          </a:prstGeom>
          <a:noFill/>
          <a:ln w="9525">
            <a:noFill/>
            <a:miter lim="800000"/>
            <a:headEnd/>
            <a:tailEnd/>
          </a:ln>
        </p:spPr>
        <p:txBody>
          <a:bodyPr wrap="square">
            <a:spAutoFit/>
          </a:bodyPr>
          <a:lstStyle/>
          <a:p>
            <a:pPr algn="ctr" fontAlgn="base">
              <a:spcBef>
                <a:spcPct val="0"/>
              </a:spcBef>
              <a:spcAft>
                <a:spcPct val="0"/>
              </a:spcAft>
            </a:pPr>
            <a:r>
              <a:rPr lang="el-GR" sz="1400" b="1" dirty="0">
                <a:solidFill>
                  <a:srgbClr val="0070C0"/>
                </a:solidFill>
                <a:latin typeface="Tahoma" panose="020B0604030504040204" pitchFamily="34" charset="0"/>
                <a:ea typeface="Tahoma" panose="020B0604030504040204" pitchFamily="34" charset="0"/>
                <a:cs typeface="Tahoma" panose="020B0604030504040204" pitchFamily="34" charset="0"/>
              </a:rPr>
              <a:t>Ζώνες Ειδικής Προστασίας (ΖΕΠ)</a:t>
            </a:r>
            <a:endParaRPr lang="en-US" sz="1400" b="1" dirty="0">
              <a:solidFill>
                <a:srgbClr val="0070C0"/>
              </a:solidFill>
              <a:latin typeface="Tahoma" panose="020B0604030504040204" pitchFamily="34" charset="0"/>
              <a:ea typeface="Tahoma" panose="020B0604030504040204" pitchFamily="34" charset="0"/>
              <a:cs typeface="Tahoma" panose="020B0604030504040204" pitchFamily="34" charset="0"/>
            </a:endParaRPr>
          </a:p>
          <a:p>
            <a:pPr algn="ctr" fontAlgn="base">
              <a:spcBef>
                <a:spcPct val="0"/>
              </a:spcBef>
              <a:spcAft>
                <a:spcPct val="0"/>
              </a:spcAft>
            </a:pPr>
            <a:r>
              <a:rPr lang="en-US" sz="1400" dirty="0">
                <a:solidFill>
                  <a:srgbClr val="0070C0"/>
                </a:solidFill>
                <a:latin typeface="Tahoma" panose="020B0604030504040204" pitchFamily="34" charset="0"/>
                <a:ea typeface="Tahoma" panose="020B0604030504040204" pitchFamily="34" charset="0"/>
                <a:cs typeface="Tahoma" panose="020B0604030504040204" pitchFamily="34" charset="0"/>
              </a:rPr>
              <a:t>Special Protection Areas </a:t>
            </a:r>
            <a:r>
              <a:rPr lang="el-GR" sz="1400" dirty="0" smtClean="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sz="1400" dirty="0" smtClean="0">
                <a:solidFill>
                  <a:srgbClr val="0070C0"/>
                </a:solidFill>
                <a:latin typeface="Tahoma" panose="020B0604030504040204" pitchFamily="34" charset="0"/>
                <a:ea typeface="Tahoma" panose="020B0604030504040204" pitchFamily="34" charset="0"/>
                <a:cs typeface="Tahoma" panose="020B0604030504040204" pitchFamily="34" charset="0"/>
              </a:rPr>
              <a:t>(</a:t>
            </a:r>
            <a:r>
              <a:rPr lang="en-US" sz="1400" dirty="0">
                <a:solidFill>
                  <a:srgbClr val="0070C0"/>
                </a:solidFill>
                <a:latin typeface="Tahoma" panose="020B0604030504040204" pitchFamily="34" charset="0"/>
                <a:ea typeface="Tahoma" panose="020B0604030504040204" pitchFamily="34" charset="0"/>
                <a:cs typeface="Tahoma" panose="020B0604030504040204" pitchFamily="34" charset="0"/>
              </a:rPr>
              <a:t>SPAs): 202 </a:t>
            </a:r>
            <a:r>
              <a:rPr lang="el-GR" sz="1400" dirty="0">
                <a:solidFill>
                  <a:srgbClr val="0070C0"/>
                </a:solidFill>
                <a:latin typeface="Tahoma" panose="020B0604030504040204" pitchFamily="34" charset="0"/>
                <a:ea typeface="Tahoma" panose="020B0604030504040204" pitchFamily="34" charset="0"/>
                <a:cs typeface="Tahoma" panose="020B0604030504040204" pitchFamily="34" charset="0"/>
              </a:rPr>
              <a:t>στο </a:t>
            </a:r>
            <a:r>
              <a:rPr lang="el-GR" sz="1400" dirty="0" smtClean="0">
                <a:solidFill>
                  <a:srgbClr val="0070C0"/>
                </a:solidFill>
                <a:latin typeface="Tahoma" panose="020B0604030504040204" pitchFamily="34" charset="0"/>
                <a:ea typeface="Tahoma" panose="020B0604030504040204" pitchFamily="34" charset="0"/>
                <a:cs typeface="Tahoma" panose="020B0604030504040204" pitchFamily="34" charset="0"/>
              </a:rPr>
              <a:t>σύνολο (ΦΕΚ 1495/Β/06.09.2010)</a:t>
            </a:r>
            <a:endParaRPr lang="el-GR" sz="14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
        <p:nvSpPr>
          <p:cNvPr id="16" name="Line 12"/>
          <p:cNvSpPr>
            <a:spLocks noChangeShapeType="1"/>
          </p:cNvSpPr>
          <p:nvPr/>
        </p:nvSpPr>
        <p:spPr bwMode="auto">
          <a:xfrm>
            <a:off x="2953512" y="1392518"/>
            <a:ext cx="18288" cy="1045883"/>
          </a:xfrm>
          <a:prstGeom prst="line">
            <a:avLst/>
          </a:prstGeom>
          <a:noFill/>
          <a:ln w="50800">
            <a:solidFill>
              <a:srgbClr val="0070C0"/>
            </a:solidFill>
            <a:round/>
            <a:headEnd/>
            <a:tailEnd type="triangle" w="med" len="med"/>
          </a:ln>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l-GR" sz="1800" b="1" i="0" u="none" strike="noStrike" kern="0" cap="none" spc="0" normalizeH="0" baseline="0" noProof="0" smtClean="0">
              <a:ln>
                <a:noFill/>
              </a:ln>
              <a:solidFill>
                <a:prstClr val="black"/>
              </a:solidFill>
              <a:effectLst/>
              <a:uLnTx/>
              <a:uFillTx/>
              <a:latin typeface="Arial" pitchFamily="34" charset="0"/>
            </a:endParaRPr>
          </a:p>
        </p:txBody>
      </p:sp>
      <p:sp>
        <p:nvSpPr>
          <p:cNvPr id="17" name="Rectangle 14"/>
          <p:cNvSpPr>
            <a:spLocks noChangeArrowheads="1"/>
          </p:cNvSpPr>
          <p:nvPr/>
        </p:nvSpPr>
        <p:spPr bwMode="auto">
          <a:xfrm>
            <a:off x="7973568" y="2452226"/>
            <a:ext cx="2798064" cy="954107"/>
          </a:xfrm>
          <a:prstGeom prst="rect">
            <a:avLst/>
          </a:prstGeom>
          <a:noFill/>
          <a:ln w="9525">
            <a:noFill/>
            <a:miter lim="800000"/>
            <a:headEnd/>
            <a:tailEnd/>
          </a:ln>
        </p:spPr>
        <p:txBody>
          <a:bodyPr wrap="square">
            <a:spAutoFit/>
          </a:bodyPr>
          <a:lstStyle/>
          <a:p>
            <a:pPr fontAlgn="base">
              <a:spcBef>
                <a:spcPct val="0"/>
              </a:spcBef>
              <a:spcAft>
                <a:spcPct val="0"/>
              </a:spcAft>
            </a:pPr>
            <a:r>
              <a:rPr lang="el-GR" sz="1400" b="1" dirty="0">
                <a:solidFill>
                  <a:srgbClr val="0070C0"/>
                </a:solidFill>
                <a:latin typeface="Tahoma" panose="020B0604030504040204" pitchFamily="34" charset="0"/>
                <a:ea typeface="Tahoma" panose="020B0604030504040204" pitchFamily="34" charset="0"/>
                <a:cs typeface="Tahoma" panose="020B0604030504040204" pitchFamily="34" charset="0"/>
              </a:rPr>
              <a:t>Τόποι Κοινοτικής </a:t>
            </a:r>
            <a:r>
              <a:rPr lang="el-GR" sz="1400" b="1" dirty="0" smtClean="0">
                <a:solidFill>
                  <a:srgbClr val="0070C0"/>
                </a:solidFill>
                <a:latin typeface="Tahoma" panose="020B0604030504040204" pitchFamily="34" charset="0"/>
                <a:ea typeface="Tahoma" panose="020B0604030504040204" pitchFamily="34" charset="0"/>
                <a:cs typeface="Tahoma" panose="020B0604030504040204" pitchFamily="34" charset="0"/>
              </a:rPr>
              <a:t>Σημασίας (ΤΚΣ)</a:t>
            </a:r>
            <a:r>
              <a:rPr lang="el-GR" sz="1400"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US" sz="1400" dirty="0" smtClean="0">
                <a:solidFill>
                  <a:srgbClr val="0070C0"/>
                </a:solidFill>
                <a:latin typeface="Tahoma" panose="020B0604030504040204" pitchFamily="34" charset="0"/>
                <a:ea typeface="Tahoma" panose="020B0604030504040204" pitchFamily="34" charset="0"/>
                <a:cs typeface="Tahoma" panose="020B0604030504040204" pitchFamily="34" charset="0"/>
              </a:rPr>
              <a:t>Sites </a:t>
            </a:r>
            <a:r>
              <a:rPr lang="en-US" sz="1400" dirty="0">
                <a:solidFill>
                  <a:srgbClr val="0070C0"/>
                </a:solidFill>
                <a:latin typeface="Tahoma" panose="020B0604030504040204" pitchFamily="34" charset="0"/>
                <a:ea typeface="Tahoma" panose="020B0604030504040204" pitchFamily="34" charset="0"/>
                <a:cs typeface="Tahoma" panose="020B0604030504040204" pitchFamily="34" charset="0"/>
              </a:rPr>
              <a:t>of Community </a:t>
            </a:r>
            <a:r>
              <a:rPr lang="en-US" sz="1400" dirty="0" smtClean="0">
                <a:solidFill>
                  <a:srgbClr val="0070C0"/>
                </a:solidFill>
                <a:latin typeface="Tahoma" panose="020B0604030504040204" pitchFamily="34" charset="0"/>
                <a:ea typeface="Tahoma" panose="020B0604030504040204" pitchFamily="34" charset="0"/>
                <a:cs typeface="Tahoma" panose="020B0604030504040204" pitchFamily="34" charset="0"/>
              </a:rPr>
              <a:t>Importance</a:t>
            </a:r>
            <a:r>
              <a:rPr lang="el-GR" sz="1400"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l-GR" sz="1400" dirty="0" smtClean="0">
                <a:solidFill>
                  <a:srgbClr val="0070C0"/>
                </a:solidFill>
                <a:latin typeface="Tahoma" panose="020B0604030504040204" pitchFamily="34" charset="0"/>
                <a:ea typeface="Tahoma" panose="020B0604030504040204" pitchFamily="34" charset="0"/>
                <a:cs typeface="Tahoma" panose="020B0604030504040204" pitchFamily="34" charset="0"/>
              </a:rPr>
              <a:t>(</a:t>
            </a:r>
            <a:r>
              <a:rPr lang="en-US" sz="1400" dirty="0" smtClean="0">
                <a:solidFill>
                  <a:srgbClr val="0070C0"/>
                </a:solidFill>
                <a:latin typeface="Tahoma" panose="020B0604030504040204" pitchFamily="34" charset="0"/>
                <a:ea typeface="Tahoma" panose="020B0604030504040204" pitchFamily="34" charset="0"/>
                <a:cs typeface="Tahoma" panose="020B0604030504040204" pitchFamily="34" charset="0"/>
              </a:rPr>
              <a:t>SCIs</a:t>
            </a:r>
            <a:r>
              <a:rPr lang="el-GR" sz="1400" dirty="0">
                <a:solidFill>
                  <a:srgbClr val="0070C0"/>
                </a:solidFill>
                <a:latin typeface="Tahoma" panose="020B0604030504040204" pitchFamily="34" charset="0"/>
                <a:ea typeface="Tahoma" panose="020B0604030504040204" pitchFamily="34" charset="0"/>
                <a:cs typeface="Tahoma" panose="020B0604030504040204" pitchFamily="34" charset="0"/>
              </a:rPr>
              <a:t>): 241 στο σύνολο </a:t>
            </a:r>
          </a:p>
        </p:txBody>
      </p:sp>
      <p:sp>
        <p:nvSpPr>
          <p:cNvPr id="18" name="Line 15"/>
          <p:cNvSpPr>
            <a:spLocks noChangeShapeType="1"/>
          </p:cNvSpPr>
          <p:nvPr/>
        </p:nvSpPr>
        <p:spPr bwMode="auto">
          <a:xfrm>
            <a:off x="6172200" y="4267200"/>
            <a:ext cx="0" cy="396240"/>
          </a:xfrm>
          <a:prstGeom prst="line">
            <a:avLst/>
          </a:prstGeom>
          <a:noFill/>
          <a:ln w="50800">
            <a:solidFill>
              <a:srgbClr val="0070C0"/>
            </a:solidFill>
            <a:round/>
            <a:headEnd/>
            <a:tailEnd type="triangle" w="med" len="med"/>
          </a:ln>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l-GR" sz="1800" i="0" u="none" strike="noStrike" kern="0" normalizeH="0" baseline="0" noProof="0" smtClean="0">
              <a:ln w="0"/>
              <a:solidFill>
                <a:schemeClr val="accent1"/>
              </a:solidFill>
              <a:effectLst>
                <a:outerShdw blurRad="38100" dist="25400" dir="5400000" algn="ctr" rotWithShape="0">
                  <a:srgbClr val="6E747A">
                    <a:alpha val="43000"/>
                  </a:srgbClr>
                </a:outerShdw>
              </a:effectLst>
              <a:uLnTx/>
              <a:uFillTx/>
              <a:latin typeface="Arial" pitchFamily="34" charset="0"/>
            </a:endParaRPr>
          </a:p>
        </p:txBody>
      </p:sp>
      <p:sp>
        <p:nvSpPr>
          <p:cNvPr id="19" name="Rectangle 16"/>
          <p:cNvSpPr>
            <a:spLocks noChangeArrowheads="1"/>
          </p:cNvSpPr>
          <p:nvPr/>
        </p:nvSpPr>
        <p:spPr bwMode="auto">
          <a:xfrm>
            <a:off x="8229600" y="3860729"/>
            <a:ext cx="2438400" cy="1415772"/>
          </a:xfrm>
          <a:prstGeom prst="rect">
            <a:avLst/>
          </a:prstGeom>
          <a:noFill/>
          <a:ln w="9525">
            <a:noFill/>
            <a:miter lim="800000"/>
            <a:headEnd/>
            <a:tailEnd/>
          </a:ln>
        </p:spPr>
        <p:txBody>
          <a:bodyPr>
            <a:spAutoFit/>
          </a:bodyPr>
          <a:lstStyle/>
          <a:p>
            <a:pPr fontAlgn="base">
              <a:spcBef>
                <a:spcPct val="0"/>
              </a:spcBef>
              <a:spcAft>
                <a:spcPct val="0"/>
              </a:spcAft>
            </a:pPr>
            <a:r>
              <a:rPr lang="el-GR" sz="1400" b="1" dirty="0">
                <a:solidFill>
                  <a:srgbClr val="0070C0"/>
                </a:solidFill>
                <a:latin typeface="Tahoma" panose="020B0604030504040204" pitchFamily="34" charset="0"/>
                <a:ea typeface="Tahoma" panose="020B0604030504040204" pitchFamily="34" charset="0"/>
                <a:cs typeface="Tahoma" panose="020B0604030504040204" pitchFamily="34" charset="0"/>
              </a:rPr>
              <a:t>Ειδικές Ζώνες Διατήρησης</a:t>
            </a:r>
            <a:r>
              <a:rPr lang="en-US" sz="1400" b="1" dirty="0">
                <a:solidFill>
                  <a:srgbClr val="0070C0"/>
                </a:solidFill>
                <a:latin typeface="Tahoma" panose="020B0604030504040204" pitchFamily="34" charset="0"/>
                <a:ea typeface="Tahoma" panose="020B0604030504040204" pitchFamily="34" charset="0"/>
                <a:cs typeface="Tahoma" panose="020B0604030504040204" pitchFamily="34" charset="0"/>
              </a:rPr>
              <a:t> (EZ</a:t>
            </a:r>
            <a:r>
              <a:rPr lang="el-GR" sz="1400" b="1" dirty="0">
                <a:solidFill>
                  <a:srgbClr val="0070C0"/>
                </a:solidFill>
                <a:latin typeface="Tahoma" panose="020B0604030504040204" pitchFamily="34" charset="0"/>
                <a:ea typeface="Tahoma" panose="020B0604030504040204" pitchFamily="34" charset="0"/>
                <a:cs typeface="Tahoma" panose="020B0604030504040204" pitchFamily="34" charset="0"/>
              </a:rPr>
              <a:t>Δ) </a:t>
            </a:r>
            <a:r>
              <a:rPr lang="en-US" sz="1400" dirty="0">
                <a:solidFill>
                  <a:srgbClr val="0070C0"/>
                </a:solidFill>
                <a:latin typeface="Tahoma" panose="020B0604030504040204" pitchFamily="34" charset="0"/>
                <a:ea typeface="Tahoma" panose="020B0604030504040204" pitchFamily="34" charset="0"/>
                <a:cs typeface="Tahoma" panose="020B0604030504040204" pitchFamily="34" charset="0"/>
              </a:rPr>
              <a:t>Special Areas of Conservation</a:t>
            </a:r>
            <a:r>
              <a:rPr lang="el-GR" sz="1400" dirty="0">
                <a:solidFill>
                  <a:srgbClr val="0070C0"/>
                </a:solidFill>
                <a:latin typeface="Tahoma" panose="020B0604030504040204" pitchFamily="34" charset="0"/>
                <a:ea typeface="Tahoma" panose="020B0604030504040204" pitchFamily="34" charset="0"/>
                <a:cs typeface="Tahoma" panose="020B0604030504040204" pitchFamily="34" charset="0"/>
              </a:rPr>
              <a:t>-(</a:t>
            </a:r>
            <a:r>
              <a:rPr lang="en-US" sz="1400" dirty="0">
                <a:solidFill>
                  <a:srgbClr val="0070C0"/>
                </a:solidFill>
                <a:latin typeface="Tahoma" panose="020B0604030504040204" pitchFamily="34" charset="0"/>
                <a:ea typeface="Tahoma" panose="020B0604030504040204" pitchFamily="34" charset="0"/>
                <a:cs typeface="Tahoma" panose="020B0604030504040204" pitchFamily="34" charset="0"/>
              </a:rPr>
              <a:t>SACs</a:t>
            </a:r>
            <a:r>
              <a:rPr lang="el-GR" sz="1400"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l-GR" sz="1000" dirty="0">
                <a:solidFill>
                  <a:srgbClr val="0070C0"/>
                </a:solidFill>
                <a:latin typeface="Tahoma" panose="020B0604030504040204" pitchFamily="34" charset="0"/>
                <a:ea typeface="Tahoma" panose="020B0604030504040204" pitchFamily="34" charset="0"/>
                <a:cs typeface="Tahoma" panose="020B0604030504040204" pitchFamily="34" charset="0"/>
              </a:rPr>
              <a:t>239 Ελληνικοί Τόποι Κοινοτικής Σημασίας χαρακτηρίστηκαν ως Ειδικές Ζώνες Διατήρησης με το Ν3937/2011 (ΦΕΚ60/Α/31-3-2011).</a:t>
            </a:r>
            <a:endParaRPr lang="el-GR" sz="1000" b="1"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
        <p:nvSpPr>
          <p:cNvPr id="20" name="Text Box 9"/>
          <p:cNvSpPr txBox="1">
            <a:spLocks noChangeArrowheads="1"/>
          </p:cNvSpPr>
          <p:nvPr/>
        </p:nvSpPr>
        <p:spPr bwMode="auto">
          <a:xfrm>
            <a:off x="3124200" y="4765397"/>
            <a:ext cx="4038600" cy="1600438"/>
          </a:xfrm>
          <a:prstGeom prst="rect">
            <a:avLst/>
          </a:prstGeom>
          <a:noFill/>
          <a:ln w="9525">
            <a:noFill/>
            <a:miter lim="800000"/>
            <a:headEnd/>
            <a:tailEnd/>
          </a:ln>
        </p:spPr>
        <p:txBody>
          <a:bodyPr>
            <a:spAutoFit/>
          </a:bodyPr>
          <a:lstStyle/>
          <a:p>
            <a:pPr algn="ctr" fontAlgn="base">
              <a:spcBef>
                <a:spcPct val="50000"/>
              </a:spcBef>
              <a:spcAft>
                <a:spcPct val="0"/>
              </a:spcAft>
            </a:pPr>
            <a:r>
              <a:rPr lang="el-GR" b="1" dirty="0">
                <a:solidFill>
                  <a:srgbClr val="0070C0"/>
                </a:solidFill>
                <a:latin typeface="Tahoma" pitchFamily="34" charset="0"/>
              </a:rPr>
              <a:t>Κατάλογος περιοχών από κάθε κράτος μέλος της Ε.Ε</a:t>
            </a:r>
            <a:r>
              <a:rPr lang="el-GR" b="1" dirty="0" smtClean="0">
                <a:solidFill>
                  <a:srgbClr val="0070C0"/>
                </a:solidFill>
                <a:latin typeface="Tahoma" pitchFamily="34" charset="0"/>
              </a:rPr>
              <a:t>.:</a:t>
            </a:r>
          </a:p>
          <a:p>
            <a:pPr algn="ctr" fontAlgn="base">
              <a:spcBef>
                <a:spcPct val="50000"/>
              </a:spcBef>
              <a:spcAft>
                <a:spcPct val="0"/>
              </a:spcAft>
            </a:pPr>
            <a:r>
              <a:rPr lang="el-GR" sz="1000" dirty="0" smtClean="0">
                <a:solidFill>
                  <a:srgbClr val="0070C0"/>
                </a:solidFill>
                <a:latin typeface="Tahoma" pitchFamily="34" charset="0"/>
                <a:ea typeface="Tahoma" panose="020B0604030504040204" pitchFamily="34" charset="0"/>
                <a:cs typeface="Tahoma" panose="020B0604030504040204" pitchFamily="34" charset="0"/>
              </a:rPr>
              <a:t>446 στο σύνολο για Ελλάδα </a:t>
            </a:r>
            <a:r>
              <a:rPr lang="el-GR" sz="1000" dirty="0">
                <a:solidFill>
                  <a:srgbClr val="0070C0"/>
                </a:solidFill>
                <a:latin typeface="Tahoma" pitchFamily="34" charset="0"/>
                <a:ea typeface="Tahoma" panose="020B0604030504040204" pitchFamily="34" charset="0"/>
                <a:cs typeface="Tahoma" panose="020B0604030504040204" pitchFamily="34" charset="0"/>
              </a:rPr>
              <a:t>(ΦΕΚ 4432 Β΄/15-12-2017 περί “Αναθεώρησης εθνικού καταλόγου περιοχών του Ευρωπαϊκού Οικολογικού Δικτύου Natura 2000”) </a:t>
            </a:r>
            <a:endParaRPr lang="en-US" sz="1000" dirty="0">
              <a:solidFill>
                <a:srgbClr val="0070C0"/>
              </a:solidFill>
              <a:latin typeface="Tahoma" pitchFamily="34" charset="0"/>
              <a:ea typeface="Tahoma" panose="020B0604030504040204" pitchFamily="34" charset="0"/>
              <a:cs typeface="Tahoma" panose="020B0604030504040204" pitchFamily="34" charset="0"/>
            </a:endParaRPr>
          </a:p>
          <a:p>
            <a:pPr algn="ctr" fontAlgn="base">
              <a:spcBef>
                <a:spcPct val="50000"/>
              </a:spcBef>
              <a:spcAft>
                <a:spcPct val="0"/>
              </a:spcAft>
            </a:pPr>
            <a:r>
              <a:rPr lang="el-GR" b="1" dirty="0">
                <a:solidFill>
                  <a:prstClr val="black"/>
                </a:solidFill>
                <a:latin typeface="Tahoma" panose="020B0604030504040204" pitchFamily="34" charset="0"/>
                <a:ea typeface="Tahoma" panose="020B0604030504040204" pitchFamily="34" charset="0"/>
                <a:cs typeface="Tahoma" panose="020B0604030504040204" pitchFamily="34" charset="0"/>
              </a:rPr>
              <a:t> </a:t>
            </a:r>
          </a:p>
        </p:txBody>
      </p:sp>
      <p:sp>
        <p:nvSpPr>
          <p:cNvPr id="27" name="Line 12"/>
          <p:cNvSpPr>
            <a:spLocks noChangeShapeType="1"/>
          </p:cNvSpPr>
          <p:nvPr/>
        </p:nvSpPr>
        <p:spPr bwMode="auto">
          <a:xfrm>
            <a:off x="9087612" y="1341811"/>
            <a:ext cx="18288" cy="1045883"/>
          </a:xfrm>
          <a:prstGeom prst="line">
            <a:avLst/>
          </a:prstGeom>
          <a:noFill/>
          <a:ln w="50800">
            <a:solidFill>
              <a:srgbClr val="0070C0"/>
            </a:solidFill>
            <a:round/>
            <a:headEnd/>
            <a:tailEnd type="triangle" w="med" len="med"/>
          </a:ln>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l-GR" sz="1800" b="1" i="0" u="none" strike="noStrike" kern="0" cap="none" spc="0" normalizeH="0" baseline="0" noProof="0" smtClean="0">
              <a:ln>
                <a:noFill/>
              </a:ln>
              <a:solidFill>
                <a:prstClr val="black"/>
              </a:solidFill>
              <a:effectLst/>
              <a:uLnTx/>
              <a:uFillTx/>
              <a:latin typeface="Arial" pitchFamily="34" charset="0"/>
            </a:endParaRPr>
          </a:p>
        </p:txBody>
      </p:sp>
    </p:spTree>
    <p:extLst>
      <p:ext uri="{BB962C8B-B14F-4D97-AF65-F5344CB8AC3E}">
        <p14:creationId xmlns:p14="http://schemas.microsoft.com/office/powerpoint/2010/main" val="31280457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a16="http://schemas.microsoft.com/office/drawing/2014/main" xmlns=""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a16="http://schemas.microsoft.com/office/drawing/2014/main" xmlns="" id="{DCDA3914-0BE1-5D63-9E92-551416D5DD67}"/>
              </a:ext>
            </a:extLst>
          </p:cNvPr>
          <p:cNvSpPr txBox="1"/>
          <p:nvPr/>
        </p:nvSpPr>
        <p:spPr>
          <a:xfrm>
            <a:off x="2830368" y="189771"/>
            <a:ext cx="9011111" cy="830997"/>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Οδηγία </a:t>
            </a:r>
            <a:r>
              <a:rPr lang="el-GR" sz="2400" b="1" dirty="0">
                <a:solidFill>
                  <a:srgbClr val="393185"/>
                </a:solidFill>
                <a:latin typeface="Open Sans Light"/>
                <a:ea typeface="Open Sans Light"/>
                <a:cs typeface="Open Sans Light"/>
              </a:rPr>
              <a:t>για τα Άγρια Πτηνά (2009/147/ΕΚ</a:t>
            </a:r>
            <a:r>
              <a:rPr lang="el-GR" sz="2400" b="1" dirty="0" smtClean="0">
                <a:solidFill>
                  <a:srgbClr val="393185"/>
                </a:solidFill>
                <a:latin typeface="Open Sans Light"/>
                <a:ea typeface="Open Sans Light"/>
                <a:cs typeface="Open Sans Light"/>
              </a:rPr>
              <a:t>)</a:t>
            </a:r>
          </a:p>
          <a:p>
            <a:pPr algn="ctr"/>
            <a:r>
              <a:rPr lang="el-GR" sz="2400" b="1" dirty="0" smtClean="0">
                <a:solidFill>
                  <a:srgbClr val="393185"/>
                </a:solidFill>
                <a:latin typeface="Open Sans Light"/>
                <a:ea typeface="Open Sans Light"/>
                <a:cs typeface="Open Sans Light"/>
              </a:rPr>
              <a:t>Επικαιροποίηση Λίστας ΖΕΠ με Θαλάσσιες Περιοχές</a:t>
            </a:r>
            <a:endParaRPr lang="fr-FR" sz="2400" b="1" dirty="0">
              <a:solidFill>
                <a:srgbClr val="393185"/>
              </a:solidFill>
              <a:latin typeface="Open Sans Light"/>
              <a:ea typeface="Open Sans Light"/>
              <a:cs typeface="Open Sans Light"/>
            </a:endParaRPr>
          </a:p>
        </p:txBody>
      </p:sp>
      <p:pic>
        <p:nvPicPr>
          <p:cNvPr id="7" name="Picture 2"/>
          <p:cNvPicPr>
            <a:picLocks noChangeAspect="1" noChangeArrowheads="1"/>
          </p:cNvPicPr>
          <p:nvPr/>
        </p:nvPicPr>
        <p:blipFill>
          <a:blip r:embed="rId5" cstate="print"/>
          <a:srcRect/>
          <a:stretch>
            <a:fillRect/>
          </a:stretch>
        </p:blipFill>
        <p:spPr bwMode="auto">
          <a:xfrm>
            <a:off x="179832" y="1676401"/>
            <a:ext cx="6412992" cy="3224551"/>
          </a:xfrm>
          <a:prstGeom prst="rect">
            <a:avLst/>
          </a:prstGeom>
          <a:noFill/>
          <a:ln w="9525">
            <a:noFill/>
            <a:miter lim="800000"/>
            <a:headEnd/>
            <a:tailEnd/>
          </a:ln>
        </p:spPr>
      </p:pic>
      <p:pic>
        <p:nvPicPr>
          <p:cNvPr id="4" name="Picture 3"/>
          <p:cNvPicPr>
            <a:picLocks noChangeAspect="1"/>
          </p:cNvPicPr>
          <p:nvPr/>
        </p:nvPicPr>
        <p:blipFill rotWithShape="1">
          <a:blip r:embed="rId6"/>
          <a:srcRect l="31650" t="17600" r="31975" b="4266"/>
          <a:stretch/>
        </p:blipFill>
        <p:spPr>
          <a:xfrm>
            <a:off x="6449275" y="1108318"/>
            <a:ext cx="3609125" cy="4360716"/>
          </a:xfrm>
          <a:prstGeom prst="rect">
            <a:avLst/>
          </a:prstGeom>
        </p:spPr>
      </p:pic>
      <p:sp>
        <p:nvSpPr>
          <p:cNvPr id="9" name="Rectangle 11"/>
          <p:cNvSpPr>
            <a:spLocks noChangeArrowheads="1"/>
          </p:cNvSpPr>
          <p:nvPr/>
        </p:nvSpPr>
        <p:spPr bwMode="auto">
          <a:xfrm>
            <a:off x="10058400" y="2739587"/>
            <a:ext cx="2133600" cy="1569660"/>
          </a:xfrm>
          <a:prstGeom prst="rect">
            <a:avLst/>
          </a:prstGeom>
          <a:noFill/>
          <a:ln w="9525">
            <a:noFill/>
            <a:miter lim="800000"/>
            <a:headEnd/>
            <a:tailEnd/>
          </a:ln>
        </p:spPr>
        <p:txBody>
          <a:bodyPr wrap="square">
            <a:spAutoFit/>
          </a:bodyPr>
          <a:lstStyle/>
          <a:p>
            <a:pPr algn="ctr" fontAlgn="base">
              <a:spcBef>
                <a:spcPct val="0"/>
              </a:spcBef>
              <a:spcAft>
                <a:spcPct val="0"/>
              </a:spcAft>
            </a:pPr>
            <a:r>
              <a:rPr lang="el-GR" sz="1200" b="1" dirty="0" smtClean="0">
                <a:solidFill>
                  <a:srgbClr val="0070C0"/>
                </a:solidFill>
                <a:latin typeface="Tahoma" panose="020B0604030504040204" pitchFamily="34" charset="0"/>
                <a:ea typeface="Tahoma" panose="020B0604030504040204" pitchFamily="34" charset="0"/>
                <a:cs typeface="Tahoma" panose="020B0604030504040204" pitchFamily="34" charset="0"/>
              </a:rPr>
              <a:t>Θαλάσσιος και παράκτιος χώρος: 32 νέες ΖΕΠ και 62 αναθεωρημένες ΖΕΠ</a:t>
            </a:r>
            <a:endParaRPr lang="en-US" sz="1200" b="1" dirty="0">
              <a:solidFill>
                <a:srgbClr val="0070C0"/>
              </a:solidFill>
              <a:latin typeface="Tahoma" panose="020B0604030504040204" pitchFamily="34" charset="0"/>
              <a:ea typeface="Tahoma" panose="020B0604030504040204" pitchFamily="34" charset="0"/>
              <a:cs typeface="Tahoma" panose="020B0604030504040204" pitchFamily="34" charset="0"/>
            </a:endParaRPr>
          </a:p>
          <a:p>
            <a:pPr algn="ctr" fontAlgn="base">
              <a:spcBef>
                <a:spcPct val="0"/>
              </a:spcBef>
              <a:spcAft>
                <a:spcPct val="0"/>
              </a:spcAft>
            </a:pPr>
            <a:r>
              <a:rPr lang="el-GR" sz="1200" dirty="0" smtClean="0">
                <a:solidFill>
                  <a:srgbClr val="0070C0"/>
                </a:solidFill>
                <a:latin typeface="Tahoma" panose="020B0604030504040204" pitchFamily="34" charset="0"/>
                <a:ea typeface="Tahoma" panose="020B0604030504040204" pitchFamily="34" charset="0"/>
                <a:cs typeface="Tahoma" panose="020B0604030504040204" pitchFamily="34" charset="0"/>
              </a:rPr>
              <a:t>(</a:t>
            </a:r>
            <a:r>
              <a:rPr lang="el-GR" sz="1200" dirty="0">
                <a:solidFill>
                  <a:srgbClr val="0070C0"/>
                </a:solidFill>
                <a:latin typeface="Tahoma" panose="020B0604030504040204" pitchFamily="34" charset="0"/>
                <a:ea typeface="Tahoma" panose="020B0604030504040204" pitchFamily="34" charset="0"/>
                <a:cs typeface="Tahoma" panose="020B0604030504040204" pitchFamily="34" charset="0"/>
              </a:rPr>
              <a:t>ΦΕΚ 4432 Β΄/15-12-2017 περί “Αναθεώρησης εθνικού καταλόγου περιοχών του Ευρωπαϊκού Οικολογικού Δικτύου Natura 2000</a:t>
            </a:r>
            <a:r>
              <a:rPr lang="el-GR" sz="1200" dirty="0" smtClean="0">
                <a:solidFill>
                  <a:srgbClr val="0070C0"/>
                </a:solidFill>
                <a:latin typeface="Tahoma" panose="020B0604030504040204" pitchFamily="34" charset="0"/>
                <a:ea typeface="Tahoma" panose="020B0604030504040204" pitchFamily="34" charset="0"/>
                <a:cs typeface="Tahoma" panose="020B0604030504040204" pitchFamily="34" charset="0"/>
              </a:rPr>
              <a:t>”)</a:t>
            </a:r>
            <a:endParaRPr lang="el-GR" sz="12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4002761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a16="http://schemas.microsoft.com/office/drawing/2014/main" xmlns=""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a16="http://schemas.microsoft.com/office/drawing/2014/main" xmlns="" id="{DCDA3914-0BE1-5D63-9E92-551416D5DD67}"/>
              </a:ext>
            </a:extLst>
          </p:cNvPr>
          <p:cNvSpPr txBox="1"/>
          <p:nvPr/>
        </p:nvSpPr>
        <p:spPr>
          <a:xfrm>
            <a:off x="2830368" y="189771"/>
            <a:ext cx="9011111" cy="830997"/>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ΖΕΠ με είδη κριτήριο Μύχο</a:t>
            </a:r>
            <a:r>
              <a:rPr lang="en-US" sz="2400" b="1" dirty="0" smtClean="0">
                <a:solidFill>
                  <a:srgbClr val="393185"/>
                </a:solidFill>
                <a:latin typeface="Open Sans Light"/>
                <a:ea typeface="Open Sans Light"/>
                <a:cs typeface="Open Sans Light"/>
              </a:rPr>
              <a:t> (</a:t>
            </a:r>
            <a:r>
              <a:rPr lang="en-US" sz="2400" b="1" i="1" dirty="0" err="1" smtClean="0">
                <a:solidFill>
                  <a:srgbClr val="393185"/>
                </a:solidFill>
                <a:latin typeface="Open Sans Light"/>
                <a:ea typeface="Open Sans Light"/>
                <a:cs typeface="Open Sans Light"/>
              </a:rPr>
              <a:t>Puffinus</a:t>
            </a:r>
            <a:r>
              <a:rPr lang="en-US" sz="2400" b="1" i="1" dirty="0" smtClean="0">
                <a:solidFill>
                  <a:srgbClr val="393185"/>
                </a:solidFill>
                <a:latin typeface="Open Sans Light"/>
                <a:ea typeface="Open Sans Light"/>
                <a:cs typeface="Open Sans Light"/>
              </a:rPr>
              <a:t> </a:t>
            </a:r>
            <a:r>
              <a:rPr lang="en-US" sz="2400" b="1" i="1" dirty="0" err="1" smtClean="0">
                <a:solidFill>
                  <a:srgbClr val="393185"/>
                </a:solidFill>
                <a:latin typeface="Open Sans Light"/>
                <a:ea typeface="Open Sans Light"/>
                <a:cs typeface="Open Sans Light"/>
              </a:rPr>
              <a:t>yelkouan</a:t>
            </a:r>
            <a:r>
              <a:rPr lang="en-US" sz="2400" b="1" dirty="0" smtClean="0">
                <a:solidFill>
                  <a:srgbClr val="393185"/>
                </a:solidFill>
                <a:latin typeface="Open Sans Light"/>
                <a:ea typeface="Open Sans Light"/>
                <a:cs typeface="Open Sans Light"/>
              </a:rPr>
              <a:t>) </a:t>
            </a:r>
            <a:r>
              <a:rPr lang="el-GR" sz="2400" b="1" dirty="0" smtClean="0">
                <a:solidFill>
                  <a:srgbClr val="393185"/>
                </a:solidFill>
                <a:latin typeface="Open Sans Light"/>
                <a:ea typeface="Open Sans Light"/>
                <a:cs typeface="Open Sans Light"/>
              </a:rPr>
              <a:t>και  Υδροβάτη (</a:t>
            </a:r>
            <a:r>
              <a:rPr lang="en-US" sz="2400" b="1" i="1" dirty="0" err="1" smtClean="0">
                <a:solidFill>
                  <a:srgbClr val="393185"/>
                </a:solidFill>
                <a:latin typeface="Open Sans Light"/>
                <a:ea typeface="Open Sans Light"/>
                <a:cs typeface="Open Sans Light"/>
              </a:rPr>
              <a:t>Hydrobates</a:t>
            </a:r>
            <a:r>
              <a:rPr lang="en-US" sz="2400" b="1" i="1" dirty="0" smtClean="0">
                <a:solidFill>
                  <a:srgbClr val="393185"/>
                </a:solidFill>
                <a:latin typeface="Open Sans Light"/>
                <a:ea typeface="Open Sans Light"/>
                <a:cs typeface="Open Sans Light"/>
              </a:rPr>
              <a:t> </a:t>
            </a:r>
            <a:r>
              <a:rPr lang="en-US" sz="2400" b="1" i="1" dirty="0" err="1" smtClean="0">
                <a:solidFill>
                  <a:srgbClr val="393185"/>
                </a:solidFill>
                <a:latin typeface="Open Sans Light"/>
                <a:ea typeface="Open Sans Light"/>
                <a:cs typeface="Open Sans Light"/>
              </a:rPr>
              <a:t>pelagicus</a:t>
            </a:r>
            <a:r>
              <a:rPr lang="en-US" sz="2400" b="1" dirty="0" smtClean="0">
                <a:solidFill>
                  <a:srgbClr val="393185"/>
                </a:solidFill>
                <a:latin typeface="Open Sans Light"/>
                <a:ea typeface="Open Sans Light"/>
                <a:cs typeface="Open Sans Light"/>
              </a:rPr>
              <a:t>)</a:t>
            </a:r>
            <a:endParaRPr lang="fr-FR" sz="2400" b="1" dirty="0">
              <a:solidFill>
                <a:srgbClr val="393185"/>
              </a:solidFill>
              <a:latin typeface="Open Sans Light"/>
              <a:ea typeface="Open Sans Light"/>
              <a:cs typeface="Open Sans Light"/>
            </a:endParaRPr>
          </a:p>
        </p:txBody>
      </p:sp>
      <p:pic>
        <p:nvPicPr>
          <p:cNvPr id="4" name="Picture 3"/>
          <p:cNvPicPr>
            <a:picLocks noChangeAspect="1"/>
          </p:cNvPicPr>
          <p:nvPr/>
        </p:nvPicPr>
        <p:blipFill rotWithShape="1">
          <a:blip r:embed="rId5"/>
          <a:srcRect l="54900" t="21067" r="14650" b="7600"/>
          <a:stretch/>
        </p:blipFill>
        <p:spPr>
          <a:xfrm>
            <a:off x="327372" y="1325880"/>
            <a:ext cx="3476532" cy="4581144"/>
          </a:xfrm>
          <a:prstGeom prst="rect">
            <a:avLst/>
          </a:prstGeom>
        </p:spPr>
      </p:pic>
      <p:pic>
        <p:nvPicPr>
          <p:cNvPr id="7" name="Picture 6"/>
          <p:cNvPicPr>
            <a:picLocks noChangeAspect="1"/>
          </p:cNvPicPr>
          <p:nvPr/>
        </p:nvPicPr>
        <p:blipFill rotWithShape="1">
          <a:blip r:embed="rId6"/>
          <a:srcRect l="15900" t="17733" r="53875" b="10000"/>
          <a:stretch/>
        </p:blipFill>
        <p:spPr>
          <a:xfrm>
            <a:off x="4156139" y="1325880"/>
            <a:ext cx="3426672" cy="4608576"/>
          </a:xfrm>
          <a:prstGeom prst="rect">
            <a:avLst/>
          </a:prstGeom>
        </p:spPr>
      </p:pic>
      <p:pic>
        <p:nvPicPr>
          <p:cNvPr id="9" name="Picture 8"/>
          <p:cNvPicPr>
            <a:picLocks noChangeAspect="1"/>
          </p:cNvPicPr>
          <p:nvPr/>
        </p:nvPicPr>
        <p:blipFill rotWithShape="1">
          <a:blip r:embed="rId7"/>
          <a:srcRect l="55275" t="18000" r="14651" b="54000"/>
          <a:stretch/>
        </p:blipFill>
        <p:spPr>
          <a:xfrm>
            <a:off x="7935046" y="1325880"/>
            <a:ext cx="3666744" cy="1920240"/>
          </a:xfrm>
          <a:prstGeom prst="rect">
            <a:avLst/>
          </a:prstGeom>
        </p:spPr>
      </p:pic>
      <p:pic>
        <p:nvPicPr>
          <p:cNvPr id="10" name="Picture 9"/>
          <p:cNvPicPr>
            <a:picLocks noChangeAspect="1"/>
          </p:cNvPicPr>
          <p:nvPr/>
        </p:nvPicPr>
        <p:blipFill rotWithShape="1">
          <a:blip r:embed="rId8"/>
          <a:srcRect l="35475" t="58667" r="34225" b="36133"/>
          <a:stretch/>
        </p:blipFill>
        <p:spPr>
          <a:xfrm>
            <a:off x="8042962" y="4334256"/>
            <a:ext cx="3694176" cy="356616"/>
          </a:xfrm>
          <a:prstGeom prst="rect">
            <a:avLst/>
          </a:prstGeom>
        </p:spPr>
      </p:pic>
      <p:pic>
        <p:nvPicPr>
          <p:cNvPr id="11" name="Picture 3"/>
          <p:cNvPicPr>
            <a:picLocks noChangeAspect="1"/>
          </p:cNvPicPr>
          <p:nvPr/>
        </p:nvPicPr>
        <p:blipFill rotWithShape="1">
          <a:blip r:embed="rId9" cstate="print"/>
          <a:srcRect l="19121" t="4252" r="7490" b="10792"/>
          <a:stretch/>
        </p:blipFill>
        <p:spPr>
          <a:xfrm>
            <a:off x="555923" y="1679842"/>
            <a:ext cx="986864" cy="75806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Picture 3"/>
          <p:cNvPicPr>
            <a:picLocks noChangeAspect="1"/>
          </p:cNvPicPr>
          <p:nvPr/>
        </p:nvPicPr>
        <p:blipFill rotWithShape="1">
          <a:blip r:embed="rId9" cstate="print"/>
          <a:srcRect l="19121" t="4252" r="7490" b="10792"/>
          <a:stretch/>
        </p:blipFill>
        <p:spPr>
          <a:xfrm>
            <a:off x="4332873" y="1679842"/>
            <a:ext cx="986864" cy="75806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3" name="Picture 3"/>
          <p:cNvPicPr>
            <a:picLocks noChangeAspect="1"/>
          </p:cNvPicPr>
          <p:nvPr/>
        </p:nvPicPr>
        <p:blipFill rotWithShape="1">
          <a:blip r:embed="rId9" cstate="print"/>
          <a:srcRect l="19121" t="4252" r="7490" b="10792"/>
          <a:stretch/>
        </p:blipFill>
        <p:spPr>
          <a:xfrm>
            <a:off x="8133692" y="1679842"/>
            <a:ext cx="986864" cy="75806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26" name="Picture 2" descr="European Storm-Petrel (Mediterranean) - eBird"/>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133692" y="4690872"/>
            <a:ext cx="1088369" cy="72739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34508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a16="http://schemas.microsoft.com/office/drawing/2014/main" xmlns=""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a16="http://schemas.microsoft.com/office/drawing/2014/main" xmlns="" id="{DCDA3914-0BE1-5D63-9E92-551416D5DD67}"/>
              </a:ext>
            </a:extLst>
          </p:cNvPr>
          <p:cNvSpPr txBox="1"/>
          <p:nvPr/>
        </p:nvSpPr>
        <p:spPr>
          <a:xfrm>
            <a:off x="2830368" y="189771"/>
            <a:ext cx="9011111" cy="830997"/>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ΖΕΠ με είδη κριτήριο Αρτέμη (</a:t>
            </a:r>
            <a:r>
              <a:rPr lang="en-US" sz="2400" b="1" i="1" dirty="0" err="1" smtClean="0">
                <a:solidFill>
                  <a:srgbClr val="393185"/>
                </a:solidFill>
                <a:latin typeface="Open Sans Light"/>
                <a:ea typeface="Open Sans Light"/>
                <a:cs typeface="Open Sans Light"/>
              </a:rPr>
              <a:t>Calonectris</a:t>
            </a:r>
            <a:r>
              <a:rPr lang="en-US" sz="2400" b="1" i="1" dirty="0" smtClean="0">
                <a:solidFill>
                  <a:srgbClr val="393185"/>
                </a:solidFill>
                <a:latin typeface="Open Sans Light"/>
                <a:ea typeface="Open Sans Light"/>
                <a:cs typeface="Open Sans Light"/>
              </a:rPr>
              <a:t> </a:t>
            </a:r>
            <a:r>
              <a:rPr lang="en-US" sz="2400" b="1" i="1" dirty="0" err="1" smtClean="0">
                <a:solidFill>
                  <a:srgbClr val="393185"/>
                </a:solidFill>
                <a:latin typeface="Open Sans Light"/>
                <a:ea typeface="Open Sans Light"/>
                <a:cs typeface="Open Sans Light"/>
              </a:rPr>
              <a:t>diomedea</a:t>
            </a:r>
            <a:r>
              <a:rPr lang="en-US" sz="2400" b="1" dirty="0" smtClean="0">
                <a:solidFill>
                  <a:srgbClr val="393185"/>
                </a:solidFill>
                <a:latin typeface="Open Sans Light"/>
                <a:ea typeface="Open Sans Light"/>
                <a:cs typeface="Open Sans Light"/>
              </a:rPr>
              <a:t>)</a:t>
            </a:r>
            <a:r>
              <a:rPr lang="el-GR" sz="2400" b="1" dirty="0" smtClean="0">
                <a:solidFill>
                  <a:srgbClr val="393185"/>
                </a:solidFill>
                <a:latin typeface="Open Sans Light"/>
                <a:ea typeface="Open Sans Light"/>
                <a:cs typeface="Open Sans Light"/>
              </a:rPr>
              <a:t> και Θαλασσοκόρακα</a:t>
            </a:r>
            <a:r>
              <a:rPr lang="en-US" sz="2400" b="1" dirty="0" smtClean="0">
                <a:solidFill>
                  <a:srgbClr val="393185"/>
                </a:solidFill>
                <a:latin typeface="Open Sans Light"/>
                <a:ea typeface="Open Sans Light"/>
                <a:cs typeface="Open Sans Light"/>
              </a:rPr>
              <a:t> (</a:t>
            </a:r>
            <a:r>
              <a:rPr lang="en-US" sz="2400" b="1" i="1" dirty="0" err="1" smtClean="0">
                <a:solidFill>
                  <a:srgbClr val="393185"/>
                </a:solidFill>
                <a:latin typeface="Open Sans Light"/>
                <a:ea typeface="Open Sans Light"/>
                <a:cs typeface="Open Sans Light"/>
              </a:rPr>
              <a:t>Gulosus</a:t>
            </a:r>
            <a:r>
              <a:rPr lang="en-US" sz="2400" b="1" i="1" dirty="0" smtClean="0">
                <a:solidFill>
                  <a:srgbClr val="393185"/>
                </a:solidFill>
                <a:latin typeface="Open Sans Light"/>
                <a:ea typeface="Open Sans Light"/>
                <a:cs typeface="Open Sans Light"/>
              </a:rPr>
              <a:t> </a:t>
            </a:r>
            <a:r>
              <a:rPr lang="en-US" sz="2400" b="1" i="1" dirty="0" err="1" smtClean="0">
                <a:solidFill>
                  <a:srgbClr val="393185"/>
                </a:solidFill>
                <a:latin typeface="Open Sans Light"/>
                <a:ea typeface="Open Sans Light"/>
                <a:cs typeface="Open Sans Light"/>
              </a:rPr>
              <a:t>aristotelis</a:t>
            </a:r>
            <a:r>
              <a:rPr lang="en-US" sz="2400" b="1" i="1" dirty="0" smtClean="0">
                <a:solidFill>
                  <a:srgbClr val="393185"/>
                </a:solidFill>
                <a:latin typeface="Open Sans Light"/>
                <a:ea typeface="Open Sans Light"/>
                <a:cs typeface="Open Sans Light"/>
              </a:rPr>
              <a:t> </a:t>
            </a:r>
            <a:r>
              <a:rPr lang="en-US" sz="2400" b="1" i="1" dirty="0" err="1" smtClean="0">
                <a:solidFill>
                  <a:srgbClr val="393185"/>
                </a:solidFill>
                <a:latin typeface="Open Sans Light"/>
                <a:ea typeface="Open Sans Light"/>
                <a:cs typeface="Open Sans Light"/>
              </a:rPr>
              <a:t>desmarestii</a:t>
            </a:r>
            <a:r>
              <a:rPr lang="en-US" sz="2400" b="1" dirty="0" smtClean="0">
                <a:solidFill>
                  <a:srgbClr val="393185"/>
                </a:solidFill>
                <a:latin typeface="Open Sans Light"/>
                <a:ea typeface="Open Sans Light"/>
                <a:cs typeface="Open Sans Light"/>
              </a:rPr>
              <a:t>)</a:t>
            </a:r>
            <a:endParaRPr lang="fr-FR" sz="2400" b="1" dirty="0">
              <a:solidFill>
                <a:srgbClr val="393185"/>
              </a:solidFill>
              <a:latin typeface="Open Sans Light"/>
              <a:ea typeface="Open Sans Light"/>
              <a:cs typeface="Open Sans Light"/>
            </a:endParaRPr>
          </a:p>
        </p:txBody>
      </p:sp>
      <p:pic>
        <p:nvPicPr>
          <p:cNvPr id="3" name="Picture 2"/>
          <p:cNvPicPr>
            <a:picLocks noChangeAspect="1"/>
          </p:cNvPicPr>
          <p:nvPr/>
        </p:nvPicPr>
        <p:blipFill rotWithShape="1">
          <a:blip r:embed="rId5"/>
          <a:srcRect l="15674" t="20133" r="53726" b="7600"/>
          <a:stretch/>
        </p:blipFill>
        <p:spPr>
          <a:xfrm>
            <a:off x="219784" y="1216152"/>
            <a:ext cx="3290221" cy="4370832"/>
          </a:xfrm>
          <a:prstGeom prst="rect">
            <a:avLst/>
          </a:prstGeom>
        </p:spPr>
      </p:pic>
      <p:pic>
        <p:nvPicPr>
          <p:cNvPr id="5" name="Picture 4"/>
          <p:cNvPicPr>
            <a:picLocks noChangeAspect="1"/>
          </p:cNvPicPr>
          <p:nvPr/>
        </p:nvPicPr>
        <p:blipFill rotWithShape="1">
          <a:blip r:embed="rId6"/>
          <a:srcRect l="54750" t="21067" r="14275" b="7333"/>
          <a:stretch/>
        </p:blipFill>
        <p:spPr>
          <a:xfrm>
            <a:off x="4654908" y="1298448"/>
            <a:ext cx="3298260" cy="4288536"/>
          </a:xfrm>
          <a:prstGeom prst="rect">
            <a:avLst/>
          </a:prstGeom>
        </p:spPr>
      </p:pic>
      <p:pic>
        <p:nvPicPr>
          <p:cNvPr id="8" name="Picture 7"/>
          <p:cNvPicPr>
            <a:picLocks noChangeAspect="1"/>
          </p:cNvPicPr>
          <p:nvPr/>
        </p:nvPicPr>
        <p:blipFill rotWithShape="1">
          <a:blip r:embed="rId7"/>
          <a:srcRect l="15842" t="21233" r="54025" b="19200"/>
          <a:stretch/>
        </p:blipFill>
        <p:spPr>
          <a:xfrm>
            <a:off x="8238535" y="1298448"/>
            <a:ext cx="3346914" cy="4270717"/>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849814" y="1619478"/>
            <a:ext cx="888692" cy="6665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Picture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461511" y="1619477"/>
            <a:ext cx="888692" cy="6665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Picture 4" descr="P7110834"/>
          <p:cNvPicPr>
            <a:picLocks noChangeAspect="1" noChangeArrowheads="1"/>
          </p:cNvPicPr>
          <p:nvPr/>
        </p:nvPicPr>
        <p:blipFill>
          <a:blip r:embed="rId9" cstate="print"/>
          <a:srcRect/>
          <a:stretch>
            <a:fillRect/>
          </a:stretch>
        </p:blipFill>
        <p:spPr bwMode="auto">
          <a:xfrm>
            <a:off x="401234" y="1595523"/>
            <a:ext cx="920789" cy="69047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1569252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a16="http://schemas.microsoft.com/office/drawing/2014/main" xmlns=""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a16="http://schemas.microsoft.com/office/drawing/2014/main" xmlns="" id="{DCDA3914-0BE1-5D63-9E92-551416D5DD67}"/>
              </a:ext>
            </a:extLst>
          </p:cNvPr>
          <p:cNvSpPr txBox="1"/>
          <p:nvPr/>
        </p:nvSpPr>
        <p:spPr>
          <a:xfrm>
            <a:off x="2830368" y="189771"/>
            <a:ext cx="9011111" cy="461665"/>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ΖΕΠ με είδος κριτήριο Αιγαιόγλαρο (</a:t>
            </a:r>
            <a:r>
              <a:rPr lang="el-GR" sz="2400" b="1" i="1" dirty="0" smtClean="0">
                <a:solidFill>
                  <a:srgbClr val="393185"/>
                </a:solidFill>
                <a:latin typeface="Open Sans Light"/>
                <a:ea typeface="Open Sans Light"/>
                <a:cs typeface="Open Sans Light"/>
              </a:rPr>
              <a:t>Ι</a:t>
            </a:r>
            <a:r>
              <a:rPr lang="en-US" sz="2400" b="1" i="1" dirty="0" err="1" smtClean="0">
                <a:solidFill>
                  <a:srgbClr val="393185"/>
                </a:solidFill>
                <a:latin typeface="Open Sans Light"/>
                <a:ea typeface="Open Sans Light"/>
                <a:cs typeface="Open Sans Light"/>
              </a:rPr>
              <a:t>chthyaetus</a:t>
            </a:r>
            <a:r>
              <a:rPr lang="en-US" sz="2400" b="1" i="1" dirty="0" smtClean="0">
                <a:solidFill>
                  <a:srgbClr val="393185"/>
                </a:solidFill>
                <a:latin typeface="Open Sans Light"/>
                <a:ea typeface="Open Sans Light"/>
                <a:cs typeface="Open Sans Light"/>
              </a:rPr>
              <a:t> </a:t>
            </a:r>
            <a:r>
              <a:rPr lang="en-US" sz="2400" b="1" i="1" dirty="0" err="1" smtClean="0">
                <a:solidFill>
                  <a:srgbClr val="393185"/>
                </a:solidFill>
                <a:latin typeface="Open Sans Light"/>
                <a:ea typeface="Open Sans Light"/>
                <a:cs typeface="Open Sans Light"/>
              </a:rPr>
              <a:t>audouinii</a:t>
            </a:r>
            <a:r>
              <a:rPr lang="en-US" sz="2400" b="1" dirty="0" smtClean="0">
                <a:solidFill>
                  <a:srgbClr val="393185"/>
                </a:solidFill>
                <a:latin typeface="Open Sans Light"/>
                <a:ea typeface="Open Sans Light"/>
                <a:cs typeface="Open Sans Light"/>
              </a:rPr>
              <a:t>)</a:t>
            </a:r>
            <a:endParaRPr lang="fr-FR" sz="2400" b="1" dirty="0">
              <a:solidFill>
                <a:srgbClr val="393185"/>
              </a:solidFill>
              <a:latin typeface="Open Sans Light"/>
              <a:ea typeface="Open Sans Light"/>
              <a:cs typeface="Open Sans Light"/>
            </a:endParaRPr>
          </a:p>
        </p:txBody>
      </p:sp>
      <p:pic>
        <p:nvPicPr>
          <p:cNvPr id="3" name="Picture 2"/>
          <p:cNvPicPr>
            <a:picLocks noChangeAspect="1"/>
          </p:cNvPicPr>
          <p:nvPr/>
        </p:nvPicPr>
        <p:blipFill rotWithShape="1">
          <a:blip r:embed="rId5"/>
          <a:srcRect l="15825" t="20666" r="54100" b="8266"/>
          <a:stretch/>
        </p:blipFill>
        <p:spPr>
          <a:xfrm>
            <a:off x="1" y="1252728"/>
            <a:ext cx="2889608" cy="3840800"/>
          </a:xfrm>
          <a:prstGeom prst="rect">
            <a:avLst/>
          </a:prstGeom>
        </p:spPr>
      </p:pic>
      <p:pic>
        <p:nvPicPr>
          <p:cNvPr id="5" name="Picture 4"/>
          <p:cNvPicPr>
            <a:picLocks noChangeAspect="1"/>
          </p:cNvPicPr>
          <p:nvPr/>
        </p:nvPicPr>
        <p:blipFill rotWithShape="1">
          <a:blip r:embed="rId5"/>
          <a:srcRect l="55126" t="20533" r="14574" b="8667"/>
          <a:stretch/>
        </p:blipFill>
        <p:spPr>
          <a:xfrm>
            <a:off x="2901237" y="1242922"/>
            <a:ext cx="2911224" cy="3826387"/>
          </a:xfrm>
          <a:prstGeom prst="rect">
            <a:avLst/>
          </a:prstGeom>
        </p:spPr>
      </p:pic>
      <p:pic>
        <p:nvPicPr>
          <p:cNvPr id="8" name="Picture 7"/>
          <p:cNvPicPr>
            <a:picLocks noChangeAspect="1"/>
          </p:cNvPicPr>
          <p:nvPr/>
        </p:nvPicPr>
        <p:blipFill rotWithShape="1">
          <a:blip r:embed="rId6"/>
          <a:srcRect l="15975" t="21067" r="54025" b="6666"/>
          <a:stretch/>
        </p:blipFill>
        <p:spPr>
          <a:xfrm>
            <a:off x="5812461" y="1263798"/>
            <a:ext cx="2818199" cy="3818660"/>
          </a:xfrm>
          <a:prstGeom prst="rect">
            <a:avLst/>
          </a:prstGeom>
        </p:spPr>
      </p:pic>
      <p:pic>
        <p:nvPicPr>
          <p:cNvPr id="11" name="Picture 10"/>
          <p:cNvPicPr>
            <a:picLocks noChangeAspect="1"/>
          </p:cNvPicPr>
          <p:nvPr/>
        </p:nvPicPr>
        <p:blipFill rotWithShape="1">
          <a:blip r:embed="rId7"/>
          <a:srcRect l="55200" t="20934" r="14800" b="58000"/>
          <a:stretch/>
        </p:blipFill>
        <p:spPr>
          <a:xfrm>
            <a:off x="8665544" y="1242922"/>
            <a:ext cx="3526456" cy="1392950"/>
          </a:xfrm>
          <a:prstGeom prst="rect">
            <a:avLst/>
          </a:prstGeom>
        </p:spPr>
      </p:pic>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9820" y="1498294"/>
            <a:ext cx="866661" cy="64999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3" name="Picture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51043" y="1498294"/>
            <a:ext cx="866661" cy="64999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4" name="Picture 13"/>
          <p:cNvPicPr>
            <a:picLocks noChangeAspect="1"/>
          </p:cNvPicPr>
          <p:nvPr/>
        </p:nvPicPr>
        <p:blipFill>
          <a:blip r:embed="rId9"/>
          <a:stretch>
            <a:fillRect/>
          </a:stretch>
        </p:blipFill>
        <p:spPr>
          <a:xfrm>
            <a:off x="5800833" y="1498294"/>
            <a:ext cx="1048603" cy="829128"/>
          </a:xfrm>
          <a:prstGeom prst="rect">
            <a:avLst/>
          </a:prstGeom>
        </p:spPr>
      </p:pic>
      <p:pic>
        <p:nvPicPr>
          <p:cNvPr id="15" name="Picture 14"/>
          <p:cNvPicPr>
            <a:picLocks noChangeAspect="1"/>
          </p:cNvPicPr>
          <p:nvPr/>
        </p:nvPicPr>
        <p:blipFill>
          <a:blip r:embed="rId9"/>
          <a:stretch>
            <a:fillRect/>
          </a:stretch>
        </p:blipFill>
        <p:spPr>
          <a:xfrm>
            <a:off x="8744193" y="1498294"/>
            <a:ext cx="1048603" cy="829128"/>
          </a:xfrm>
          <a:prstGeom prst="rect">
            <a:avLst/>
          </a:prstGeom>
        </p:spPr>
      </p:pic>
    </p:spTree>
    <p:extLst>
      <p:ext uri="{BB962C8B-B14F-4D97-AF65-F5344CB8AC3E}">
        <p14:creationId xmlns:p14="http://schemas.microsoft.com/office/powerpoint/2010/main" val="42115310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a16="http://schemas.microsoft.com/office/drawing/2014/main" xmlns=""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a16="http://schemas.microsoft.com/office/drawing/2014/main" xmlns="" id="{DCDA3914-0BE1-5D63-9E92-551416D5DD67}"/>
              </a:ext>
            </a:extLst>
          </p:cNvPr>
          <p:cNvSpPr txBox="1"/>
          <p:nvPr/>
        </p:nvSpPr>
        <p:spPr>
          <a:xfrm>
            <a:off x="2566930" y="189771"/>
            <a:ext cx="9274549" cy="830997"/>
          </a:xfrm>
          <a:prstGeom prst="rect">
            <a:avLst/>
          </a:prstGeom>
          <a:noFill/>
        </p:spPr>
        <p:txBody>
          <a:bodyPr wrap="square">
            <a:spAutoFit/>
          </a:bodyPr>
          <a:lstStyle/>
          <a:p>
            <a:pPr algn="ctr"/>
            <a:r>
              <a:rPr lang="en-US" sz="2400" b="1" dirty="0" smtClean="0">
                <a:solidFill>
                  <a:srgbClr val="393185"/>
                </a:solidFill>
                <a:latin typeface="Open Sans Light"/>
                <a:ea typeface="Open Sans Light"/>
                <a:cs typeface="Open Sans Light"/>
              </a:rPr>
              <a:t>A</a:t>
            </a:r>
            <a:r>
              <a:rPr lang="el-GR" sz="2400" b="1" dirty="0" smtClean="0">
                <a:solidFill>
                  <a:srgbClr val="393185"/>
                </a:solidFill>
                <a:latin typeface="Open Sans Light"/>
                <a:ea typeface="Open Sans Light"/>
                <a:cs typeface="Open Sans Light"/>
              </a:rPr>
              <a:t>ναθεώρηση ΖΕΠ με είδη κριτήριο Θαλασσοπούλια?</a:t>
            </a:r>
          </a:p>
          <a:p>
            <a:pPr algn="ctr"/>
            <a:r>
              <a:rPr lang="el-GR" sz="2400" b="1" dirty="0" smtClean="0">
                <a:solidFill>
                  <a:srgbClr val="393185"/>
                </a:solidFill>
                <a:latin typeface="Open Sans Light"/>
                <a:ea typeface="Open Sans Light"/>
                <a:cs typeface="Open Sans Light"/>
              </a:rPr>
              <a:t>Δυναμική κατάσταση </a:t>
            </a:r>
            <a:r>
              <a:rPr lang="el-GR" sz="2400" b="1" dirty="0" smtClean="0">
                <a:solidFill>
                  <a:srgbClr val="393185"/>
                </a:solidFill>
                <a:latin typeface="Open Sans Light"/>
                <a:ea typeface="Open Sans Light"/>
                <a:cs typeface="Open Sans Light"/>
                <a:sym typeface="Wingdings" panose="05000000000000000000" pitchFamily="2" charset="2"/>
              </a:rPr>
              <a:t></a:t>
            </a:r>
            <a:r>
              <a:rPr lang="el-GR" sz="2400" b="1" dirty="0" smtClean="0">
                <a:solidFill>
                  <a:srgbClr val="393185"/>
                </a:solidFill>
                <a:latin typeface="Open Sans Light"/>
                <a:ea typeface="Open Sans Light"/>
                <a:cs typeface="Open Sans Light"/>
              </a:rPr>
              <a:t> Αιγαιόγλαρος (</a:t>
            </a:r>
            <a:r>
              <a:rPr lang="el-GR" sz="2400" b="1" i="1" dirty="0" smtClean="0">
                <a:solidFill>
                  <a:srgbClr val="393185"/>
                </a:solidFill>
                <a:latin typeface="Open Sans Light"/>
                <a:ea typeface="Open Sans Light"/>
                <a:cs typeface="Open Sans Light"/>
              </a:rPr>
              <a:t>Ι</a:t>
            </a:r>
            <a:r>
              <a:rPr lang="en-US" sz="2400" b="1" i="1" dirty="0" err="1" smtClean="0">
                <a:solidFill>
                  <a:srgbClr val="393185"/>
                </a:solidFill>
                <a:latin typeface="Open Sans Light"/>
                <a:ea typeface="Open Sans Light"/>
                <a:cs typeface="Open Sans Light"/>
              </a:rPr>
              <a:t>chthyaetus</a:t>
            </a:r>
            <a:r>
              <a:rPr lang="en-US" sz="2400" b="1" i="1" dirty="0" smtClean="0">
                <a:solidFill>
                  <a:srgbClr val="393185"/>
                </a:solidFill>
                <a:latin typeface="Open Sans Light"/>
                <a:ea typeface="Open Sans Light"/>
                <a:cs typeface="Open Sans Light"/>
              </a:rPr>
              <a:t> </a:t>
            </a:r>
            <a:r>
              <a:rPr lang="en-US" sz="2400" b="1" i="1" dirty="0" err="1" smtClean="0">
                <a:solidFill>
                  <a:srgbClr val="393185"/>
                </a:solidFill>
                <a:latin typeface="Open Sans Light"/>
                <a:ea typeface="Open Sans Light"/>
                <a:cs typeface="Open Sans Light"/>
              </a:rPr>
              <a:t>audouinii</a:t>
            </a:r>
            <a:r>
              <a:rPr lang="en-US" sz="2400" b="1" dirty="0" smtClean="0">
                <a:solidFill>
                  <a:srgbClr val="393185"/>
                </a:solidFill>
                <a:latin typeface="Open Sans Light"/>
                <a:ea typeface="Open Sans Light"/>
                <a:cs typeface="Open Sans Light"/>
              </a:rPr>
              <a:t>)</a:t>
            </a:r>
            <a:endParaRPr lang="fr-FR" sz="2400" b="1" dirty="0">
              <a:solidFill>
                <a:srgbClr val="393185"/>
              </a:solidFill>
              <a:latin typeface="Open Sans Light"/>
              <a:ea typeface="Open Sans Light"/>
              <a:cs typeface="Open Sans Light"/>
            </a:endParaRPr>
          </a:p>
        </p:txBody>
      </p:sp>
      <p:pic>
        <p:nvPicPr>
          <p:cNvPr id="4" name="Picture 3"/>
          <p:cNvPicPr>
            <a:picLocks noChangeAspect="1"/>
          </p:cNvPicPr>
          <p:nvPr/>
        </p:nvPicPr>
        <p:blipFill rotWithShape="1">
          <a:blip r:embed="rId5"/>
          <a:srcRect l="35241" t="21045" r="35392" b="4257"/>
          <a:stretch/>
        </p:blipFill>
        <p:spPr>
          <a:xfrm>
            <a:off x="2071171" y="1161602"/>
            <a:ext cx="3888954" cy="5564195"/>
          </a:xfrm>
          <a:prstGeom prst="rect">
            <a:avLst/>
          </a:prstGeom>
        </p:spPr>
      </p:pic>
      <p:pic>
        <p:nvPicPr>
          <p:cNvPr id="7" name="Picture 6"/>
          <p:cNvPicPr>
            <a:picLocks noChangeAspect="1"/>
          </p:cNvPicPr>
          <p:nvPr/>
        </p:nvPicPr>
        <p:blipFill rotWithShape="1">
          <a:blip r:embed="rId6"/>
          <a:srcRect l="34518" t="19759" r="34669" b="20964"/>
          <a:stretch/>
        </p:blipFill>
        <p:spPr>
          <a:xfrm>
            <a:off x="6841473" y="1410158"/>
            <a:ext cx="3756753" cy="4065225"/>
          </a:xfrm>
          <a:prstGeom prst="rect">
            <a:avLst/>
          </a:prstGeom>
        </p:spPr>
      </p:pic>
    </p:spTree>
    <p:extLst>
      <p:ext uri="{BB962C8B-B14F-4D97-AF65-F5344CB8AC3E}">
        <p14:creationId xmlns:p14="http://schemas.microsoft.com/office/powerpoint/2010/main" val="23417325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a16="http://schemas.microsoft.com/office/drawing/2014/main" xmlns=""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a16="http://schemas.microsoft.com/office/drawing/2014/main" xmlns="" id="{DCDA3914-0BE1-5D63-9E92-551416D5DD67}"/>
              </a:ext>
            </a:extLst>
          </p:cNvPr>
          <p:cNvSpPr txBox="1"/>
          <p:nvPr/>
        </p:nvSpPr>
        <p:spPr>
          <a:xfrm>
            <a:off x="2566930" y="189771"/>
            <a:ext cx="9274549" cy="461665"/>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Ν</a:t>
            </a:r>
            <a:r>
              <a:rPr lang="en-US" sz="2400" b="1" dirty="0" smtClean="0">
                <a:solidFill>
                  <a:srgbClr val="393185"/>
                </a:solidFill>
                <a:latin typeface="Open Sans Light"/>
                <a:ea typeface="Open Sans Light"/>
                <a:cs typeface="Open Sans Light"/>
              </a:rPr>
              <a:t>A</a:t>
            </a:r>
            <a:r>
              <a:rPr lang="el-GR" sz="2400" b="1" dirty="0" smtClean="0">
                <a:solidFill>
                  <a:srgbClr val="393185"/>
                </a:solidFill>
                <a:latin typeface="Open Sans Light"/>
                <a:ea typeface="Open Sans Light"/>
                <a:cs typeface="Open Sans Light"/>
              </a:rPr>
              <a:t>Τ</a:t>
            </a:r>
            <a:r>
              <a:rPr lang="en-US" sz="2400" b="1" dirty="0" smtClean="0">
                <a:solidFill>
                  <a:srgbClr val="393185"/>
                </a:solidFill>
                <a:latin typeface="Open Sans Light"/>
                <a:ea typeface="Open Sans Light"/>
                <a:cs typeface="Open Sans Light"/>
              </a:rPr>
              <a:t>URA 2000 expert viewer</a:t>
            </a:r>
            <a:endParaRPr lang="el-GR" sz="2400" b="1" dirty="0" smtClean="0">
              <a:solidFill>
                <a:srgbClr val="393185"/>
              </a:solidFill>
              <a:latin typeface="Open Sans Light"/>
              <a:ea typeface="Open Sans Light"/>
              <a:cs typeface="Open Sans Light"/>
            </a:endParaRPr>
          </a:p>
        </p:txBody>
      </p:sp>
      <p:pic>
        <p:nvPicPr>
          <p:cNvPr id="3" name="Picture 2"/>
          <p:cNvPicPr>
            <a:picLocks noChangeAspect="1"/>
          </p:cNvPicPr>
          <p:nvPr/>
        </p:nvPicPr>
        <p:blipFill rotWithShape="1">
          <a:blip r:embed="rId5"/>
          <a:srcRect t="3374" b="4418"/>
          <a:stretch/>
        </p:blipFill>
        <p:spPr>
          <a:xfrm>
            <a:off x="0" y="1244905"/>
            <a:ext cx="8411204" cy="4362679"/>
          </a:xfrm>
          <a:prstGeom prst="rect">
            <a:avLst/>
          </a:prstGeom>
        </p:spPr>
      </p:pic>
      <p:pic>
        <p:nvPicPr>
          <p:cNvPr id="5" name="Picture 4"/>
          <p:cNvPicPr>
            <a:picLocks noChangeAspect="1"/>
          </p:cNvPicPr>
          <p:nvPr/>
        </p:nvPicPr>
        <p:blipFill rotWithShape="1">
          <a:blip r:embed="rId6"/>
          <a:srcRect l="29820" t="14618" r="25722" b="4419"/>
          <a:stretch/>
        </p:blipFill>
        <p:spPr>
          <a:xfrm>
            <a:off x="8481676" y="1652530"/>
            <a:ext cx="3710324" cy="3800819"/>
          </a:xfrm>
          <a:prstGeom prst="rect">
            <a:avLst/>
          </a:prstGeom>
        </p:spPr>
      </p:pic>
      <p:cxnSp>
        <p:nvCxnSpPr>
          <p:cNvPr id="9" name="Straight Arrow Connector 8"/>
          <p:cNvCxnSpPr/>
          <p:nvPr/>
        </p:nvCxnSpPr>
        <p:spPr>
          <a:xfrm flipV="1">
            <a:off x="4527933" y="3072384"/>
            <a:ext cx="4908675" cy="72843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7816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a16="http://schemas.microsoft.com/office/drawing/2014/main" xmlns=""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pic>
        <p:nvPicPr>
          <p:cNvPr id="7" name="Picture 2"/>
          <p:cNvPicPr>
            <a:picLocks noChangeAspect="1" noChangeArrowheads="1"/>
          </p:cNvPicPr>
          <p:nvPr/>
        </p:nvPicPr>
        <p:blipFill>
          <a:blip r:embed="rId5" cstate="print"/>
          <a:srcRect/>
          <a:stretch>
            <a:fillRect/>
          </a:stretch>
        </p:blipFill>
        <p:spPr bwMode="auto">
          <a:xfrm>
            <a:off x="70676" y="1080297"/>
            <a:ext cx="3499709" cy="4929505"/>
          </a:xfrm>
          <a:prstGeom prst="rect">
            <a:avLst/>
          </a:prstGeom>
          <a:noFill/>
          <a:ln w="9525">
            <a:noFill/>
            <a:miter lim="800000"/>
            <a:headEnd/>
            <a:tailEnd/>
          </a:ln>
        </p:spPr>
      </p:pic>
      <p:pic>
        <p:nvPicPr>
          <p:cNvPr id="9" name="Picture 3"/>
          <p:cNvPicPr>
            <a:picLocks noChangeAspect="1" noChangeArrowheads="1"/>
          </p:cNvPicPr>
          <p:nvPr/>
        </p:nvPicPr>
        <p:blipFill>
          <a:blip r:embed="rId6" cstate="print"/>
          <a:srcRect/>
          <a:stretch>
            <a:fillRect/>
          </a:stretch>
        </p:blipFill>
        <p:spPr bwMode="auto">
          <a:xfrm>
            <a:off x="4306711" y="1028700"/>
            <a:ext cx="3365105" cy="5032701"/>
          </a:xfrm>
          <a:prstGeom prst="rect">
            <a:avLst/>
          </a:prstGeom>
          <a:noFill/>
          <a:ln w="9525">
            <a:noFill/>
            <a:miter lim="800000"/>
            <a:headEnd/>
            <a:tailEnd/>
          </a:ln>
        </p:spPr>
      </p:pic>
      <p:pic>
        <p:nvPicPr>
          <p:cNvPr id="10" name="Picture 4"/>
          <p:cNvPicPr>
            <a:picLocks noChangeAspect="1" noChangeArrowheads="1"/>
          </p:cNvPicPr>
          <p:nvPr/>
        </p:nvPicPr>
        <p:blipFill>
          <a:blip r:embed="rId7" cstate="print"/>
          <a:srcRect/>
          <a:stretch>
            <a:fillRect/>
          </a:stretch>
        </p:blipFill>
        <p:spPr bwMode="auto">
          <a:xfrm>
            <a:off x="2612708" y="0"/>
            <a:ext cx="8012620" cy="1028700"/>
          </a:xfrm>
          <a:prstGeom prst="rect">
            <a:avLst/>
          </a:prstGeom>
          <a:solidFill>
            <a:schemeClr val="accent1">
              <a:lumMod val="40000"/>
              <a:lumOff val="60000"/>
            </a:schemeClr>
          </a:solidFill>
          <a:ln w="9525">
            <a:noFill/>
            <a:miter lim="800000"/>
            <a:headEnd/>
            <a:tailEnd/>
          </a:ln>
        </p:spPr>
      </p:pic>
      <p:pic>
        <p:nvPicPr>
          <p:cNvPr id="3" name="Picture 2"/>
          <p:cNvPicPr>
            <a:picLocks noChangeAspect="1"/>
          </p:cNvPicPr>
          <p:nvPr/>
        </p:nvPicPr>
        <p:blipFill rotWithShape="1">
          <a:blip r:embed="rId8"/>
          <a:srcRect l="41906" t="77667" r="19844" b="13500"/>
          <a:stretch/>
        </p:blipFill>
        <p:spPr>
          <a:xfrm>
            <a:off x="7528560" y="4114800"/>
            <a:ext cx="4663440" cy="605790"/>
          </a:xfrm>
          <a:prstGeom prst="rect">
            <a:avLst/>
          </a:prstGeom>
        </p:spPr>
      </p:pic>
    </p:spTree>
    <p:extLst>
      <p:ext uri="{BB962C8B-B14F-4D97-AF65-F5344CB8AC3E}">
        <p14:creationId xmlns:p14="http://schemas.microsoft.com/office/powerpoint/2010/main" val="48698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a16="http://schemas.microsoft.com/office/drawing/2014/main" xmlns=""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a16="http://schemas.microsoft.com/office/drawing/2014/main" xmlns="" id="{DCDA3914-0BE1-5D63-9E92-551416D5DD67}"/>
              </a:ext>
            </a:extLst>
          </p:cNvPr>
          <p:cNvSpPr txBox="1"/>
          <p:nvPr/>
        </p:nvSpPr>
        <p:spPr>
          <a:xfrm>
            <a:off x="2796079" y="180350"/>
            <a:ext cx="6098058" cy="830997"/>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Στοχευμένα </a:t>
            </a:r>
            <a:r>
              <a:rPr lang="el-GR" sz="2400" b="1" dirty="0">
                <a:solidFill>
                  <a:srgbClr val="393185"/>
                </a:solidFill>
                <a:latin typeface="Open Sans Light"/>
                <a:ea typeface="Open Sans Light"/>
                <a:cs typeface="Open Sans Light"/>
              </a:rPr>
              <a:t>Μέτρα </a:t>
            </a:r>
            <a:r>
              <a:rPr lang="el-GR" sz="2400" b="1" dirty="0" smtClean="0">
                <a:solidFill>
                  <a:srgbClr val="393185"/>
                </a:solidFill>
                <a:latin typeface="Open Sans Light"/>
                <a:ea typeface="Open Sans Light"/>
                <a:cs typeface="Open Sans Light"/>
              </a:rPr>
              <a:t>Διατήρησης Θαλασσοπουλιών</a:t>
            </a:r>
            <a:endParaRPr lang="fr-FR" sz="2400" b="1" dirty="0">
              <a:solidFill>
                <a:srgbClr val="393185"/>
              </a:solidFill>
              <a:latin typeface="Open Sans Light"/>
              <a:ea typeface="Open Sans Light"/>
              <a:cs typeface="Open Sans Light"/>
            </a:endParaRPr>
          </a:p>
        </p:txBody>
      </p:sp>
      <p:sp>
        <p:nvSpPr>
          <p:cNvPr id="3" name="Rectangle 2"/>
          <p:cNvSpPr/>
          <p:nvPr/>
        </p:nvSpPr>
        <p:spPr>
          <a:xfrm>
            <a:off x="5703570" y="1491407"/>
            <a:ext cx="6488430" cy="4247317"/>
          </a:xfrm>
          <a:prstGeom prst="rect">
            <a:avLst/>
          </a:prstGeom>
          <a:solidFill>
            <a:schemeClr val="accent1">
              <a:lumMod val="20000"/>
              <a:lumOff val="80000"/>
            </a:schemeClr>
          </a:solidFill>
        </p:spPr>
        <p:txBody>
          <a:bodyPr wrap="square">
            <a:spAutoFit/>
          </a:bodyPr>
          <a:lstStyle/>
          <a:p>
            <a:pPr>
              <a:lnSpc>
                <a:spcPts val="1800"/>
              </a:lnSpc>
              <a:spcAft>
                <a:spcPts val="0"/>
              </a:spcAft>
            </a:pPr>
            <a:r>
              <a:rPr lang="el-GR" sz="1400" dirty="0">
                <a:solidFill>
                  <a:srgbClr val="0A0A0A"/>
                </a:solidFill>
                <a:latin typeface="Tahoma" panose="020B0604030504040204" pitchFamily="34" charset="0"/>
                <a:ea typeface="Tahoma" panose="020B0604030504040204" pitchFamily="34" charset="0"/>
                <a:cs typeface="Tahoma" panose="020B0604030504040204" pitchFamily="34" charset="0"/>
              </a:rPr>
              <a:t>Τα μέτρα εφαρμόζονται κυρίως μέσω έργων LIFE και περιλαμβάνουν:</a:t>
            </a:r>
            <a:endParaRPr lang="el-GR" sz="1400" dirty="0">
              <a:latin typeface="Tahoma" panose="020B0604030504040204" pitchFamily="34" charset="0"/>
              <a:ea typeface="Tahoma" panose="020B0604030504040204" pitchFamily="34" charset="0"/>
              <a:cs typeface="Tahoma" panose="020B0604030504040204" pitchFamily="34" charset="0"/>
            </a:endParaRPr>
          </a:p>
          <a:p>
            <a:pPr marL="342900" lvl="0" indent="-342900">
              <a:lnSpc>
                <a:spcPts val="1800"/>
              </a:lnSpc>
              <a:spcAft>
                <a:spcPts val="900"/>
              </a:spcAft>
              <a:tabLst>
                <a:tab pos="457200" algn="l"/>
              </a:tabLst>
            </a:pPr>
            <a:r>
              <a:rPr lang="el-GR" sz="1400" b="1" dirty="0">
                <a:solidFill>
                  <a:srgbClr val="0A0A0A"/>
                </a:solidFill>
                <a:latin typeface="Tahoma" panose="020B0604030504040204" pitchFamily="34" charset="0"/>
                <a:ea typeface="Tahoma" panose="020B0604030504040204" pitchFamily="34" charset="0"/>
                <a:cs typeface="Tahoma" panose="020B0604030504040204" pitchFamily="34" charset="0"/>
              </a:rPr>
              <a:t>Προστασία Αποικιών σε Νησίδες:</a:t>
            </a:r>
            <a:r>
              <a:rPr lang="el-GR" sz="1400" dirty="0">
                <a:solidFill>
                  <a:srgbClr val="0A0A0A"/>
                </a:solidFill>
                <a:latin typeface="Tahoma" panose="020B0604030504040204" pitchFamily="34" charset="0"/>
                <a:ea typeface="Tahoma" panose="020B0604030504040204" pitchFamily="34" charset="0"/>
                <a:cs typeface="Tahoma" panose="020B0604030504040204" pitchFamily="34" charset="0"/>
              </a:rPr>
              <a:t> Απομάκρυνση ξενικών ειδών (π.χ. </a:t>
            </a:r>
            <a:r>
              <a:rPr lang="el-GR" sz="1400" dirty="0" smtClean="0">
                <a:solidFill>
                  <a:srgbClr val="0A0A0A"/>
                </a:solidFill>
                <a:latin typeface="Tahoma" panose="020B0604030504040204" pitchFamily="34" charset="0"/>
                <a:ea typeface="Tahoma" panose="020B0604030504040204" pitchFamily="34" charset="0"/>
                <a:cs typeface="Tahoma" panose="020B0604030504040204" pitchFamily="34" charset="0"/>
              </a:rPr>
              <a:t>αρουραίοι, </a:t>
            </a:r>
            <a:r>
              <a:rPr lang="el-GR" sz="1400" dirty="0">
                <a:solidFill>
                  <a:srgbClr val="0A0A0A"/>
                </a:solidFill>
                <a:latin typeface="Tahoma" panose="020B0604030504040204" pitchFamily="34" charset="0"/>
                <a:ea typeface="Tahoma" panose="020B0604030504040204" pitchFamily="34" charset="0"/>
                <a:cs typeface="Tahoma" panose="020B0604030504040204" pitchFamily="34" charset="0"/>
              </a:rPr>
              <a:t>γάτες) που επιτίθενται σε φωλιές, και διαχείριση της βλάστησης.</a:t>
            </a:r>
            <a:endParaRPr lang="el-GR" sz="1400" dirty="0">
              <a:latin typeface="Tahoma" panose="020B0604030504040204" pitchFamily="34" charset="0"/>
              <a:ea typeface="Tahoma" panose="020B0604030504040204" pitchFamily="34" charset="0"/>
              <a:cs typeface="Tahoma" panose="020B0604030504040204" pitchFamily="34" charset="0"/>
            </a:endParaRPr>
          </a:p>
          <a:p>
            <a:pPr marL="342900" lvl="0" indent="-342900">
              <a:lnSpc>
                <a:spcPts val="1800"/>
              </a:lnSpc>
              <a:spcAft>
                <a:spcPts val="900"/>
              </a:spcAft>
              <a:tabLst>
                <a:tab pos="457200" algn="l"/>
              </a:tabLst>
            </a:pPr>
            <a:r>
              <a:rPr lang="el-GR" sz="1400" b="1" dirty="0">
                <a:solidFill>
                  <a:srgbClr val="0A0A0A"/>
                </a:solidFill>
                <a:latin typeface="Tahoma" panose="020B0604030504040204" pitchFamily="34" charset="0"/>
                <a:ea typeface="Tahoma" panose="020B0604030504040204" pitchFamily="34" charset="0"/>
                <a:cs typeface="Tahoma" panose="020B0604030504040204" pitchFamily="34" charset="0"/>
              </a:rPr>
              <a:t>Καταγραφή και Χαρτογράφηση (Marine IBAs):</a:t>
            </a:r>
            <a:r>
              <a:rPr lang="el-GR" sz="1400" dirty="0">
                <a:solidFill>
                  <a:srgbClr val="0A0A0A"/>
                </a:solidFill>
                <a:latin typeface="Tahoma" panose="020B0604030504040204" pitchFamily="34" charset="0"/>
                <a:ea typeface="Tahoma" panose="020B0604030504040204" pitchFamily="34" charset="0"/>
                <a:cs typeface="Tahoma" panose="020B0604030504040204" pitchFamily="34" charset="0"/>
              </a:rPr>
              <a:t> Συστηματικές έρευνες με τηλεμετρία (GPS) και έρευνες πεδίου (από σκάφη/ferry boats) για τον εντοπισμό των "Σημαντικών Περιοχών για τα Πουλιά" (Important Bird Areas) στη θάλασσα, κυρίως για τον Μύχο και τον Αιγαιόγλαρο.</a:t>
            </a:r>
            <a:endParaRPr lang="el-GR" sz="1400" dirty="0">
              <a:latin typeface="Tahoma" panose="020B0604030504040204" pitchFamily="34" charset="0"/>
              <a:ea typeface="Tahoma" panose="020B0604030504040204" pitchFamily="34" charset="0"/>
              <a:cs typeface="Tahoma" panose="020B0604030504040204" pitchFamily="34" charset="0"/>
            </a:endParaRPr>
          </a:p>
          <a:p>
            <a:pPr marL="342900" lvl="0" indent="-342900">
              <a:lnSpc>
                <a:spcPts val="1800"/>
              </a:lnSpc>
              <a:spcAft>
                <a:spcPts val="900"/>
              </a:spcAft>
              <a:tabLst>
                <a:tab pos="457200" algn="l"/>
              </a:tabLst>
            </a:pPr>
            <a:r>
              <a:rPr lang="el-GR" sz="1400" b="1" dirty="0">
                <a:solidFill>
                  <a:srgbClr val="0A0A0A"/>
                </a:solidFill>
                <a:latin typeface="Tahoma" panose="020B0604030504040204" pitchFamily="34" charset="0"/>
                <a:ea typeface="Tahoma" panose="020B0604030504040204" pitchFamily="34" charset="0"/>
                <a:cs typeface="Tahoma" panose="020B0604030504040204" pitchFamily="34" charset="0"/>
              </a:rPr>
              <a:t>Μείωση Θαλάσσιων Απορριμμάτων/Πλαστικών:</a:t>
            </a:r>
            <a:r>
              <a:rPr lang="el-GR" sz="1400" dirty="0">
                <a:solidFill>
                  <a:srgbClr val="0A0A0A"/>
                </a:solidFill>
                <a:latin typeface="Tahoma" panose="020B0604030504040204" pitchFamily="34" charset="0"/>
                <a:ea typeface="Tahoma" panose="020B0604030504040204" pitchFamily="34" charset="0"/>
                <a:cs typeface="Tahoma" panose="020B0604030504040204" pitchFamily="34" charset="0"/>
              </a:rPr>
              <a:t> Δράσεις καθαρισμού και καταγραφής μικροπλαστικών σε παραλίες φωλιάσματος (π.χ. στο πλαίσιο του LIFE ANDROS PARK).</a:t>
            </a:r>
            <a:endParaRPr lang="el-GR" sz="1400" dirty="0">
              <a:latin typeface="Tahoma" panose="020B0604030504040204" pitchFamily="34" charset="0"/>
              <a:ea typeface="Tahoma" panose="020B0604030504040204" pitchFamily="34" charset="0"/>
              <a:cs typeface="Tahoma" panose="020B0604030504040204" pitchFamily="34" charset="0"/>
            </a:endParaRPr>
          </a:p>
          <a:p>
            <a:pPr marL="342900" lvl="0" indent="-342900">
              <a:lnSpc>
                <a:spcPts val="1800"/>
              </a:lnSpc>
              <a:spcAft>
                <a:spcPts val="900"/>
              </a:spcAft>
              <a:tabLst>
                <a:tab pos="457200" algn="l"/>
              </a:tabLst>
            </a:pPr>
            <a:r>
              <a:rPr lang="el-GR" sz="1400" b="1" dirty="0">
                <a:solidFill>
                  <a:srgbClr val="0A0A0A"/>
                </a:solidFill>
                <a:latin typeface="Tahoma" panose="020B0604030504040204" pitchFamily="34" charset="0"/>
                <a:ea typeface="Tahoma" panose="020B0604030504040204" pitchFamily="34" charset="0"/>
                <a:cs typeface="Tahoma" panose="020B0604030504040204" pitchFamily="34" charset="0"/>
              </a:rPr>
              <a:t>Διαχείριση Ανθρώπινων Δραστηριοτήτων:</a:t>
            </a:r>
            <a:r>
              <a:rPr lang="el-GR" sz="1400" dirty="0">
                <a:solidFill>
                  <a:srgbClr val="0A0A0A"/>
                </a:solidFill>
                <a:latin typeface="Tahoma" panose="020B0604030504040204" pitchFamily="34" charset="0"/>
                <a:ea typeface="Tahoma" panose="020B0604030504040204" pitchFamily="34" charset="0"/>
                <a:cs typeface="Tahoma" panose="020B0604030504040204" pitchFamily="34" charset="0"/>
              </a:rPr>
              <a:t> Περιορισμός όχλησης κατά την περίοδο αναπαραγωγής και εφαρμογή μέτρων για την αποφυγή παγίδευσης θαλασσοπουλιών σε αλιευτικά εργαλεία (παρεμπίπτοντα αλιεύματα).</a:t>
            </a:r>
            <a:endParaRPr lang="el-GR" sz="1400" dirty="0">
              <a:latin typeface="Tahoma" panose="020B0604030504040204" pitchFamily="34" charset="0"/>
              <a:ea typeface="Tahoma" panose="020B0604030504040204" pitchFamily="34" charset="0"/>
              <a:cs typeface="Tahoma" panose="020B0604030504040204" pitchFamily="34" charset="0"/>
            </a:endParaRPr>
          </a:p>
          <a:p>
            <a:pPr marL="342900" lvl="0" indent="-342900">
              <a:lnSpc>
                <a:spcPts val="1800"/>
              </a:lnSpc>
              <a:spcAft>
                <a:spcPts val="900"/>
              </a:spcAft>
              <a:tabLst>
                <a:tab pos="457200" algn="l"/>
              </a:tabLst>
            </a:pPr>
            <a:r>
              <a:rPr lang="el-GR" sz="1400" b="1" dirty="0">
                <a:solidFill>
                  <a:srgbClr val="0A0A0A"/>
                </a:solidFill>
                <a:latin typeface="Tahoma" panose="020B0604030504040204" pitchFamily="34" charset="0"/>
                <a:ea typeface="Tahoma" panose="020B0604030504040204" pitchFamily="34" charset="0"/>
                <a:cs typeface="Tahoma" panose="020B0604030504040204" pitchFamily="34" charset="0"/>
              </a:rPr>
              <a:t>Ειδικά Σχέδια Δράσης:</a:t>
            </a:r>
            <a:r>
              <a:rPr lang="el-GR" sz="1400" dirty="0">
                <a:solidFill>
                  <a:srgbClr val="0A0A0A"/>
                </a:solidFill>
                <a:latin typeface="Tahoma" panose="020B0604030504040204" pitchFamily="34" charset="0"/>
                <a:ea typeface="Tahoma" panose="020B0604030504040204" pitchFamily="34" charset="0"/>
                <a:cs typeface="Tahoma" panose="020B0604030504040204" pitchFamily="34" charset="0"/>
              </a:rPr>
              <a:t> Ανάπτυξη σχεδίων για είδη όπως ο Αιγαιόγλαρος (Audouin's Gull) και ο Θαλασσοκόρακας (Mediterranean Shag), στοχεύοντας στη διατήρηση των πληθυσμών τους. </a:t>
            </a:r>
            <a:endParaRPr lang="el-GR" sz="1400" dirty="0">
              <a:effectLst/>
              <a:latin typeface="Tahoma" panose="020B0604030504040204" pitchFamily="34" charset="0"/>
              <a:ea typeface="Tahoma" panose="020B0604030504040204" pitchFamily="34" charset="0"/>
              <a:cs typeface="Tahoma" panose="020B0604030504040204" pitchFamily="34" charset="0"/>
            </a:endParaRPr>
          </a:p>
        </p:txBody>
      </p:sp>
      <p:pic>
        <p:nvPicPr>
          <p:cNvPr id="2050" name="Picture 2" descr="life_logo | Δήμος Θεσσαλονίκης"/>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022" y="1683803"/>
            <a:ext cx="2736127" cy="197827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portant Areas for Seabirds in Greece - Hellenic Ornithological Society"/>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96079" y="1491407"/>
            <a:ext cx="2892561" cy="408387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LIFE Andros Park (@LifeAndrosPark) • Facebook"/>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929" y="3854469"/>
            <a:ext cx="2781150" cy="15626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62267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a16="http://schemas.microsoft.com/office/drawing/2014/main" xmlns=""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a16="http://schemas.microsoft.com/office/drawing/2014/main" xmlns="" id="{DCDA3914-0BE1-5D63-9E92-551416D5DD67}"/>
              </a:ext>
            </a:extLst>
          </p:cNvPr>
          <p:cNvSpPr txBox="1"/>
          <p:nvPr/>
        </p:nvSpPr>
        <p:spPr>
          <a:xfrm>
            <a:off x="2830368" y="189771"/>
            <a:ext cx="7662371" cy="1200329"/>
          </a:xfrm>
          <a:prstGeom prst="rect">
            <a:avLst/>
          </a:prstGeom>
          <a:noFill/>
        </p:spPr>
        <p:txBody>
          <a:bodyPr wrap="square">
            <a:spAutoFit/>
          </a:bodyPr>
          <a:lstStyle/>
          <a:p>
            <a:pPr lvl="0" algn="ctr"/>
            <a:r>
              <a:rPr lang="el-GR" sz="2400" b="1" dirty="0" smtClean="0">
                <a:solidFill>
                  <a:srgbClr val="393185"/>
                </a:solidFill>
                <a:latin typeface="Open Sans Light"/>
                <a:ea typeface="Open Sans Light"/>
                <a:cs typeface="Open Sans Light"/>
              </a:rPr>
              <a:t>Στοχευμένα </a:t>
            </a:r>
            <a:r>
              <a:rPr lang="el-GR" sz="2400" b="1" dirty="0">
                <a:solidFill>
                  <a:srgbClr val="393185"/>
                </a:solidFill>
                <a:latin typeface="Open Sans Light"/>
                <a:ea typeface="Open Sans Light"/>
                <a:cs typeface="Open Sans Light"/>
              </a:rPr>
              <a:t>Μέτρα Διατήρησης </a:t>
            </a:r>
            <a:r>
              <a:rPr lang="el-GR" sz="2400" b="1" dirty="0" smtClean="0">
                <a:solidFill>
                  <a:srgbClr val="393185"/>
                </a:solidFill>
                <a:latin typeface="Open Sans Light"/>
                <a:ea typeface="Open Sans Light"/>
                <a:cs typeface="Open Sans Light"/>
              </a:rPr>
              <a:t>Θαλασσοπουλιών Πρόσφατες Εξελίξεις</a:t>
            </a:r>
            <a:endParaRPr lang="fr-FR" sz="2400" b="1" dirty="0">
              <a:solidFill>
                <a:srgbClr val="393185"/>
              </a:solidFill>
              <a:latin typeface="Open Sans Light"/>
              <a:ea typeface="Open Sans Light"/>
              <a:cs typeface="Open Sans Light"/>
            </a:endParaRPr>
          </a:p>
          <a:p>
            <a:pPr algn="ctr"/>
            <a:endParaRPr lang="fr-FR" sz="2400" b="1" dirty="0">
              <a:solidFill>
                <a:srgbClr val="393185"/>
              </a:solidFill>
              <a:latin typeface="Open Sans Light"/>
              <a:ea typeface="Open Sans Light"/>
              <a:cs typeface="Open Sans Light"/>
            </a:endParaRPr>
          </a:p>
        </p:txBody>
      </p:sp>
      <p:sp>
        <p:nvSpPr>
          <p:cNvPr id="3" name="Rectangle 2"/>
          <p:cNvSpPr/>
          <p:nvPr/>
        </p:nvSpPr>
        <p:spPr>
          <a:xfrm>
            <a:off x="5143500" y="1691640"/>
            <a:ext cx="7048500" cy="4016484"/>
          </a:xfrm>
          <a:prstGeom prst="rect">
            <a:avLst/>
          </a:prstGeom>
          <a:solidFill>
            <a:schemeClr val="accent1">
              <a:lumMod val="20000"/>
              <a:lumOff val="80000"/>
            </a:schemeClr>
          </a:solidFill>
        </p:spPr>
        <p:txBody>
          <a:bodyPr wrap="square">
            <a:spAutoFit/>
          </a:bodyPr>
          <a:lstStyle/>
          <a:p>
            <a:pPr>
              <a:lnSpc>
                <a:spcPts val="1800"/>
              </a:lnSpc>
              <a:spcAft>
                <a:spcPts val="0"/>
              </a:spcAft>
            </a:pPr>
            <a:r>
              <a:rPr lang="el-GR" sz="1400" b="1" dirty="0">
                <a:solidFill>
                  <a:srgbClr val="0A0A0A"/>
                </a:solidFill>
                <a:latin typeface="Tahoma" panose="020B0604030504040204" pitchFamily="34" charset="0"/>
                <a:ea typeface="Tahoma" panose="020B0604030504040204" pitchFamily="34" charset="0"/>
                <a:cs typeface="Tahoma" panose="020B0604030504040204" pitchFamily="34" charset="0"/>
              </a:rPr>
              <a:t>Πρόσφατες Εξελίξεις</a:t>
            </a:r>
            <a:endParaRPr lang="el-GR" sz="1400" dirty="0">
              <a:latin typeface="Tahoma" panose="020B0604030504040204" pitchFamily="34" charset="0"/>
              <a:ea typeface="Tahoma" panose="020B0604030504040204" pitchFamily="34" charset="0"/>
              <a:cs typeface="Tahoma" panose="020B0604030504040204" pitchFamily="34" charset="0"/>
            </a:endParaRPr>
          </a:p>
          <a:p>
            <a:pPr marL="342900" lvl="0" indent="-342900">
              <a:lnSpc>
                <a:spcPts val="1800"/>
              </a:lnSpc>
              <a:spcAft>
                <a:spcPts val="900"/>
              </a:spcAft>
              <a:buSzPts val="1000"/>
              <a:buFont typeface="Symbol" panose="05050102010706020507" pitchFamily="18" charset="2"/>
              <a:buChar char=""/>
              <a:tabLst>
                <a:tab pos="457200" algn="l"/>
              </a:tabLst>
            </a:pPr>
            <a:r>
              <a:rPr lang="el-GR" sz="1400" b="1" dirty="0">
                <a:solidFill>
                  <a:srgbClr val="0A0A0A"/>
                </a:solidFill>
                <a:latin typeface="Tahoma" panose="020B0604030504040204" pitchFamily="34" charset="0"/>
                <a:ea typeface="Tahoma" panose="020B0604030504040204" pitchFamily="34" charset="0"/>
                <a:cs typeface="Tahoma" panose="020B0604030504040204" pitchFamily="34" charset="0"/>
              </a:rPr>
              <a:t>Δέσμευση 30x30:</a:t>
            </a:r>
            <a:r>
              <a:rPr lang="el-GR" sz="1400" dirty="0">
                <a:solidFill>
                  <a:srgbClr val="0A0A0A"/>
                </a:solidFill>
                <a:latin typeface="Tahoma" panose="020B0604030504040204" pitchFamily="34" charset="0"/>
                <a:ea typeface="Tahoma" panose="020B0604030504040204" pitchFamily="34" charset="0"/>
                <a:cs typeface="Tahoma" panose="020B0604030504040204" pitchFamily="34" charset="0"/>
              </a:rPr>
              <a:t> Στόχος η προστασία του 30% των θαλασσών έως το 2030, με ανακήρυξη νέων Θαλάσσιων Προστατευόμενων Περιοχών (ΘΠΠ), όπως η περιοχή </a:t>
            </a:r>
            <a:r>
              <a:rPr lang="el-GR" sz="1400" dirty="0" smtClean="0">
                <a:solidFill>
                  <a:srgbClr val="0A0A0A"/>
                </a:solidFill>
                <a:latin typeface="Tahoma" panose="020B0604030504040204" pitchFamily="34" charset="0"/>
                <a:ea typeface="Tahoma" panose="020B0604030504040204" pitchFamily="34" charset="0"/>
                <a:cs typeface="Tahoma" panose="020B0604030504040204" pitchFamily="34" charset="0"/>
              </a:rPr>
              <a:t>NACES (θαλάσσια </a:t>
            </a:r>
            <a:r>
              <a:rPr lang="el-GR" sz="1400" dirty="0">
                <a:solidFill>
                  <a:srgbClr val="0A0A0A"/>
                </a:solidFill>
                <a:latin typeface="Tahoma" panose="020B0604030504040204" pitchFamily="34" charset="0"/>
                <a:ea typeface="Tahoma" panose="020B0604030504040204" pitchFamily="34" charset="0"/>
                <a:cs typeface="Tahoma" panose="020B0604030504040204" pitchFamily="34" charset="0"/>
              </a:rPr>
              <a:t>έκταση ίση με το μέγεθος της Γαλλίας στον Βόρειο Ατλαντικό Ωκεανό). </a:t>
            </a:r>
            <a:r>
              <a:rPr lang="el-GR" sz="1400" dirty="0" smtClean="0">
                <a:solidFill>
                  <a:srgbClr val="0A0A0A"/>
                </a:solidFill>
                <a:latin typeface="Tahoma" panose="020B0604030504040204" pitchFamily="34" charset="0"/>
                <a:ea typeface="Tahoma" panose="020B0604030504040204" pitchFamily="34" charset="0"/>
                <a:cs typeface="Tahoma" panose="020B0604030504040204" pitchFamily="34" charset="0"/>
              </a:rPr>
              <a:t>Αποτελεί </a:t>
            </a:r>
            <a:r>
              <a:rPr lang="el-GR" sz="1400" dirty="0">
                <a:solidFill>
                  <a:srgbClr val="0A0A0A"/>
                </a:solidFill>
                <a:latin typeface="Tahoma" panose="020B0604030504040204" pitchFamily="34" charset="0"/>
                <a:ea typeface="Tahoma" panose="020B0604030504040204" pitchFamily="34" charset="0"/>
                <a:cs typeface="Tahoma" panose="020B0604030504040204" pitchFamily="34" charset="0"/>
              </a:rPr>
              <a:t>μια διεθνή δέσμευση που στοχεύει στην αναστροφή της απώλειας της βιοποικιλότητας και στην αντιμετώπιση της κλιματικής </a:t>
            </a:r>
            <a:r>
              <a:rPr lang="el-GR" sz="1400" dirty="0" smtClean="0">
                <a:solidFill>
                  <a:srgbClr val="0A0A0A"/>
                </a:solidFill>
                <a:latin typeface="Tahoma" panose="020B0604030504040204" pitchFamily="34" charset="0"/>
                <a:ea typeface="Tahoma" panose="020B0604030504040204" pitchFamily="34" charset="0"/>
                <a:cs typeface="Tahoma" panose="020B0604030504040204" pitchFamily="34" charset="0"/>
              </a:rPr>
              <a:t>αλλαγής.</a:t>
            </a:r>
            <a:endParaRPr lang="el-GR" sz="1400" dirty="0">
              <a:latin typeface="Tahoma" panose="020B0604030504040204" pitchFamily="34" charset="0"/>
              <a:ea typeface="Tahoma" panose="020B0604030504040204" pitchFamily="34" charset="0"/>
              <a:cs typeface="Tahoma" panose="020B0604030504040204" pitchFamily="34" charset="0"/>
            </a:endParaRPr>
          </a:p>
          <a:p>
            <a:pPr marL="342900" lvl="0" indent="-342900">
              <a:lnSpc>
                <a:spcPts val="1800"/>
              </a:lnSpc>
              <a:spcAft>
                <a:spcPts val="900"/>
              </a:spcAft>
              <a:buSzPts val="1000"/>
              <a:buFont typeface="Symbol" panose="05050102010706020507" pitchFamily="18" charset="2"/>
              <a:buChar char=""/>
              <a:tabLst>
                <a:tab pos="457200" algn="l"/>
              </a:tabLst>
            </a:pPr>
            <a:r>
              <a:rPr lang="el-GR" sz="1400" b="1" dirty="0">
                <a:solidFill>
                  <a:srgbClr val="0A0A0A"/>
                </a:solidFill>
                <a:latin typeface="Tahoma" panose="020B0604030504040204" pitchFamily="34" charset="0"/>
                <a:ea typeface="Tahoma" panose="020B0604030504040204" pitchFamily="34" charset="0"/>
                <a:cs typeface="Tahoma" panose="020B0604030504040204" pitchFamily="34" charset="0"/>
              </a:rPr>
              <a:t>Ειδικές Περιβαλλοντικές Μελέτες (ΕΠΜ):</a:t>
            </a:r>
            <a:r>
              <a:rPr lang="el-GR" sz="1400" dirty="0">
                <a:solidFill>
                  <a:srgbClr val="0A0A0A"/>
                </a:solidFill>
                <a:latin typeface="Tahoma" panose="020B0604030504040204" pitchFamily="34" charset="0"/>
                <a:ea typeface="Tahoma" panose="020B0604030504040204" pitchFamily="34" charset="0"/>
                <a:cs typeface="Tahoma" panose="020B0604030504040204" pitchFamily="34" charset="0"/>
              </a:rPr>
              <a:t> Βρίσκονται σε εξέλιξη μελέτες για τον καθορισμό μέτρων διαχείρισης και ζωνών προστασίας στις περιοχές Natura 2000</a:t>
            </a:r>
            <a:r>
              <a:rPr lang="el-GR" sz="1400" dirty="0" smtClean="0">
                <a:solidFill>
                  <a:srgbClr val="0A0A0A"/>
                </a:solidFill>
                <a:latin typeface="Tahoma" panose="020B0604030504040204" pitchFamily="34" charset="0"/>
                <a:ea typeface="Tahoma" panose="020B0604030504040204" pitchFamily="34" charset="0"/>
                <a:cs typeface="Tahoma" panose="020B0604030504040204" pitchFamily="34" charset="0"/>
              </a:rPr>
              <a:t>.</a:t>
            </a:r>
          </a:p>
          <a:p>
            <a:pPr marL="342900" lvl="0" indent="-342900">
              <a:lnSpc>
                <a:spcPts val="1800"/>
              </a:lnSpc>
              <a:spcAft>
                <a:spcPts val="900"/>
              </a:spcAft>
              <a:buSzPts val="1000"/>
              <a:buFont typeface="Symbol" panose="05050102010706020507" pitchFamily="18" charset="2"/>
              <a:buChar char=""/>
              <a:tabLst>
                <a:tab pos="457200" algn="l"/>
              </a:tabLst>
            </a:pPr>
            <a:r>
              <a:rPr lang="el-GR" sz="1400" b="1" dirty="0" smtClean="0">
                <a:solidFill>
                  <a:srgbClr val="0A0A0A"/>
                </a:solidFill>
                <a:latin typeface="Tahoma" panose="020B0604030504040204" pitchFamily="34" charset="0"/>
                <a:ea typeface="Tahoma" panose="020B0604030504040204" pitchFamily="34" charset="0"/>
                <a:cs typeface="Tahoma" panose="020B0604030504040204" pitchFamily="34" charset="0"/>
              </a:rPr>
              <a:t>Ειδικές </a:t>
            </a:r>
            <a:r>
              <a:rPr lang="el-GR" sz="1400" b="1" dirty="0">
                <a:solidFill>
                  <a:srgbClr val="0A0A0A"/>
                </a:solidFill>
                <a:latin typeface="Tahoma" panose="020B0604030504040204" pitchFamily="34" charset="0"/>
                <a:ea typeface="Tahoma" panose="020B0604030504040204" pitchFamily="34" charset="0"/>
                <a:cs typeface="Tahoma" panose="020B0604030504040204" pitchFamily="34" charset="0"/>
              </a:rPr>
              <a:t>Περιβαλλοντικές Μελέτες (ΕΠΜ): </a:t>
            </a:r>
            <a:r>
              <a:rPr lang="el-GR" sz="1400" dirty="0" smtClean="0">
                <a:solidFill>
                  <a:srgbClr val="0A0A0A"/>
                </a:solidFill>
                <a:latin typeface="Tahoma" panose="020B0604030504040204" pitchFamily="34" charset="0"/>
                <a:ea typeface="Tahoma" panose="020B0604030504040204" pitchFamily="34" charset="0"/>
                <a:cs typeface="Tahoma" panose="020B0604030504040204" pitchFamily="34" charset="0"/>
              </a:rPr>
              <a:t>Νέα Θαλάσσια Πάρκα σε Αιγαίο και </a:t>
            </a:r>
            <a:r>
              <a:rPr lang="el-GR" sz="1400" dirty="0" smtClean="0">
                <a:solidFill>
                  <a:srgbClr val="0A0A0A"/>
                </a:solidFill>
                <a:latin typeface="Tahoma" panose="020B0604030504040204" pitchFamily="34" charset="0"/>
                <a:ea typeface="Tahoma" panose="020B0604030504040204" pitchFamily="34" charset="0"/>
                <a:cs typeface="Tahoma" panose="020B0604030504040204" pitchFamily="34" charset="0"/>
              </a:rPr>
              <a:t>Ιόνιο.</a:t>
            </a:r>
            <a:endParaRPr lang="el-GR" sz="1400" dirty="0" smtClean="0">
              <a:solidFill>
                <a:srgbClr val="0A0A0A"/>
              </a:solidFill>
              <a:latin typeface="Tahoma" panose="020B0604030504040204" pitchFamily="34" charset="0"/>
              <a:ea typeface="Tahoma" panose="020B0604030504040204" pitchFamily="34" charset="0"/>
              <a:cs typeface="Tahoma" panose="020B0604030504040204" pitchFamily="34" charset="0"/>
            </a:endParaRPr>
          </a:p>
          <a:p>
            <a:pPr marL="342900" lvl="0" indent="-342900">
              <a:lnSpc>
                <a:spcPts val="1800"/>
              </a:lnSpc>
              <a:spcAft>
                <a:spcPts val="900"/>
              </a:spcAft>
              <a:buSzPts val="1000"/>
              <a:buFont typeface="Symbol" panose="05050102010706020507" pitchFamily="18" charset="2"/>
              <a:buChar char=""/>
              <a:tabLst>
                <a:tab pos="457200" algn="l"/>
              </a:tabLst>
            </a:pPr>
            <a:r>
              <a:rPr lang="el-GR" sz="1400" b="1" dirty="0" smtClean="0">
                <a:solidFill>
                  <a:srgbClr val="0A0A0A"/>
                </a:solidFill>
                <a:latin typeface="Tahoma" panose="020B0604030504040204" pitchFamily="34" charset="0"/>
                <a:ea typeface="Tahoma" panose="020B0604030504040204" pitchFamily="34" charset="0"/>
                <a:cs typeface="Tahoma" panose="020B0604030504040204" pitchFamily="34" charset="0"/>
              </a:rPr>
              <a:t>Στρατηγική Μελέτη Περιβαλλοντικών Επιπτώσεων (ΣΜΠΕ)</a:t>
            </a:r>
            <a:r>
              <a:rPr lang="el-GR" sz="1400" dirty="0" smtClean="0">
                <a:solidFill>
                  <a:srgbClr val="0A0A0A"/>
                </a:solidFill>
                <a:latin typeface="Tahoma" panose="020B0604030504040204" pitchFamily="34" charset="0"/>
                <a:ea typeface="Tahoma" panose="020B0604030504040204" pitchFamily="34" charset="0"/>
                <a:cs typeface="Tahoma" panose="020B0604030504040204" pitchFamily="34" charset="0"/>
              </a:rPr>
              <a:t>: Εθνικό Σχέδιο Ανάπτυξης Υπεράκτιων Αιολικών Πάρκων (ΥΑΠ</a:t>
            </a:r>
            <a:r>
              <a:rPr lang="el-GR" sz="1400" dirty="0" smtClean="0">
                <a:solidFill>
                  <a:srgbClr val="0A0A0A"/>
                </a:solidFill>
                <a:latin typeface="Tahoma" panose="020B0604030504040204" pitchFamily="34" charset="0"/>
                <a:ea typeface="Tahoma" panose="020B0604030504040204" pitchFamily="34" charset="0"/>
                <a:cs typeface="Tahoma" panose="020B0604030504040204" pitchFamily="34" charset="0"/>
              </a:rPr>
              <a:t>).</a:t>
            </a:r>
            <a:endParaRPr lang="el-GR" sz="1400" dirty="0">
              <a:latin typeface="Tahoma" panose="020B0604030504040204" pitchFamily="34" charset="0"/>
              <a:ea typeface="Tahoma" panose="020B0604030504040204" pitchFamily="34" charset="0"/>
              <a:cs typeface="Tahoma" panose="020B0604030504040204" pitchFamily="34" charset="0"/>
            </a:endParaRPr>
          </a:p>
          <a:p>
            <a:pPr>
              <a:lnSpc>
                <a:spcPts val="1800"/>
              </a:lnSpc>
              <a:spcAft>
                <a:spcPts val="0"/>
              </a:spcAft>
            </a:pPr>
            <a:r>
              <a:rPr lang="el-GR" sz="1400" b="1" dirty="0" smtClean="0">
                <a:solidFill>
                  <a:srgbClr val="0A0A0A"/>
                </a:solidFill>
                <a:latin typeface="Tahoma" panose="020B0604030504040204" pitchFamily="34" charset="0"/>
                <a:ea typeface="Tahoma" panose="020B0604030504040204" pitchFamily="34" charset="0"/>
                <a:cs typeface="Tahoma" panose="020B0604030504040204" pitchFamily="34" charset="0"/>
              </a:rPr>
              <a:t>Κύριοι </a:t>
            </a:r>
            <a:r>
              <a:rPr lang="el-GR" sz="1400" b="1" dirty="0">
                <a:solidFill>
                  <a:srgbClr val="0A0A0A"/>
                </a:solidFill>
                <a:latin typeface="Tahoma" panose="020B0604030504040204" pitchFamily="34" charset="0"/>
                <a:ea typeface="Tahoma" panose="020B0604030504040204" pitchFamily="34" charset="0"/>
                <a:cs typeface="Tahoma" panose="020B0604030504040204" pitchFamily="34" charset="0"/>
              </a:rPr>
              <a:t>Φορείς Υλοποίησης:</a:t>
            </a:r>
            <a:r>
              <a:rPr lang="el-GR" sz="1400" dirty="0">
                <a:solidFill>
                  <a:srgbClr val="0A0A0A"/>
                </a:solidFill>
                <a:latin typeface="Tahoma" panose="020B0604030504040204" pitchFamily="34" charset="0"/>
                <a:ea typeface="Tahoma" panose="020B0604030504040204" pitchFamily="34" charset="0"/>
                <a:cs typeface="Tahoma" panose="020B0604030504040204" pitchFamily="34" charset="0"/>
              </a:rPr>
              <a:t> Υπουργείο Περιβάλλοντος &amp; Ενέργειας, ΟΦΥΠΕΚΑ, Ελληνική Ορνιθολογική Εταιρεία, </a:t>
            </a:r>
            <a:r>
              <a:rPr lang="el-GR" sz="1400" dirty="0" smtClean="0">
                <a:solidFill>
                  <a:srgbClr val="0A0A0A"/>
                </a:solidFill>
                <a:latin typeface="Tahoma" panose="020B0604030504040204" pitchFamily="34" charset="0"/>
                <a:ea typeface="Tahoma" panose="020B0604030504040204" pitchFamily="34" charset="0"/>
                <a:cs typeface="Tahoma" panose="020B0604030504040204" pitchFamily="34" charset="0"/>
              </a:rPr>
              <a:t>ΕΛΚΕΘΕ.</a:t>
            </a:r>
            <a:endParaRPr lang="el-GR" sz="1400" dirty="0">
              <a:effectLst/>
              <a:latin typeface="Tahoma" panose="020B0604030504040204" pitchFamily="34" charset="0"/>
              <a:ea typeface="Tahoma" panose="020B0604030504040204" pitchFamily="34" charset="0"/>
              <a:cs typeface="Tahoma" panose="020B0604030504040204" pitchFamily="34" charset="0"/>
            </a:endParaRPr>
          </a:p>
        </p:txBody>
      </p:sp>
      <p:pic>
        <p:nvPicPr>
          <p:cNvPr id="7" name="Picture 6"/>
          <p:cNvPicPr>
            <a:picLocks noChangeAspect="1"/>
          </p:cNvPicPr>
          <p:nvPr/>
        </p:nvPicPr>
        <p:blipFill rotWithShape="1">
          <a:blip r:embed="rId5"/>
          <a:srcRect l="15750" t="17000" r="16469" b="3833"/>
          <a:stretch/>
        </p:blipFill>
        <p:spPr>
          <a:xfrm>
            <a:off x="0" y="1691639"/>
            <a:ext cx="5143500" cy="3379201"/>
          </a:xfrm>
          <a:prstGeom prst="rect">
            <a:avLst/>
          </a:prstGeom>
        </p:spPr>
      </p:pic>
    </p:spTree>
    <p:extLst>
      <p:ext uri="{BB962C8B-B14F-4D97-AF65-F5344CB8AC3E}">
        <p14:creationId xmlns:p14="http://schemas.microsoft.com/office/powerpoint/2010/main" val="15431973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a16="http://schemas.microsoft.com/office/drawing/2014/main" xmlns=""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a16="http://schemas.microsoft.com/office/drawing/2014/main" xmlns="" id="{DCDA3914-0BE1-5D63-9E92-551416D5DD67}"/>
              </a:ext>
            </a:extLst>
          </p:cNvPr>
          <p:cNvSpPr txBox="1"/>
          <p:nvPr/>
        </p:nvSpPr>
        <p:spPr>
          <a:xfrm>
            <a:off x="2839512" y="61077"/>
            <a:ext cx="7662371" cy="1200329"/>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Στοχευμένα </a:t>
            </a:r>
            <a:r>
              <a:rPr lang="el-GR" sz="2400" b="1" dirty="0">
                <a:solidFill>
                  <a:srgbClr val="393185"/>
                </a:solidFill>
                <a:latin typeface="Open Sans Light"/>
                <a:ea typeface="Open Sans Light"/>
                <a:cs typeface="Open Sans Light"/>
              </a:rPr>
              <a:t>Μέτρα Διατήρησης </a:t>
            </a:r>
            <a:r>
              <a:rPr lang="el-GR" sz="2400" b="1" dirty="0" smtClean="0">
                <a:solidFill>
                  <a:srgbClr val="393185"/>
                </a:solidFill>
                <a:latin typeface="Open Sans Light"/>
                <a:ea typeface="Open Sans Light"/>
                <a:cs typeface="Open Sans Light"/>
              </a:rPr>
              <a:t>Θαλασσοπουλιών Πρόσφατες Εξελίξεις</a:t>
            </a:r>
            <a:endParaRPr lang="fr-FR" sz="2400" b="1" dirty="0">
              <a:solidFill>
                <a:srgbClr val="393185"/>
              </a:solidFill>
              <a:latin typeface="Open Sans Light"/>
              <a:ea typeface="Open Sans Light"/>
              <a:cs typeface="Open Sans Light"/>
            </a:endParaRPr>
          </a:p>
          <a:p>
            <a:pPr algn="ctr"/>
            <a:endParaRPr lang="fr-FR" sz="2400" b="1" dirty="0">
              <a:solidFill>
                <a:srgbClr val="393185"/>
              </a:solidFill>
              <a:latin typeface="Open Sans Light"/>
              <a:ea typeface="Open Sans Light"/>
              <a:cs typeface="Open Sans Light"/>
            </a:endParaRPr>
          </a:p>
        </p:txBody>
      </p:sp>
      <p:pic>
        <p:nvPicPr>
          <p:cNvPr id="5" name="Picture 4"/>
          <p:cNvPicPr>
            <a:picLocks noChangeAspect="1"/>
          </p:cNvPicPr>
          <p:nvPr/>
        </p:nvPicPr>
        <p:blipFill rotWithShape="1">
          <a:blip r:embed="rId5"/>
          <a:srcRect l="33093" t="70000" r="32407" b="13333"/>
          <a:stretch/>
        </p:blipFill>
        <p:spPr>
          <a:xfrm>
            <a:off x="1" y="3545850"/>
            <a:ext cx="2615184" cy="845819"/>
          </a:xfrm>
          <a:prstGeom prst="rect">
            <a:avLst/>
          </a:prstGeom>
        </p:spPr>
      </p:pic>
      <p:pic>
        <p:nvPicPr>
          <p:cNvPr id="8" name="Picture 7"/>
          <p:cNvPicPr>
            <a:picLocks noChangeAspect="1"/>
          </p:cNvPicPr>
          <p:nvPr/>
        </p:nvPicPr>
        <p:blipFill rotWithShape="1">
          <a:blip r:embed="rId5"/>
          <a:srcRect l="67594" t="72000" r="17969" b="16166"/>
          <a:stretch/>
        </p:blipFill>
        <p:spPr>
          <a:xfrm>
            <a:off x="170583" y="2313959"/>
            <a:ext cx="2362489" cy="10401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01886" y="1562929"/>
            <a:ext cx="6144656" cy="4350416"/>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7656" y="754674"/>
            <a:ext cx="3514345" cy="5158671"/>
          </a:xfrm>
          <a:prstGeom prst="rect">
            <a:avLst/>
          </a:prstGeom>
        </p:spPr>
      </p:pic>
    </p:spTree>
    <p:extLst>
      <p:ext uri="{BB962C8B-B14F-4D97-AF65-F5344CB8AC3E}">
        <p14:creationId xmlns:p14="http://schemas.microsoft.com/office/powerpoint/2010/main" val="18604864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a16="http://schemas.microsoft.com/office/drawing/2014/main" xmlns=""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a16="http://schemas.microsoft.com/office/drawing/2014/main" xmlns="" id="{DCDA3914-0BE1-5D63-9E92-551416D5DD67}"/>
              </a:ext>
            </a:extLst>
          </p:cNvPr>
          <p:cNvSpPr txBox="1"/>
          <p:nvPr/>
        </p:nvSpPr>
        <p:spPr>
          <a:xfrm>
            <a:off x="2830368" y="189771"/>
            <a:ext cx="7662371" cy="1446550"/>
          </a:xfrm>
          <a:prstGeom prst="rect">
            <a:avLst/>
          </a:prstGeom>
          <a:noFill/>
        </p:spPr>
        <p:txBody>
          <a:bodyPr wrap="square">
            <a:spAutoFit/>
          </a:bodyPr>
          <a:lstStyle/>
          <a:p>
            <a:pPr algn="ctr"/>
            <a:r>
              <a:rPr lang="el-GR" sz="2000" b="1" dirty="0" smtClean="0">
                <a:solidFill>
                  <a:srgbClr val="393185"/>
                </a:solidFill>
                <a:latin typeface="Open Sans Light"/>
                <a:ea typeface="Open Sans Light"/>
                <a:cs typeface="Open Sans Light"/>
              </a:rPr>
              <a:t>Ελλάδα </a:t>
            </a:r>
            <a:r>
              <a:rPr lang="el-GR" sz="2000" b="1" dirty="0" smtClean="0">
                <a:solidFill>
                  <a:srgbClr val="393185"/>
                </a:solidFill>
                <a:latin typeface="Open Sans Light"/>
                <a:ea typeface="Open Sans Light"/>
                <a:cs typeface="Open Sans Light"/>
                <a:sym typeface="Wingdings" panose="05000000000000000000" pitchFamily="2" charset="2"/>
              </a:rPr>
              <a:t> </a:t>
            </a:r>
            <a:r>
              <a:rPr lang="el-GR" sz="2000" b="1" dirty="0" smtClean="0">
                <a:solidFill>
                  <a:srgbClr val="393185"/>
                </a:solidFill>
                <a:latin typeface="Open Sans Light"/>
                <a:ea typeface="Open Sans Light"/>
                <a:cs typeface="Open Sans Light"/>
              </a:rPr>
              <a:t>Αναγνώριση </a:t>
            </a:r>
            <a:r>
              <a:rPr lang="el-GR" sz="2000" b="1" dirty="0">
                <a:solidFill>
                  <a:srgbClr val="393185"/>
                </a:solidFill>
                <a:latin typeface="Open Sans Light"/>
                <a:ea typeface="Open Sans Light"/>
                <a:cs typeface="Open Sans Light"/>
              </a:rPr>
              <a:t>της περιβαλλοντικής </a:t>
            </a:r>
            <a:r>
              <a:rPr lang="el-GR" sz="2000" b="1" dirty="0" smtClean="0">
                <a:solidFill>
                  <a:srgbClr val="393185"/>
                </a:solidFill>
                <a:latin typeface="Open Sans Light"/>
                <a:ea typeface="Open Sans Light"/>
                <a:cs typeface="Open Sans Light"/>
              </a:rPr>
              <a:t>πρόκλησης από την ανάπτυξη Υπεράκτιων Αιολικών Πάρκων </a:t>
            </a:r>
            <a:endParaRPr lang="el-GR" sz="2000" b="1" dirty="0">
              <a:solidFill>
                <a:srgbClr val="393185"/>
              </a:solidFill>
              <a:latin typeface="Open Sans Light"/>
              <a:ea typeface="Open Sans Light"/>
              <a:cs typeface="Open Sans Light"/>
            </a:endParaRPr>
          </a:p>
          <a:p>
            <a:pPr algn="ctr"/>
            <a:endParaRPr lang="fr-FR" sz="2400" b="1" dirty="0">
              <a:solidFill>
                <a:srgbClr val="393185"/>
              </a:solidFill>
              <a:latin typeface="Open Sans Light"/>
              <a:ea typeface="Open Sans Light"/>
              <a:cs typeface="Open Sans Light"/>
            </a:endParaRPr>
          </a:p>
          <a:p>
            <a:pPr algn="ctr"/>
            <a:endParaRPr lang="fr-FR" sz="2400" b="1" dirty="0">
              <a:solidFill>
                <a:srgbClr val="393185"/>
              </a:solidFill>
              <a:latin typeface="Open Sans Light"/>
              <a:ea typeface="Open Sans Light"/>
              <a:cs typeface="Open Sans Light"/>
            </a:endParaRPr>
          </a:p>
        </p:txBody>
      </p:sp>
      <p:pic>
        <p:nvPicPr>
          <p:cNvPr id="7" name="Picture 6"/>
          <p:cNvPicPr>
            <a:picLocks noChangeAspect="1"/>
          </p:cNvPicPr>
          <p:nvPr/>
        </p:nvPicPr>
        <p:blipFill rotWithShape="1">
          <a:blip r:embed="rId5"/>
          <a:srcRect l="24603" t="60500" r="27557" b="9051"/>
          <a:stretch/>
        </p:blipFill>
        <p:spPr bwMode="auto">
          <a:xfrm>
            <a:off x="4103369" y="1893240"/>
            <a:ext cx="8088631" cy="2895930"/>
          </a:xfrm>
          <a:prstGeom prst="rect">
            <a:avLst/>
          </a:prstGeom>
        </p:spPr>
      </p:pic>
      <p:pic>
        <p:nvPicPr>
          <p:cNvPr id="9" name="Picture 8"/>
          <p:cNvPicPr>
            <a:picLocks noChangeAspect="1"/>
          </p:cNvPicPr>
          <p:nvPr/>
        </p:nvPicPr>
        <p:blipFill rotWithShape="1">
          <a:blip r:embed="rId6"/>
          <a:srcRect l="32872" t="12201" r="32872" b="3801"/>
          <a:stretch/>
        </p:blipFill>
        <p:spPr bwMode="auto">
          <a:xfrm>
            <a:off x="0" y="1194839"/>
            <a:ext cx="4103370" cy="5659820"/>
          </a:xfrm>
          <a:prstGeom prst="rect">
            <a:avLst/>
          </a:prstGeom>
        </p:spPr>
      </p:pic>
    </p:spTree>
    <p:extLst>
      <p:ext uri="{BB962C8B-B14F-4D97-AF65-F5344CB8AC3E}">
        <p14:creationId xmlns:p14="http://schemas.microsoft.com/office/powerpoint/2010/main" val="303733647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a16="http://schemas.microsoft.com/office/drawing/2014/main" xmlns=""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a16="http://schemas.microsoft.com/office/drawing/2014/main" xmlns="" id="{DCDA3914-0BE1-5D63-9E92-551416D5DD67}"/>
              </a:ext>
            </a:extLst>
          </p:cNvPr>
          <p:cNvSpPr txBox="1"/>
          <p:nvPr/>
        </p:nvSpPr>
        <p:spPr>
          <a:xfrm>
            <a:off x="2830368" y="189771"/>
            <a:ext cx="7662371" cy="1446550"/>
          </a:xfrm>
          <a:prstGeom prst="rect">
            <a:avLst/>
          </a:prstGeom>
          <a:noFill/>
        </p:spPr>
        <p:txBody>
          <a:bodyPr wrap="square">
            <a:spAutoFit/>
          </a:bodyPr>
          <a:lstStyle/>
          <a:p>
            <a:pPr algn="ctr"/>
            <a:r>
              <a:rPr lang="el-GR" sz="2000" b="1" dirty="0" smtClean="0">
                <a:solidFill>
                  <a:srgbClr val="393185"/>
                </a:solidFill>
                <a:latin typeface="Open Sans Light"/>
                <a:ea typeface="Open Sans Light"/>
                <a:cs typeface="Open Sans Light"/>
              </a:rPr>
              <a:t>Ελλάδα </a:t>
            </a:r>
            <a:r>
              <a:rPr lang="el-GR" sz="2000" b="1" dirty="0" smtClean="0">
                <a:solidFill>
                  <a:srgbClr val="393185"/>
                </a:solidFill>
                <a:latin typeface="Open Sans Light"/>
                <a:ea typeface="Open Sans Light"/>
                <a:cs typeface="Open Sans Light"/>
                <a:sym typeface="Wingdings" panose="05000000000000000000" pitchFamily="2" charset="2"/>
              </a:rPr>
              <a:t> </a:t>
            </a:r>
            <a:r>
              <a:rPr lang="el-GR" sz="2000" b="1" dirty="0" smtClean="0">
                <a:solidFill>
                  <a:srgbClr val="393185"/>
                </a:solidFill>
                <a:latin typeface="Open Sans Light"/>
                <a:ea typeface="Open Sans Light"/>
                <a:cs typeface="Open Sans Light"/>
              </a:rPr>
              <a:t>Αναγνώριση </a:t>
            </a:r>
            <a:r>
              <a:rPr lang="el-GR" sz="2000" b="1" dirty="0">
                <a:solidFill>
                  <a:srgbClr val="393185"/>
                </a:solidFill>
                <a:latin typeface="Open Sans Light"/>
                <a:ea typeface="Open Sans Light"/>
                <a:cs typeface="Open Sans Light"/>
              </a:rPr>
              <a:t>της περιβαλλοντικής </a:t>
            </a:r>
            <a:r>
              <a:rPr lang="el-GR" sz="2000" b="1" dirty="0" smtClean="0">
                <a:solidFill>
                  <a:srgbClr val="393185"/>
                </a:solidFill>
                <a:latin typeface="Open Sans Light"/>
                <a:ea typeface="Open Sans Light"/>
                <a:cs typeface="Open Sans Light"/>
              </a:rPr>
              <a:t>πρόκλησης από την ανάπτυξη Υπεράκτιων Αιολικών Πάρκων </a:t>
            </a:r>
            <a:endParaRPr lang="el-GR" sz="2000" b="1" dirty="0">
              <a:solidFill>
                <a:srgbClr val="393185"/>
              </a:solidFill>
              <a:latin typeface="Open Sans Light"/>
              <a:ea typeface="Open Sans Light"/>
              <a:cs typeface="Open Sans Light"/>
            </a:endParaRPr>
          </a:p>
          <a:p>
            <a:pPr algn="ctr"/>
            <a:endParaRPr lang="fr-FR" sz="2400" b="1" dirty="0">
              <a:solidFill>
                <a:srgbClr val="393185"/>
              </a:solidFill>
              <a:latin typeface="Open Sans Light"/>
              <a:ea typeface="Open Sans Light"/>
              <a:cs typeface="Open Sans Light"/>
            </a:endParaRPr>
          </a:p>
          <a:p>
            <a:pPr algn="ctr"/>
            <a:endParaRPr lang="fr-FR" sz="2400" b="1" dirty="0">
              <a:solidFill>
                <a:srgbClr val="393185"/>
              </a:solidFill>
              <a:latin typeface="Open Sans Light"/>
              <a:ea typeface="Open Sans Light"/>
              <a:cs typeface="Open Sans Light"/>
            </a:endParaRPr>
          </a:p>
        </p:txBody>
      </p:sp>
      <p:pic>
        <p:nvPicPr>
          <p:cNvPr id="8" name="Picture 6" descr="Law - Law Text - CleanPNG / Kiss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2787" y="1180947"/>
            <a:ext cx="3237896" cy="546224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xmlns="" id="{B7B437FF-9314-4CE1-B9B3-2335E90E92C6}"/>
              </a:ext>
            </a:extLst>
          </p:cNvPr>
          <p:cNvSpPr/>
          <p:nvPr/>
        </p:nvSpPr>
        <p:spPr>
          <a:xfrm>
            <a:off x="5277732" y="3081326"/>
            <a:ext cx="5923427" cy="1200329"/>
          </a:xfrm>
          <a:prstGeom prst="rect">
            <a:avLst/>
          </a:prstGeom>
          <a:solidFill>
            <a:schemeClr val="accent1">
              <a:lumMod val="20000"/>
              <a:lumOff val="80000"/>
            </a:schemeClr>
          </a:solidFill>
        </p:spPr>
        <p:txBody>
          <a:bodyPr wrap="square">
            <a:spAutoFit/>
          </a:bodyPr>
          <a:lstStyle/>
          <a:p>
            <a:pPr>
              <a:lnSpc>
                <a:spcPct val="90000"/>
              </a:lnSpc>
              <a:spcBef>
                <a:spcPts val="1001"/>
              </a:spcBef>
              <a:defRPr/>
            </a:pPr>
            <a:r>
              <a:rPr lang="el-GR" sz="1600" dirty="0">
                <a:solidFill>
                  <a:srgbClr val="0070C0"/>
                </a:solidFill>
                <a:latin typeface="Quicksand"/>
              </a:rPr>
              <a:t>Η διαδικασία της ΣΠΕ </a:t>
            </a:r>
            <a:r>
              <a:rPr lang="el-GR" sz="1600" dirty="0" smtClean="0">
                <a:solidFill>
                  <a:srgbClr val="0070C0"/>
                </a:solidFill>
                <a:latin typeface="Quicksand"/>
              </a:rPr>
              <a:t>περιλαμβάνει την εκπόνηση Στρατηγικής </a:t>
            </a:r>
            <a:r>
              <a:rPr lang="el-GR" sz="1600" dirty="0">
                <a:solidFill>
                  <a:srgbClr val="0070C0"/>
                </a:solidFill>
                <a:latin typeface="Quicksand"/>
              </a:rPr>
              <a:t>Μελέτης Περιβαλλοντικών Επιπτώσεων (ΣΜΠΕ) για την </a:t>
            </a:r>
            <a:r>
              <a:rPr lang="el-GR" sz="1600" b="1" dirty="0">
                <a:solidFill>
                  <a:srgbClr val="0070C0"/>
                </a:solidFill>
                <a:latin typeface="Quicksand"/>
              </a:rPr>
              <a:t>εκτίμηση των ενδεχόμενων σημαντικών επιπτώσεων</a:t>
            </a:r>
            <a:r>
              <a:rPr lang="el-GR" sz="1600" dirty="0">
                <a:solidFill>
                  <a:srgbClr val="0070C0"/>
                </a:solidFill>
                <a:latin typeface="Quicksand"/>
              </a:rPr>
              <a:t> του Προγράμματος στο περιβάλλον </a:t>
            </a:r>
            <a:r>
              <a:rPr lang="el-GR" sz="1600" dirty="0" smtClean="0">
                <a:solidFill>
                  <a:srgbClr val="0070C0"/>
                </a:solidFill>
                <a:latin typeface="Quicksand"/>
              </a:rPr>
              <a:t>(άρθρο </a:t>
            </a:r>
            <a:r>
              <a:rPr lang="el-GR" sz="1600" dirty="0">
                <a:solidFill>
                  <a:srgbClr val="0070C0"/>
                </a:solidFill>
                <a:latin typeface="Quicksand"/>
              </a:rPr>
              <a:t>7 της ΚΥΑ ΥΠΕΧΩΔΕ/ΕΥΠΕ/οικ. </a:t>
            </a:r>
            <a:r>
              <a:rPr lang="el-GR" sz="1600" dirty="0" smtClean="0">
                <a:solidFill>
                  <a:srgbClr val="0070C0"/>
                </a:solidFill>
                <a:latin typeface="Quicksand"/>
              </a:rPr>
              <a:t>107017/2006</a:t>
            </a:r>
            <a:r>
              <a:rPr lang="el-GR" sz="1600" dirty="0" smtClean="0">
                <a:solidFill>
                  <a:srgbClr val="0070C0"/>
                </a:solidFill>
                <a:latin typeface="Quicksand"/>
              </a:rPr>
              <a:t>).</a:t>
            </a:r>
            <a:endParaRPr lang="fr-FR" sz="1600" spc="-1" dirty="0">
              <a:solidFill>
                <a:srgbClr val="0070C0"/>
              </a:solidFill>
              <a:latin typeface="Quicksand"/>
            </a:endParaRPr>
          </a:p>
        </p:txBody>
      </p:sp>
      <p:sp>
        <p:nvSpPr>
          <p:cNvPr id="11" name="Rectangle 10">
            <a:extLst>
              <a:ext uri="{FF2B5EF4-FFF2-40B4-BE49-F238E27FC236}">
                <a16:creationId xmlns:a16="http://schemas.microsoft.com/office/drawing/2014/main" xmlns="" id="{080A49F6-EDD2-464C-A9B1-BA89C76EBACD}"/>
              </a:ext>
            </a:extLst>
          </p:cNvPr>
          <p:cNvSpPr/>
          <p:nvPr/>
        </p:nvSpPr>
        <p:spPr>
          <a:xfrm>
            <a:off x="5277732" y="4561809"/>
            <a:ext cx="5923427" cy="978729"/>
          </a:xfrm>
          <a:prstGeom prst="rect">
            <a:avLst/>
          </a:prstGeom>
          <a:solidFill>
            <a:schemeClr val="accent1">
              <a:lumMod val="20000"/>
              <a:lumOff val="80000"/>
            </a:schemeClr>
          </a:solidFill>
        </p:spPr>
        <p:txBody>
          <a:bodyPr wrap="square">
            <a:spAutoFit/>
          </a:bodyPr>
          <a:lstStyle/>
          <a:p>
            <a:pPr>
              <a:lnSpc>
                <a:spcPct val="90000"/>
              </a:lnSpc>
              <a:spcBef>
                <a:spcPts val="1001"/>
              </a:spcBef>
              <a:defRPr/>
            </a:pPr>
            <a:r>
              <a:rPr lang="el-GR" sz="1600" b="1" dirty="0">
                <a:solidFill>
                  <a:srgbClr val="0070C0"/>
                </a:solidFill>
                <a:latin typeface="Quicksand"/>
              </a:rPr>
              <a:t>Π</a:t>
            </a:r>
            <a:r>
              <a:rPr lang="el-GR" sz="1600" b="1" dirty="0" smtClean="0">
                <a:solidFill>
                  <a:srgbClr val="0070C0"/>
                </a:solidFill>
                <a:latin typeface="Quicksand"/>
              </a:rPr>
              <a:t>ρόταση </a:t>
            </a:r>
            <a:r>
              <a:rPr lang="el-GR" sz="1600" b="1" dirty="0">
                <a:solidFill>
                  <a:srgbClr val="0070C0"/>
                </a:solidFill>
                <a:latin typeface="Quicksand"/>
              </a:rPr>
              <a:t>κατάλληλων μέτρων / κατευθύνσεων πρόληψης και αντιμετώπισης </a:t>
            </a:r>
            <a:r>
              <a:rPr lang="el-GR" sz="1600" b="1" dirty="0" smtClean="0">
                <a:solidFill>
                  <a:srgbClr val="0070C0"/>
                </a:solidFill>
                <a:latin typeface="Quicksand"/>
              </a:rPr>
              <a:t>επιπτώσεων</a:t>
            </a:r>
            <a:r>
              <a:rPr lang="el-GR" sz="1600" dirty="0" smtClean="0">
                <a:solidFill>
                  <a:srgbClr val="0070C0"/>
                </a:solidFill>
                <a:latin typeface="Quicksand"/>
              </a:rPr>
              <a:t>, </a:t>
            </a:r>
            <a:r>
              <a:rPr lang="el-GR" sz="1600" dirty="0">
                <a:solidFill>
                  <a:srgbClr val="0070C0"/>
                </a:solidFill>
                <a:latin typeface="Quicksand"/>
              </a:rPr>
              <a:t>τα οποία ενσωματώνονται στην περιβαλλοντική έγκριση του Προγράμματος κατόπιν δημόσιας διαβούλευσης της </a:t>
            </a:r>
            <a:r>
              <a:rPr lang="el-GR" sz="1600" dirty="0" smtClean="0">
                <a:solidFill>
                  <a:srgbClr val="0070C0"/>
                </a:solidFill>
                <a:latin typeface="Quicksand"/>
              </a:rPr>
              <a:t>ΣΜΠΕ.</a:t>
            </a:r>
            <a:endParaRPr lang="fr-FR" sz="1600" spc="-1" dirty="0">
              <a:solidFill>
                <a:srgbClr val="0070C0"/>
              </a:solidFill>
              <a:latin typeface="Quicksand"/>
            </a:endParaRPr>
          </a:p>
        </p:txBody>
      </p:sp>
      <p:pic>
        <p:nvPicPr>
          <p:cNvPr id="12" name="Picture 11"/>
          <p:cNvPicPr>
            <a:picLocks noChangeAspect="1"/>
          </p:cNvPicPr>
          <p:nvPr/>
        </p:nvPicPr>
        <p:blipFill>
          <a:blip r:embed="rId6"/>
          <a:stretch>
            <a:fillRect/>
          </a:stretch>
        </p:blipFill>
        <p:spPr>
          <a:xfrm>
            <a:off x="6873073" y="1795159"/>
            <a:ext cx="2569158" cy="1146090"/>
          </a:xfrm>
          <a:prstGeom prst="rect">
            <a:avLst/>
          </a:prstGeom>
        </p:spPr>
      </p:pic>
      <p:sp>
        <p:nvSpPr>
          <p:cNvPr id="13" name="Rectangle 12">
            <a:extLst>
              <a:ext uri="{FF2B5EF4-FFF2-40B4-BE49-F238E27FC236}">
                <a16:creationId xmlns:a16="http://schemas.microsoft.com/office/drawing/2014/main" xmlns="" id="{94D0C54F-18F7-472E-9C41-A0273CEC0AE3}"/>
              </a:ext>
            </a:extLst>
          </p:cNvPr>
          <p:cNvSpPr/>
          <p:nvPr/>
        </p:nvSpPr>
        <p:spPr>
          <a:xfrm>
            <a:off x="2249983" y="3105009"/>
            <a:ext cx="2320553" cy="2585323"/>
          </a:xfrm>
          <a:prstGeom prst="rect">
            <a:avLst/>
          </a:prstGeom>
          <a:ln>
            <a:noFill/>
          </a:ln>
        </p:spPr>
        <p:txBody>
          <a:bodyPr wrap="square">
            <a:spAutoFit/>
          </a:bodyPr>
          <a:lstStyle/>
          <a:p>
            <a:pPr>
              <a:lnSpc>
                <a:spcPct val="90000"/>
              </a:lnSpc>
              <a:spcBef>
                <a:spcPts val="1001"/>
              </a:spcBef>
              <a:defRPr/>
            </a:pPr>
            <a:r>
              <a:rPr lang="el-GR" dirty="0" smtClean="0">
                <a:solidFill>
                  <a:srgbClr val="0070C0"/>
                </a:solidFill>
                <a:latin typeface="Quicksand"/>
              </a:rPr>
              <a:t>Το </a:t>
            </a:r>
            <a:r>
              <a:rPr lang="el-GR" dirty="0">
                <a:solidFill>
                  <a:srgbClr val="0070C0"/>
                </a:solidFill>
                <a:latin typeface="Quicksand"/>
              </a:rPr>
              <a:t>Εθνικό Πρόγραμμα Ανάπτυξης ΥΑΠ υπόκειται σε διαδικασία </a:t>
            </a:r>
            <a:r>
              <a:rPr lang="el-GR" b="1" dirty="0">
                <a:solidFill>
                  <a:srgbClr val="0070C0"/>
                </a:solidFill>
                <a:latin typeface="Quicksand"/>
              </a:rPr>
              <a:t>Στρατηγικής Περιβαλλοντικής Εκτίμησης (ΣΠΕ) </a:t>
            </a:r>
            <a:r>
              <a:rPr lang="el-GR" dirty="0" smtClean="0">
                <a:solidFill>
                  <a:srgbClr val="0070C0"/>
                </a:solidFill>
                <a:latin typeface="Quicksand"/>
              </a:rPr>
              <a:t>(άρθρο </a:t>
            </a:r>
            <a:r>
              <a:rPr lang="el-GR" dirty="0">
                <a:solidFill>
                  <a:srgbClr val="0070C0"/>
                </a:solidFill>
                <a:latin typeface="Quicksand"/>
              </a:rPr>
              <a:t>67, παρ. 4 του Ν. </a:t>
            </a:r>
            <a:r>
              <a:rPr lang="el-GR" dirty="0" smtClean="0">
                <a:solidFill>
                  <a:srgbClr val="0070C0"/>
                </a:solidFill>
                <a:latin typeface="Quicksand"/>
              </a:rPr>
              <a:t>4964/2022</a:t>
            </a:r>
            <a:r>
              <a:rPr lang="el-GR" dirty="0" smtClean="0">
                <a:solidFill>
                  <a:srgbClr val="0070C0"/>
                </a:solidFill>
                <a:latin typeface="Quicksand"/>
              </a:rPr>
              <a:t>).</a:t>
            </a:r>
            <a:endParaRPr lang="fr-FR" sz="1200" spc="-1" dirty="0">
              <a:solidFill>
                <a:srgbClr val="0070C0"/>
              </a:solidFill>
              <a:latin typeface="Quicksand"/>
            </a:endParaRPr>
          </a:p>
        </p:txBody>
      </p:sp>
    </p:spTree>
    <p:extLst>
      <p:ext uri="{BB962C8B-B14F-4D97-AF65-F5344CB8AC3E}">
        <p14:creationId xmlns:p14="http://schemas.microsoft.com/office/powerpoint/2010/main" val="135831927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a16="http://schemas.microsoft.com/office/drawing/2014/main" xmlns=""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a16="http://schemas.microsoft.com/office/drawing/2014/main" xmlns="" id="{DCDA3914-0BE1-5D63-9E92-551416D5DD67}"/>
              </a:ext>
            </a:extLst>
          </p:cNvPr>
          <p:cNvSpPr txBox="1"/>
          <p:nvPr/>
        </p:nvSpPr>
        <p:spPr>
          <a:xfrm>
            <a:off x="2830368" y="189771"/>
            <a:ext cx="7662371" cy="1446550"/>
          </a:xfrm>
          <a:prstGeom prst="rect">
            <a:avLst/>
          </a:prstGeom>
          <a:noFill/>
        </p:spPr>
        <p:txBody>
          <a:bodyPr wrap="square">
            <a:spAutoFit/>
          </a:bodyPr>
          <a:lstStyle/>
          <a:p>
            <a:pPr algn="ctr"/>
            <a:r>
              <a:rPr lang="el-GR" sz="2000" b="1" dirty="0" smtClean="0">
                <a:solidFill>
                  <a:srgbClr val="393185"/>
                </a:solidFill>
                <a:latin typeface="Open Sans Light"/>
                <a:ea typeface="Open Sans Light"/>
                <a:cs typeface="Open Sans Light"/>
              </a:rPr>
              <a:t>Ελλάδα </a:t>
            </a:r>
            <a:r>
              <a:rPr lang="el-GR" sz="2000" b="1" dirty="0" smtClean="0">
                <a:solidFill>
                  <a:srgbClr val="393185"/>
                </a:solidFill>
                <a:latin typeface="Open Sans Light"/>
                <a:ea typeface="Open Sans Light"/>
                <a:cs typeface="Open Sans Light"/>
                <a:sym typeface="Wingdings" panose="05000000000000000000" pitchFamily="2" charset="2"/>
              </a:rPr>
              <a:t> </a:t>
            </a:r>
            <a:r>
              <a:rPr lang="el-GR" sz="2000" b="1" dirty="0" smtClean="0">
                <a:solidFill>
                  <a:srgbClr val="393185"/>
                </a:solidFill>
                <a:latin typeface="Open Sans Light"/>
                <a:ea typeface="Open Sans Light"/>
                <a:cs typeface="Open Sans Light"/>
              </a:rPr>
              <a:t>Αναγνώριση </a:t>
            </a:r>
            <a:r>
              <a:rPr lang="el-GR" sz="2000" b="1" dirty="0">
                <a:solidFill>
                  <a:srgbClr val="393185"/>
                </a:solidFill>
                <a:latin typeface="Open Sans Light"/>
                <a:ea typeface="Open Sans Light"/>
                <a:cs typeface="Open Sans Light"/>
              </a:rPr>
              <a:t>της περιβαλλοντικής </a:t>
            </a:r>
            <a:r>
              <a:rPr lang="el-GR" sz="2000" b="1" dirty="0" smtClean="0">
                <a:solidFill>
                  <a:srgbClr val="393185"/>
                </a:solidFill>
                <a:latin typeface="Open Sans Light"/>
                <a:ea typeface="Open Sans Light"/>
                <a:cs typeface="Open Sans Light"/>
              </a:rPr>
              <a:t>πρόκλησης από την ανάπτυξη Υπεράκτιων Αιολικών Πάρκων </a:t>
            </a:r>
            <a:endParaRPr lang="el-GR" sz="2000" b="1" dirty="0">
              <a:solidFill>
                <a:srgbClr val="393185"/>
              </a:solidFill>
              <a:latin typeface="Open Sans Light"/>
              <a:ea typeface="Open Sans Light"/>
              <a:cs typeface="Open Sans Light"/>
            </a:endParaRPr>
          </a:p>
          <a:p>
            <a:pPr algn="ctr"/>
            <a:endParaRPr lang="fr-FR" sz="2400" b="1" dirty="0">
              <a:solidFill>
                <a:srgbClr val="393185"/>
              </a:solidFill>
              <a:latin typeface="Open Sans Light"/>
              <a:ea typeface="Open Sans Light"/>
              <a:cs typeface="Open Sans Light"/>
            </a:endParaRPr>
          </a:p>
          <a:p>
            <a:pPr algn="ctr"/>
            <a:endParaRPr lang="fr-FR" sz="2400" b="1" dirty="0">
              <a:solidFill>
                <a:srgbClr val="393185"/>
              </a:solidFill>
              <a:latin typeface="Open Sans Light"/>
              <a:ea typeface="Open Sans Light"/>
              <a:cs typeface="Open Sans Light"/>
            </a:endParaRPr>
          </a:p>
        </p:txBody>
      </p:sp>
      <p:pic>
        <p:nvPicPr>
          <p:cNvPr id="8" name="Picture 7"/>
          <p:cNvPicPr>
            <a:picLocks noChangeAspect="1"/>
          </p:cNvPicPr>
          <p:nvPr/>
        </p:nvPicPr>
        <p:blipFill>
          <a:blip r:embed="rId5"/>
          <a:stretch>
            <a:fillRect/>
          </a:stretch>
        </p:blipFill>
        <p:spPr bwMode="auto">
          <a:xfrm>
            <a:off x="1" y="1231551"/>
            <a:ext cx="6617970" cy="4746496"/>
          </a:xfrm>
          <a:prstGeom prst="rect">
            <a:avLst/>
          </a:prstGeom>
        </p:spPr>
      </p:pic>
      <p:sp>
        <p:nvSpPr>
          <p:cNvPr id="10" name="Rectangle 9"/>
          <p:cNvSpPr/>
          <p:nvPr/>
        </p:nvSpPr>
        <p:spPr bwMode="auto">
          <a:xfrm>
            <a:off x="6617971" y="1231551"/>
            <a:ext cx="5483558" cy="3399709"/>
          </a:xfrm>
          <a:prstGeom prst="rect">
            <a:avLst/>
          </a:prstGeom>
        </p:spPr>
        <p:txBody>
          <a:bodyPr wrap="square">
            <a:spAutoFit/>
          </a:bodyPr>
          <a:lstStyle/>
          <a:p>
            <a:r>
              <a:rPr lang="el-GR" b="1" u="sng" dirty="0">
                <a:solidFill>
                  <a:srgbClr val="0070C0"/>
                </a:solidFill>
                <a:latin typeface="Quicksand"/>
              </a:rPr>
              <a:t>Εθνικό Πρόγραμμα Ανάπτυξης ΥΑΠ </a:t>
            </a:r>
            <a:endParaRPr lang="el-GR" b="1" u="sng" dirty="0" smtClean="0">
              <a:solidFill>
                <a:srgbClr val="0070C0"/>
              </a:solidFill>
              <a:latin typeface="Quicksand"/>
            </a:endParaRPr>
          </a:p>
          <a:p>
            <a:r>
              <a:rPr lang="el-GR" sz="1200" dirty="0" smtClean="0">
                <a:solidFill>
                  <a:srgbClr val="0070C0"/>
                </a:solidFill>
                <a:latin typeface="Quicksand"/>
              </a:rPr>
              <a:t>Οι </a:t>
            </a:r>
            <a:r>
              <a:rPr lang="el-GR" sz="1200" dirty="0">
                <a:solidFill>
                  <a:srgbClr val="0070C0"/>
                </a:solidFill>
                <a:latin typeface="Quicksand"/>
              </a:rPr>
              <a:t>προτεινόμενες εν δυνάμει ΠΟΑΥΑΠ που προέκυψαν από την εφαρμογή των Κριτηρίων Αποκλεισμού και Αξιολόγησης και την εκτενή διαβούλευση με αρμόδιους φορείς, ανά φάση υλοποίησης/ωρίμανσης και τεχνολογία έδρασης, παρουσιάζονται </a:t>
            </a:r>
            <a:r>
              <a:rPr lang="el-GR" sz="1200" dirty="0" smtClean="0">
                <a:solidFill>
                  <a:srgbClr val="0070C0"/>
                </a:solidFill>
                <a:latin typeface="Quicksand"/>
              </a:rPr>
              <a:t>στο διπλανό σχήμα.</a:t>
            </a:r>
          </a:p>
          <a:p>
            <a:r>
              <a:rPr lang="el-GR" sz="1200" dirty="0" smtClean="0">
                <a:solidFill>
                  <a:srgbClr val="0070C0"/>
                </a:solidFill>
                <a:latin typeface="Quicksand"/>
              </a:rPr>
              <a:t>Συγκεκριμένα</a:t>
            </a:r>
            <a:r>
              <a:rPr lang="el-GR" sz="1200" dirty="0">
                <a:solidFill>
                  <a:srgbClr val="0070C0"/>
                </a:solidFill>
                <a:latin typeface="Quicksand"/>
              </a:rPr>
              <a:t>, προτείνονται </a:t>
            </a:r>
            <a:r>
              <a:rPr lang="el-GR" sz="1200" b="1" dirty="0">
                <a:solidFill>
                  <a:srgbClr val="0070C0"/>
                </a:solidFill>
                <a:latin typeface="Quicksand"/>
              </a:rPr>
              <a:t>23 εν δυνάμει ΠΟΑΥΑΠ (26 πολύγωνα συνολικά)</a:t>
            </a:r>
            <a:r>
              <a:rPr lang="el-GR" sz="1200" dirty="0">
                <a:solidFill>
                  <a:srgbClr val="0070C0"/>
                </a:solidFill>
                <a:latin typeface="Quicksand"/>
              </a:rPr>
              <a:t>, οι οποίες προτεραιοποιούνται σε αυτές που πρόκειται να ωριμάσουν σε μεσοπρόθεσμο (έως το 2030) και μακροπρόθεσμο (μετά το 2030) χρονικό ορίζοντα με βάση </a:t>
            </a:r>
            <a:r>
              <a:rPr lang="el-GR" sz="1200" dirty="0" smtClean="0">
                <a:solidFill>
                  <a:srgbClr val="0070C0"/>
                </a:solidFill>
                <a:latin typeface="Quicksand"/>
              </a:rPr>
              <a:t>συγκεκριμένα </a:t>
            </a:r>
            <a:r>
              <a:rPr lang="el-GR" sz="1200" dirty="0">
                <a:solidFill>
                  <a:srgbClr val="0070C0"/>
                </a:solidFill>
                <a:latin typeface="Quicksand"/>
              </a:rPr>
              <a:t>κριτήρια αξιολόγησης </a:t>
            </a:r>
            <a:r>
              <a:rPr lang="el-GR" sz="1200" dirty="0" smtClean="0">
                <a:solidFill>
                  <a:srgbClr val="0070C0"/>
                </a:solidFill>
                <a:latin typeface="Quicksand"/>
              </a:rPr>
              <a:t>και </a:t>
            </a:r>
            <a:r>
              <a:rPr lang="el-GR" sz="1200" dirty="0">
                <a:solidFill>
                  <a:srgbClr val="0070C0"/>
                </a:solidFill>
                <a:latin typeface="Quicksand"/>
              </a:rPr>
              <a:t>τη διαβούλευση με αρμόδιους φορείς και επενδυτές. </a:t>
            </a:r>
            <a:endParaRPr lang="el-GR" sz="1200" dirty="0" smtClean="0">
              <a:solidFill>
                <a:srgbClr val="0070C0"/>
              </a:solidFill>
              <a:latin typeface="Quicksand"/>
            </a:endParaRPr>
          </a:p>
          <a:p>
            <a:r>
              <a:rPr lang="el-GR" sz="1200" dirty="0">
                <a:solidFill>
                  <a:srgbClr val="0070C0"/>
                </a:solidFill>
                <a:latin typeface="Quicksand"/>
              </a:rPr>
              <a:t>Οι προτεινόμενες εν δυνάμει ΠΟΑΥΑΠ καλύπτουν </a:t>
            </a:r>
            <a:r>
              <a:rPr lang="el-GR" sz="1200" b="1" dirty="0">
                <a:solidFill>
                  <a:srgbClr val="0070C0"/>
                </a:solidFill>
                <a:latin typeface="Quicksand"/>
              </a:rPr>
              <a:t>συνολική έκταση 2.359km</a:t>
            </a:r>
            <a:r>
              <a:rPr lang="el-GR" sz="1200" b="1" baseline="30000" dirty="0">
                <a:solidFill>
                  <a:srgbClr val="0070C0"/>
                </a:solidFill>
                <a:latin typeface="Quicksand"/>
              </a:rPr>
              <a:t>2</a:t>
            </a:r>
            <a:r>
              <a:rPr lang="el-GR" sz="1200" dirty="0">
                <a:solidFill>
                  <a:srgbClr val="0070C0"/>
                </a:solidFill>
                <a:latin typeface="Quicksand"/>
              </a:rPr>
              <a:t> με </a:t>
            </a:r>
            <a:r>
              <a:rPr lang="el-GR" sz="1200" b="1" dirty="0">
                <a:solidFill>
                  <a:srgbClr val="0070C0"/>
                </a:solidFill>
                <a:latin typeface="Quicksand"/>
              </a:rPr>
              <a:t>εκτιμώμενη ισχύ 11.795MW (11,8GW)</a:t>
            </a:r>
            <a:r>
              <a:rPr lang="el-GR" sz="1200" dirty="0">
                <a:solidFill>
                  <a:srgbClr val="0070C0"/>
                </a:solidFill>
                <a:latin typeface="Quicksand"/>
              </a:rPr>
              <a:t>, εκ των οποίων τα 2.076km</a:t>
            </a:r>
            <a:r>
              <a:rPr lang="el-GR" sz="1200" baseline="30000" dirty="0">
                <a:solidFill>
                  <a:srgbClr val="0070C0"/>
                </a:solidFill>
                <a:latin typeface="Quicksand"/>
              </a:rPr>
              <a:t>2</a:t>
            </a:r>
            <a:r>
              <a:rPr lang="el-GR" sz="1200" dirty="0">
                <a:solidFill>
                  <a:srgbClr val="0070C0"/>
                </a:solidFill>
                <a:latin typeface="Quicksand"/>
              </a:rPr>
              <a:t> έχουν οριστεί για πλωτής έδρασης ΥΑΠ με εκτιμώμενη ισχύ </a:t>
            </a:r>
            <a:r>
              <a:rPr lang="el-GR" sz="1200" dirty="0" smtClean="0">
                <a:solidFill>
                  <a:srgbClr val="0070C0"/>
                </a:solidFill>
                <a:latin typeface="Quicksand"/>
              </a:rPr>
              <a:t>10.380MW (10,4GW</a:t>
            </a:r>
            <a:r>
              <a:rPr lang="el-GR" sz="1200" dirty="0">
                <a:solidFill>
                  <a:srgbClr val="0070C0"/>
                </a:solidFill>
                <a:latin typeface="Quicksand"/>
              </a:rPr>
              <a:t>) και 283km</a:t>
            </a:r>
            <a:r>
              <a:rPr lang="el-GR" sz="1200" baseline="30000" dirty="0">
                <a:solidFill>
                  <a:srgbClr val="0070C0"/>
                </a:solidFill>
                <a:latin typeface="Quicksand"/>
              </a:rPr>
              <a:t>2 </a:t>
            </a:r>
            <a:r>
              <a:rPr lang="el-GR" sz="1200" dirty="0">
                <a:solidFill>
                  <a:srgbClr val="0070C0"/>
                </a:solidFill>
                <a:latin typeface="Quicksand"/>
              </a:rPr>
              <a:t>για σταθερής έδρασης με εκτιμώμενη ισχύ 1.415MW (1,4GW). </a:t>
            </a:r>
            <a:endParaRPr lang="el-GR" sz="1200" dirty="0" smtClean="0">
              <a:solidFill>
                <a:srgbClr val="0070C0"/>
              </a:solidFill>
              <a:latin typeface="Quicksand"/>
            </a:endParaRPr>
          </a:p>
          <a:p>
            <a:r>
              <a:rPr lang="el-GR" sz="1200" dirty="0" smtClean="0">
                <a:solidFill>
                  <a:srgbClr val="0070C0"/>
                </a:solidFill>
                <a:latin typeface="Quicksand"/>
              </a:rPr>
              <a:t>Η </a:t>
            </a:r>
            <a:r>
              <a:rPr lang="el-GR" sz="1200" dirty="0">
                <a:solidFill>
                  <a:srgbClr val="0070C0"/>
                </a:solidFill>
                <a:latin typeface="Quicksand"/>
              </a:rPr>
              <a:t>πλειοψηφία των προτεινόμενων εν δυνάμει ΠΟΑΥΑΠ για τον ελληνικό θαλάσσιο χώρο αφορά </a:t>
            </a:r>
            <a:r>
              <a:rPr lang="el-GR" sz="1200" b="1" dirty="0">
                <a:solidFill>
                  <a:srgbClr val="0070C0"/>
                </a:solidFill>
                <a:latin typeface="Quicksand"/>
              </a:rPr>
              <a:t>κυρίως πλωτής έδρασης ΥΑΠ</a:t>
            </a:r>
            <a:r>
              <a:rPr lang="el-GR" sz="1200" dirty="0">
                <a:solidFill>
                  <a:srgbClr val="0070C0"/>
                </a:solidFill>
                <a:latin typeface="Quicksand"/>
              </a:rPr>
              <a:t>.</a:t>
            </a:r>
          </a:p>
        </p:txBody>
      </p:sp>
    </p:spTree>
    <p:extLst>
      <p:ext uri="{BB962C8B-B14F-4D97-AF65-F5344CB8AC3E}">
        <p14:creationId xmlns:p14="http://schemas.microsoft.com/office/powerpoint/2010/main" val="122970197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a16="http://schemas.microsoft.com/office/drawing/2014/main" xmlns=""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a16="http://schemas.microsoft.com/office/drawing/2014/main" xmlns="" id="{DCDA3914-0BE1-5D63-9E92-551416D5DD67}"/>
              </a:ext>
            </a:extLst>
          </p:cNvPr>
          <p:cNvSpPr txBox="1"/>
          <p:nvPr/>
        </p:nvSpPr>
        <p:spPr>
          <a:xfrm>
            <a:off x="2830369" y="189771"/>
            <a:ext cx="6098058" cy="830997"/>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Ειδικά </a:t>
            </a:r>
            <a:r>
              <a:rPr lang="el-GR" sz="2400" b="1" dirty="0">
                <a:solidFill>
                  <a:srgbClr val="393185"/>
                </a:solidFill>
                <a:latin typeface="Open Sans Light"/>
                <a:ea typeface="Open Sans Light"/>
                <a:cs typeface="Open Sans Light"/>
              </a:rPr>
              <a:t>Σχέδια </a:t>
            </a:r>
            <a:r>
              <a:rPr lang="el-GR" sz="2400" b="1" dirty="0" smtClean="0">
                <a:solidFill>
                  <a:srgbClr val="393185"/>
                </a:solidFill>
                <a:latin typeface="Open Sans Light"/>
                <a:ea typeface="Open Sans Light"/>
                <a:cs typeface="Open Sans Light"/>
              </a:rPr>
              <a:t>Δράσης για </a:t>
            </a:r>
            <a:r>
              <a:rPr lang="el-GR" sz="2400" b="1" dirty="0">
                <a:solidFill>
                  <a:srgbClr val="393185"/>
                </a:solidFill>
                <a:latin typeface="Open Sans Light"/>
                <a:ea typeface="Open Sans Light"/>
                <a:cs typeface="Open Sans Light"/>
              </a:rPr>
              <a:t>τα </a:t>
            </a:r>
            <a:r>
              <a:rPr lang="el-GR" sz="2400" b="1" dirty="0" smtClean="0">
                <a:solidFill>
                  <a:srgbClr val="393185"/>
                </a:solidFill>
                <a:latin typeface="Open Sans Light"/>
                <a:ea typeface="Open Sans Light"/>
                <a:cs typeface="Open Sans Light"/>
              </a:rPr>
              <a:t>θαλασσοπούλια της Μεσογείου</a:t>
            </a:r>
            <a:endParaRPr lang="fr-FR" sz="2400" b="1" dirty="0">
              <a:solidFill>
                <a:srgbClr val="393185"/>
              </a:solidFill>
              <a:latin typeface="Open Sans Light"/>
              <a:ea typeface="Open Sans Light"/>
              <a:cs typeface="Open Sans Light"/>
            </a:endParaRPr>
          </a:p>
        </p:txBody>
      </p:sp>
      <p:pic>
        <p:nvPicPr>
          <p:cNvPr id="9" name="Picture 8"/>
          <p:cNvPicPr>
            <a:picLocks noChangeAspect="1"/>
          </p:cNvPicPr>
          <p:nvPr/>
        </p:nvPicPr>
        <p:blipFill rotWithShape="1">
          <a:blip r:embed="rId5"/>
          <a:srcRect l="28193" t="19277" r="25361" b="16948"/>
          <a:stretch/>
        </p:blipFill>
        <p:spPr>
          <a:xfrm>
            <a:off x="273043" y="1244907"/>
            <a:ext cx="5962505" cy="4605280"/>
          </a:xfrm>
          <a:prstGeom prst="rect">
            <a:avLst/>
          </a:prstGeom>
        </p:spPr>
      </p:pic>
      <p:pic>
        <p:nvPicPr>
          <p:cNvPr id="10" name="Picture 9"/>
          <p:cNvPicPr>
            <a:picLocks noChangeAspect="1"/>
          </p:cNvPicPr>
          <p:nvPr/>
        </p:nvPicPr>
        <p:blipFill rotWithShape="1">
          <a:blip r:embed="rId6"/>
          <a:srcRect l="34247" t="18956" r="33222" b="3614"/>
          <a:stretch/>
        </p:blipFill>
        <p:spPr>
          <a:xfrm>
            <a:off x="6784025" y="1244907"/>
            <a:ext cx="3439629" cy="4605280"/>
          </a:xfrm>
          <a:prstGeom prst="rect">
            <a:avLst/>
          </a:prstGeom>
        </p:spPr>
      </p:pic>
    </p:spTree>
    <p:extLst>
      <p:ext uri="{BB962C8B-B14F-4D97-AF65-F5344CB8AC3E}">
        <p14:creationId xmlns:p14="http://schemas.microsoft.com/office/powerpoint/2010/main" val="379962175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blue logo with a bird and a cow&#10;&#10;Description automatically generated">
            <a:extLst>
              <a:ext uri="{FF2B5EF4-FFF2-40B4-BE49-F238E27FC236}">
                <a16:creationId xmlns:a16="http://schemas.microsoft.com/office/drawing/2014/main" xmlns="" id="{8C26B0C9-7015-FA83-88C5-A7CBC2C54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2787" y="189771"/>
            <a:ext cx="921968" cy="471471"/>
          </a:xfrm>
          <a:prstGeom prst="rect">
            <a:avLst/>
          </a:prstGeom>
        </p:spPr>
      </p:pic>
      <p:sp>
        <p:nvSpPr>
          <p:cNvPr id="6" name="ZoneTexte 4">
            <a:extLst>
              <a:ext uri="{FF2B5EF4-FFF2-40B4-BE49-F238E27FC236}">
                <a16:creationId xmlns:a16="http://schemas.microsoft.com/office/drawing/2014/main" xmlns="" id="{DCDA3914-0BE1-5D63-9E92-551416D5DD67}"/>
              </a:ext>
            </a:extLst>
          </p:cNvPr>
          <p:cNvSpPr txBox="1"/>
          <p:nvPr/>
        </p:nvSpPr>
        <p:spPr>
          <a:xfrm>
            <a:off x="2830369" y="189771"/>
            <a:ext cx="6098058" cy="830997"/>
          </a:xfrm>
          <a:prstGeom prst="rect">
            <a:avLst/>
          </a:prstGeom>
          <a:noFill/>
        </p:spPr>
        <p:txBody>
          <a:bodyPr wrap="square">
            <a:spAutoFit/>
          </a:bodyPr>
          <a:lstStyle/>
          <a:p>
            <a:pPr algn="ctr"/>
            <a:r>
              <a:rPr lang="el-GR" sz="2400" b="1" dirty="0" smtClean="0">
                <a:solidFill>
                  <a:srgbClr val="393185"/>
                </a:solidFill>
                <a:latin typeface="Open Sans Light"/>
                <a:ea typeface="Open Sans Light"/>
                <a:cs typeface="Open Sans Light"/>
              </a:rPr>
              <a:t>Ειδικά </a:t>
            </a:r>
            <a:r>
              <a:rPr lang="el-GR" sz="2400" b="1" dirty="0">
                <a:solidFill>
                  <a:srgbClr val="393185"/>
                </a:solidFill>
                <a:latin typeface="Open Sans Light"/>
                <a:ea typeface="Open Sans Light"/>
                <a:cs typeface="Open Sans Light"/>
              </a:rPr>
              <a:t>Σχέδια </a:t>
            </a:r>
            <a:r>
              <a:rPr lang="el-GR" sz="2400" b="1" dirty="0" smtClean="0">
                <a:solidFill>
                  <a:srgbClr val="393185"/>
                </a:solidFill>
                <a:latin typeface="Open Sans Light"/>
                <a:ea typeface="Open Sans Light"/>
                <a:cs typeface="Open Sans Light"/>
              </a:rPr>
              <a:t>Δράσης για </a:t>
            </a:r>
            <a:r>
              <a:rPr lang="el-GR" sz="2400" b="1" dirty="0">
                <a:solidFill>
                  <a:srgbClr val="393185"/>
                </a:solidFill>
                <a:latin typeface="Open Sans Light"/>
                <a:ea typeface="Open Sans Light"/>
                <a:cs typeface="Open Sans Light"/>
              </a:rPr>
              <a:t>τα </a:t>
            </a:r>
            <a:r>
              <a:rPr lang="el-GR" sz="2400" b="1" dirty="0" smtClean="0">
                <a:solidFill>
                  <a:srgbClr val="393185"/>
                </a:solidFill>
                <a:latin typeface="Open Sans Light"/>
                <a:ea typeface="Open Sans Light"/>
                <a:cs typeface="Open Sans Light"/>
              </a:rPr>
              <a:t>θαλασσοπούλια (Αιγαιόγλαρος)</a:t>
            </a:r>
            <a:endParaRPr lang="fr-FR" sz="2400" b="1" dirty="0">
              <a:solidFill>
                <a:srgbClr val="393185"/>
              </a:solidFill>
              <a:latin typeface="Open Sans Light"/>
              <a:ea typeface="Open Sans Light"/>
              <a:cs typeface="Open Sans Light"/>
            </a:endParaRPr>
          </a:p>
        </p:txBody>
      </p:sp>
      <p:pic>
        <p:nvPicPr>
          <p:cNvPr id="3" name="Picture 2"/>
          <p:cNvPicPr>
            <a:picLocks noChangeAspect="1"/>
          </p:cNvPicPr>
          <p:nvPr/>
        </p:nvPicPr>
        <p:blipFill rotWithShape="1">
          <a:blip r:embed="rId5"/>
          <a:srcRect l="33885" t="14779" r="34759" b="3615"/>
          <a:stretch/>
        </p:blipFill>
        <p:spPr>
          <a:xfrm>
            <a:off x="641846" y="1277955"/>
            <a:ext cx="3173082" cy="4645317"/>
          </a:xfrm>
          <a:prstGeom prst="rect">
            <a:avLst/>
          </a:prstGeom>
        </p:spPr>
      </p:pic>
      <p:pic>
        <p:nvPicPr>
          <p:cNvPr id="4" name="Picture 3"/>
          <p:cNvPicPr>
            <a:picLocks noChangeAspect="1"/>
          </p:cNvPicPr>
          <p:nvPr/>
        </p:nvPicPr>
        <p:blipFill rotWithShape="1">
          <a:blip r:embed="rId6"/>
          <a:srcRect l="34157" t="19551" r="34849" b="4168"/>
          <a:stretch/>
        </p:blipFill>
        <p:spPr>
          <a:xfrm>
            <a:off x="4452872" y="1277955"/>
            <a:ext cx="3347360" cy="4645317"/>
          </a:xfrm>
          <a:prstGeom prst="rect">
            <a:avLst/>
          </a:prstGeom>
        </p:spPr>
      </p:pic>
      <p:pic>
        <p:nvPicPr>
          <p:cNvPr id="5" name="Picture 4"/>
          <p:cNvPicPr>
            <a:picLocks noChangeAspect="1"/>
          </p:cNvPicPr>
          <p:nvPr/>
        </p:nvPicPr>
        <p:blipFill rotWithShape="1">
          <a:blip r:embed="rId7"/>
          <a:srcRect l="39307" t="25060" r="39910" b="45542"/>
          <a:stretch/>
        </p:blipFill>
        <p:spPr>
          <a:xfrm>
            <a:off x="8419235" y="1277955"/>
            <a:ext cx="3087734" cy="2456763"/>
          </a:xfrm>
          <a:prstGeom prst="rect">
            <a:avLst/>
          </a:prstGeom>
        </p:spPr>
      </p:pic>
      <p:pic>
        <p:nvPicPr>
          <p:cNvPr id="7" name="Picture 6"/>
          <p:cNvPicPr>
            <a:picLocks noChangeAspect="1"/>
          </p:cNvPicPr>
          <p:nvPr/>
        </p:nvPicPr>
        <p:blipFill rotWithShape="1">
          <a:blip r:embed="rId7"/>
          <a:srcRect l="39128" t="66987" r="40180" b="11326"/>
          <a:stretch/>
        </p:blipFill>
        <p:spPr>
          <a:xfrm>
            <a:off x="8438176" y="3734718"/>
            <a:ext cx="3068793" cy="1809113"/>
          </a:xfrm>
          <a:prstGeom prst="rect">
            <a:avLst/>
          </a:prstGeom>
        </p:spPr>
      </p:pic>
      <p:sp>
        <p:nvSpPr>
          <p:cNvPr id="8" name="Rectangle 7"/>
          <p:cNvSpPr/>
          <p:nvPr/>
        </p:nvSpPr>
        <p:spPr>
          <a:xfrm>
            <a:off x="8419235" y="2170323"/>
            <a:ext cx="3087734" cy="102456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36141251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3 - Ορθογώνιο"/>
          <p:cNvSpPr/>
          <p:nvPr/>
        </p:nvSpPr>
        <p:spPr>
          <a:xfrm>
            <a:off x="2219325" y="3595215"/>
            <a:ext cx="7753350" cy="553998"/>
          </a:xfrm>
          <a:prstGeom prst="rect">
            <a:avLst/>
          </a:prstGeom>
        </p:spPr>
        <p:txBody>
          <a:bodyPr wrap="square">
            <a:spAutoFit/>
          </a:bodyPr>
          <a:lstStyle/>
          <a:p>
            <a:pPr algn="ctr"/>
            <a:r>
              <a:rPr lang="el-GR" sz="3000" dirty="0">
                <a:solidFill>
                  <a:srgbClr val="393185"/>
                </a:solidFill>
                <a:latin typeface="Open Sans" pitchFamily="34" charset="0"/>
                <a:ea typeface="Open Sans" pitchFamily="34" charset="0"/>
                <a:cs typeface="Open Sans" pitchFamily="34" charset="0"/>
              </a:rPr>
              <a:t>Ευχαριστούμε για την προσοχή σας</a:t>
            </a:r>
          </a:p>
        </p:txBody>
      </p:sp>
    </p:spTree>
    <p:extLst>
      <p:ext uri="{BB962C8B-B14F-4D97-AF65-F5344CB8AC3E}">
        <p14:creationId xmlns:p14="http://schemas.microsoft.com/office/powerpoint/2010/main" val="141504448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5D639AB3FEC2B4C8A97A4C72A10EC66" ma:contentTypeVersion="13" ma:contentTypeDescription="Create a new document." ma:contentTypeScope="" ma:versionID="4138e7a87d551a51afaf4905abacbf17">
  <xsd:schema xmlns:xsd="http://www.w3.org/2001/XMLSchema" xmlns:xs="http://www.w3.org/2001/XMLSchema" xmlns:p="http://schemas.microsoft.com/office/2006/metadata/properties" xmlns:ns2="4fc627f1-b728-4668-a48f-b71c3c8aaec1" targetNamespace="http://schemas.microsoft.com/office/2006/metadata/properties" ma:root="true" ma:fieldsID="43e12ba776e2fe30c9d80662f7ca1295" ns2:_="">
    <xsd:import namespace="4fc627f1-b728-4668-a48f-b71c3c8aaec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MediaServiceOCR" minOccurs="0"/>
                <xsd:element ref="ns2:MediaServiceLocation"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c627f1-b728-4668-a48f-b71c3c8aae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dexed="true" ma:internalName="MediaServiceLocation"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72322d0e-1daf-4d02-a8d2-52a75c65579b"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fc627f1-b728-4668-a48f-b71c3c8aaec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72A727E-2AB3-4628-AD97-4FC0720F1C2E}"/>
</file>

<file path=customXml/itemProps2.xml><?xml version="1.0" encoding="utf-8"?>
<ds:datastoreItem xmlns:ds="http://schemas.openxmlformats.org/officeDocument/2006/customXml" ds:itemID="{CAC2B4BA-CAAB-4B3C-86E5-139238A62F2F}"/>
</file>

<file path=customXml/itemProps3.xml><?xml version="1.0" encoding="utf-8"?>
<ds:datastoreItem xmlns:ds="http://schemas.openxmlformats.org/officeDocument/2006/customXml" ds:itemID="{CF0E1031-FBF5-46B1-8342-4BFAF39B8A50}"/>
</file>

<file path=docProps/app.xml><?xml version="1.0" encoding="utf-8"?>
<Properties xmlns="http://schemas.openxmlformats.org/officeDocument/2006/extended-properties" xmlns:vt="http://schemas.openxmlformats.org/officeDocument/2006/docPropsVTypes">
  <TotalTime>782</TotalTime>
  <Words>1592</Words>
  <Application>Microsoft Office PowerPoint</Application>
  <PresentationFormat>Widescreen</PresentationFormat>
  <Paragraphs>168</Paragraphs>
  <Slides>30</Slides>
  <Notes>30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30</vt:i4>
      </vt:variant>
    </vt:vector>
  </HeadingPairs>
  <TitlesOfParts>
    <vt:vector size="43" baseType="lpstr">
      <vt:lpstr>Aptos</vt:lpstr>
      <vt:lpstr>Arial</vt:lpstr>
      <vt:lpstr>Calibri</vt:lpstr>
      <vt:lpstr>Calibri Light</vt:lpstr>
      <vt:lpstr>Open Sans</vt:lpstr>
      <vt:lpstr>Open Sans Light</vt:lpstr>
      <vt:lpstr>Quicksand</vt:lpstr>
      <vt:lpstr>Symbol</vt:lpstr>
      <vt:lpstr>Tahoma</vt:lpstr>
      <vt:lpstr>Times New Roman</vt:lpstr>
      <vt:lpstr>Wingdings</vt:lpstr>
      <vt:lpstr>Wingdings 2</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user</cp:lastModifiedBy>
  <cp:revision>88</cp:revision>
  <cp:lastPrinted>2025-09-05T08:32:07Z</cp:lastPrinted>
  <dcterms:created xsi:type="dcterms:W3CDTF">2023-12-21T09:35:47Z</dcterms:created>
  <dcterms:modified xsi:type="dcterms:W3CDTF">2026-03-12T09:54:35Z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0x01010085D639AB3FEC2B4C8A97A4C72A10EC66</vt:lpwstr>
  </property>
</Properties>
</file>