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diagrams/data1.xml" ContentType="application/vnd.openxmlformats-officedocument.drawingml.diagramData+xml"/>
  <Override PartName="/ppt/diagrams/data3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s/slide8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32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7.xml" ContentType="application/vnd.openxmlformats-officedocument.presentationml.slide+xml"/>
  <Override PartName="/ppt/slides/slide37.xml" ContentType="application/vnd.openxmlformats-officedocument.presentationml.slide+xml"/>
  <Override PartName="/ppt/slides/slide39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49.xml" ContentType="application/vnd.openxmlformats-officedocument.presentationml.slide+xml"/>
  <Override PartName="/ppt/slides/slide38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50.xml" ContentType="application/vnd.openxmlformats-officedocument.presentationml.slide+xml"/>
  <Override PartName="/ppt/slides/slide47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8.xml" ContentType="application/vnd.openxmlformats-officedocument.presentationml.slide+xml"/>
  <Override PartName="/ppt/slides/slide44.xml" ContentType="application/vnd.openxmlformats-officedocument.presentationml.slide+xml"/>
  <Override PartName="/ppt/slides/slide46.xml" ContentType="application/vnd.openxmlformats-officedocument.presentationml.slide+xml"/>
  <Override PartName="/ppt/slides/slide43.xml" ContentType="application/vnd.openxmlformats-officedocument.presentationml.slide+xml"/>
  <Override PartName="/ppt/slides/slide45.xml" ContentType="application/vnd.openxmlformats-officedocument.presentationml.slide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notesSlides/notesSlide4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40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26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9.xml" ContentType="application/vnd.openxmlformats-officedocument.presentationml.notesSlide+xml"/>
  <Override PartName="/ppt/theme/theme4.xml" ContentType="application/vnd.openxmlformats-officedocument.theme+xml"/>
  <Override PartName="/ppt/diagrams/drawing2.xml" ContentType="application/vnd.ms-office.drawingml.diagramDrawing+xml"/>
  <Override PartName="/ppt/theme/theme3.xml" ContentType="application/vnd.openxmlformats-officedocument.theme+xml"/>
  <Override PartName="/ppt/theme/theme1.xml" ContentType="application/vnd.openxmlformats-officedocument.them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layout3.xml" ContentType="application/vnd.openxmlformats-officedocument.drawingml.diagramLayout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diagrams/colors2.xml" ContentType="application/vnd.openxmlformats-officedocument.drawingml.diagramColors+xml"/>
  <Override PartName="/ppt/commentAuthors.xml" ContentType="application/vnd.openxmlformats-officedocument.presentationml.commentAuthors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layout1.xml" ContentType="application/vnd.openxmlformats-officedocument.drawingml.diagramLayou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5" r:id="rId2"/>
    <p:sldMasterId id="2147483689" r:id="rId3"/>
  </p:sldMasterIdLst>
  <p:notesMasterIdLst>
    <p:notesMasterId r:id="rId54"/>
  </p:notesMasterIdLst>
  <p:sldIdLst>
    <p:sldId id="256" r:id="rId4"/>
    <p:sldId id="257" r:id="rId5"/>
    <p:sldId id="311" r:id="rId6"/>
    <p:sldId id="360" r:id="rId7"/>
    <p:sldId id="361" r:id="rId8"/>
    <p:sldId id="362" r:id="rId9"/>
    <p:sldId id="363" r:id="rId10"/>
    <p:sldId id="380" r:id="rId11"/>
    <p:sldId id="364" r:id="rId12"/>
    <p:sldId id="365" r:id="rId13"/>
    <p:sldId id="366" r:id="rId14"/>
    <p:sldId id="367" r:id="rId15"/>
    <p:sldId id="368" r:id="rId16"/>
    <p:sldId id="377" r:id="rId17"/>
    <p:sldId id="369" r:id="rId18"/>
    <p:sldId id="370" r:id="rId19"/>
    <p:sldId id="371" r:id="rId20"/>
    <p:sldId id="372" r:id="rId21"/>
    <p:sldId id="373" r:id="rId22"/>
    <p:sldId id="374" r:id="rId23"/>
    <p:sldId id="375" r:id="rId24"/>
    <p:sldId id="378" r:id="rId25"/>
    <p:sldId id="382" r:id="rId26"/>
    <p:sldId id="389" r:id="rId27"/>
    <p:sldId id="390" r:id="rId28"/>
    <p:sldId id="391" r:id="rId29"/>
    <p:sldId id="392" r:id="rId30"/>
    <p:sldId id="419" r:id="rId31"/>
    <p:sldId id="393" r:id="rId32"/>
    <p:sldId id="394" r:id="rId33"/>
    <p:sldId id="395" r:id="rId34"/>
    <p:sldId id="396" r:id="rId35"/>
    <p:sldId id="397" r:id="rId36"/>
    <p:sldId id="398" r:id="rId37"/>
    <p:sldId id="399" r:id="rId38"/>
    <p:sldId id="400" r:id="rId39"/>
    <p:sldId id="401" r:id="rId40"/>
    <p:sldId id="402" r:id="rId41"/>
    <p:sldId id="417" r:id="rId42"/>
    <p:sldId id="403" r:id="rId43"/>
    <p:sldId id="313" r:id="rId44"/>
    <p:sldId id="411" r:id="rId45"/>
    <p:sldId id="412" r:id="rId46"/>
    <p:sldId id="413" r:id="rId47"/>
    <p:sldId id="414" r:id="rId48"/>
    <p:sldId id="415" r:id="rId49"/>
    <p:sldId id="416" r:id="rId50"/>
    <p:sldId id="422" r:id="rId51"/>
    <p:sldId id="423" r:id="rId52"/>
    <p:sldId id="263" r:id="rId53"/>
  </p:sldIdLst>
  <p:sldSz cx="12192000" cy="6858000"/>
  <p:notesSz cx="6858000" cy="987425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ula Trigou-ORNITHOLOGIKI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69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commentAuthors" Target="commentAuthor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theme" Target="theme/theme1.xml"/><Relationship Id="rId5" Type="http://schemas.openxmlformats.org/officeDocument/2006/relationships/slide" Target="slides/slide2.xml"/><Relationship Id="rId61" Type="http://schemas.openxmlformats.org/officeDocument/2006/relationships/customXml" Target="../customXml/item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notesMaster" Target="notesMasters/notesMaster1.xml"/><Relationship Id="rId62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viewProps" Target="viewProp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customXml" Target="../customXml/item1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Wallpaper%204%20March%202014\Kernel%20GPS%20foraging%20ecology\Final%20Kernel%20GPS%20all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Activity!$A$2</c:f>
              <c:strCache>
                <c:ptCount val="1"/>
                <c:pt idx="0">
                  <c:v>Ανάπαυση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Activity!$B$1:$M$1</c:f>
              <c:strCache>
                <c:ptCount val="12"/>
                <c:pt idx="0">
                  <c:v>Άτομο 1 (Kav1) </c:v>
                </c:pt>
                <c:pt idx="1">
                  <c:v>Άτομο 2 (SX3)</c:v>
                </c:pt>
                <c:pt idx="2">
                  <c:v>Άτομο 3 (Sx4)</c:v>
                </c:pt>
                <c:pt idx="3">
                  <c:v>Άτομο 4 (Sx5)</c:v>
                </c:pt>
                <c:pt idx="4">
                  <c:v>Άτομο 5 (48)</c:v>
                </c:pt>
                <c:pt idx="5">
                  <c:v>Άτομο 6 (255)</c:v>
                </c:pt>
                <c:pt idx="6">
                  <c:v>Άτομο 7 (252)</c:v>
                </c:pt>
                <c:pt idx="7">
                  <c:v>Άτομο 8 (25)</c:v>
                </c:pt>
                <c:pt idx="8">
                  <c:v>Άτομο 9 (299)</c:v>
                </c:pt>
                <c:pt idx="9">
                  <c:v>Άτομο 10 (8)</c:v>
                </c:pt>
                <c:pt idx="10">
                  <c:v>Άτομο 11 (177)</c:v>
                </c:pt>
                <c:pt idx="11">
                  <c:v>Άτομο 12 (Κav2)</c:v>
                </c:pt>
              </c:strCache>
            </c:strRef>
          </c:cat>
          <c:val>
            <c:numRef>
              <c:f>Activity!$B$2:$M$2</c:f>
              <c:numCache>
                <c:formatCode>0.00</c:formatCode>
                <c:ptCount val="12"/>
                <c:pt idx="0" formatCode="#,##0.0">
                  <c:v>63.942307692307701</c:v>
                </c:pt>
                <c:pt idx="1">
                  <c:v>47.252747252747092</c:v>
                </c:pt>
                <c:pt idx="2">
                  <c:v>56.899790078444354</c:v>
                </c:pt>
                <c:pt idx="3">
                  <c:v>58.22784810126582</c:v>
                </c:pt>
                <c:pt idx="4" formatCode="General">
                  <c:v>52.290000000000013</c:v>
                </c:pt>
                <c:pt idx="5">
                  <c:v>39.726027397260275</c:v>
                </c:pt>
                <c:pt idx="6">
                  <c:v>28.767123287671115</c:v>
                </c:pt>
                <c:pt idx="7">
                  <c:v>61.764705882352963</c:v>
                </c:pt>
                <c:pt idx="8">
                  <c:v>63.846153846154046</c:v>
                </c:pt>
                <c:pt idx="9">
                  <c:v>75.213675213675216</c:v>
                </c:pt>
                <c:pt idx="10">
                  <c:v>44.852941176470544</c:v>
                </c:pt>
                <c:pt idx="11">
                  <c:v>36.363636363636125</c:v>
                </c:pt>
              </c:numCache>
            </c:numRef>
          </c:val>
        </c:ser>
        <c:ser>
          <c:idx val="1"/>
          <c:order val="1"/>
          <c:tx>
            <c:strRef>
              <c:f>Activity!$A$3</c:f>
              <c:strCache>
                <c:ptCount val="1"/>
                <c:pt idx="0">
                  <c:v>Τροφοληψία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Activity!$B$1:$M$1</c:f>
              <c:strCache>
                <c:ptCount val="12"/>
                <c:pt idx="0">
                  <c:v>Άτομο 1 (Kav1) </c:v>
                </c:pt>
                <c:pt idx="1">
                  <c:v>Άτομο 2 (SX3)</c:v>
                </c:pt>
                <c:pt idx="2">
                  <c:v>Άτομο 3 (Sx4)</c:v>
                </c:pt>
                <c:pt idx="3">
                  <c:v>Άτομο 4 (Sx5)</c:v>
                </c:pt>
                <c:pt idx="4">
                  <c:v>Άτομο 5 (48)</c:v>
                </c:pt>
                <c:pt idx="5">
                  <c:v>Άτομο 6 (255)</c:v>
                </c:pt>
                <c:pt idx="6">
                  <c:v>Άτομο 7 (252)</c:v>
                </c:pt>
                <c:pt idx="7">
                  <c:v>Άτομο 8 (25)</c:v>
                </c:pt>
                <c:pt idx="8">
                  <c:v>Άτομο 9 (299)</c:v>
                </c:pt>
                <c:pt idx="9">
                  <c:v>Άτομο 10 (8)</c:v>
                </c:pt>
                <c:pt idx="10">
                  <c:v>Άτομο 11 (177)</c:v>
                </c:pt>
                <c:pt idx="11">
                  <c:v>Άτομο 12 (Κav2)</c:v>
                </c:pt>
              </c:strCache>
            </c:strRef>
          </c:cat>
          <c:val>
            <c:numRef>
              <c:f>Activity!$B$3:$M$3</c:f>
              <c:numCache>
                <c:formatCode>0.00</c:formatCode>
                <c:ptCount val="12"/>
                <c:pt idx="0" formatCode="#,##0.0">
                  <c:v>15.865384615384704</c:v>
                </c:pt>
                <c:pt idx="1">
                  <c:v>13.186813186813142</c:v>
                </c:pt>
                <c:pt idx="2">
                  <c:v>21</c:v>
                </c:pt>
                <c:pt idx="3">
                  <c:v>12.658227848101266</c:v>
                </c:pt>
                <c:pt idx="4" formatCode="General">
                  <c:v>22.01</c:v>
                </c:pt>
                <c:pt idx="5">
                  <c:v>21.917808219178095</c:v>
                </c:pt>
                <c:pt idx="6">
                  <c:v>32.876712328767162</c:v>
                </c:pt>
                <c:pt idx="7">
                  <c:v>20.58823529411756</c:v>
                </c:pt>
                <c:pt idx="8">
                  <c:v>10.769230769230768</c:v>
                </c:pt>
                <c:pt idx="9">
                  <c:v>17.094017094017094</c:v>
                </c:pt>
                <c:pt idx="10">
                  <c:v>26.838235294117627</c:v>
                </c:pt>
                <c:pt idx="11">
                  <c:v>10.101010101010052</c:v>
                </c:pt>
              </c:numCache>
            </c:numRef>
          </c:val>
        </c:ser>
        <c:ser>
          <c:idx val="2"/>
          <c:order val="2"/>
          <c:tx>
            <c:strRef>
              <c:f>Activity!$A$4</c:f>
              <c:strCache>
                <c:ptCount val="1"/>
                <c:pt idx="0">
                  <c:v>Ανίχνευση 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Activity!$B$1:$M$1</c:f>
              <c:strCache>
                <c:ptCount val="12"/>
                <c:pt idx="0">
                  <c:v>Άτομο 1 (Kav1) </c:v>
                </c:pt>
                <c:pt idx="1">
                  <c:v>Άτομο 2 (SX3)</c:v>
                </c:pt>
                <c:pt idx="2">
                  <c:v>Άτομο 3 (Sx4)</c:v>
                </c:pt>
                <c:pt idx="3">
                  <c:v>Άτομο 4 (Sx5)</c:v>
                </c:pt>
                <c:pt idx="4">
                  <c:v>Άτομο 5 (48)</c:v>
                </c:pt>
                <c:pt idx="5">
                  <c:v>Άτομο 6 (255)</c:v>
                </c:pt>
                <c:pt idx="6">
                  <c:v>Άτομο 7 (252)</c:v>
                </c:pt>
                <c:pt idx="7">
                  <c:v>Άτομο 8 (25)</c:v>
                </c:pt>
                <c:pt idx="8">
                  <c:v>Άτομο 9 (299)</c:v>
                </c:pt>
                <c:pt idx="9">
                  <c:v>Άτομο 10 (8)</c:v>
                </c:pt>
                <c:pt idx="10">
                  <c:v>Άτομο 11 (177)</c:v>
                </c:pt>
                <c:pt idx="11">
                  <c:v>Άτομο 12 (Κav2)</c:v>
                </c:pt>
              </c:strCache>
            </c:strRef>
          </c:cat>
          <c:val>
            <c:numRef>
              <c:f>Activity!$B$4:$M$4</c:f>
              <c:numCache>
                <c:formatCode>0.00</c:formatCode>
                <c:ptCount val="12"/>
                <c:pt idx="0" formatCode="#,##0.0">
                  <c:v>2.4038461538461537</c:v>
                </c:pt>
                <c:pt idx="1">
                  <c:v>4.3956043956044004</c:v>
                </c:pt>
                <c:pt idx="2">
                  <c:v>3.8669760247486367</c:v>
                </c:pt>
                <c:pt idx="3">
                  <c:v>3.79746835443038</c:v>
                </c:pt>
                <c:pt idx="4" formatCode="General">
                  <c:v>0.92</c:v>
                </c:pt>
                <c:pt idx="5">
                  <c:v>6.8493150684931505</c:v>
                </c:pt>
                <c:pt idx="6">
                  <c:v>12.328767123287671</c:v>
                </c:pt>
                <c:pt idx="7">
                  <c:v>4.4117647058823906</c:v>
                </c:pt>
                <c:pt idx="8">
                  <c:v>2.3076923076923186</c:v>
                </c:pt>
                <c:pt idx="9">
                  <c:v>4.2735042735042725</c:v>
                </c:pt>
                <c:pt idx="10">
                  <c:v>2.9411764705882337</c:v>
                </c:pt>
                <c:pt idx="11">
                  <c:v>4.0404040404040407</c:v>
                </c:pt>
              </c:numCache>
            </c:numRef>
          </c:val>
        </c:ser>
        <c:ser>
          <c:idx val="3"/>
          <c:order val="3"/>
          <c:tx>
            <c:strRef>
              <c:f>Activity!$A$5</c:f>
              <c:strCache>
                <c:ptCount val="1"/>
                <c:pt idx="0">
                  <c:v>Πτήση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Activity!$B$1:$M$1</c:f>
              <c:strCache>
                <c:ptCount val="12"/>
                <c:pt idx="0">
                  <c:v>Άτομο 1 (Kav1) </c:v>
                </c:pt>
                <c:pt idx="1">
                  <c:v>Άτομο 2 (SX3)</c:v>
                </c:pt>
                <c:pt idx="2">
                  <c:v>Άτομο 3 (Sx4)</c:v>
                </c:pt>
                <c:pt idx="3">
                  <c:v>Άτομο 4 (Sx5)</c:v>
                </c:pt>
                <c:pt idx="4">
                  <c:v>Άτομο 5 (48)</c:v>
                </c:pt>
                <c:pt idx="5">
                  <c:v>Άτομο 6 (255)</c:v>
                </c:pt>
                <c:pt idx="6">
                  <c:v>Άτομο 7 (252)</c:v>
                </c:pt>
                <c:pt idx="7">
                  <c:v>Άτομο 8 (25)</c:v>
                </c:pt>
                <c:pt idx="8">
                  <c:v>Άτομο 9 (299)</c:v>
                </c:pt>
                <c:pt idx="9">
                  <c:v>Άτομο 10 (8)</c:v>
                </c:pt>
                <c:pt idx="10">
                  <c:v>Άτομο 11 (177)</c:v>
                </c:pt>
                <c:pt idx="11">
                  <c:v>Άτομο 12 (Κav2)</c:v>
                </c:pt>
              </c:strCache>
            </c:strRef>
          </c:cat>
          <c:val>
            <c:numRef>
              <c:f>Activity!$B$5:$M$5</c:f>
              <c:numCache>
                <c:formatCode>0.00</c:formatCode>
                <c:ptCount val="12"/>
                <c:pt idx="0" formatCode="#,##0.0">
                  <c:v>17.78846153846143</c:v>
                </c:pt>
                <c:pt idx="1">
                  <c:v>35.164835164835168</c:v>
                </c:pt>
                <c:pt idx="2">
                  <c:v>18.230029830957779</c:v>
                </c:pt>
                <c:pt idx="3">
                  <c:v>25.316455696202663</c:v>
                </c:pt>
                <c:pt idx="4" formatCode="General">
                  <c:v>24.779999999999987</c:v>
                </c:pt>
                <c:pt idx="5">
                  <c:v>31.506849315068493</c:v>
                </c:pt>
                <c:pt idx="6">
                  <c:v>26.027397260273972</c:v>
                </c:pt>
                <c:pt idx="7">
                  <c:v>13.23529411764707</c:v>
                </c:pt>
                <c:pt idx="8">
                  <c:v>23.076923076922984</c:v>
                </c:pt>
                <c:pt idx="9">
                  <c:v>3.4188034188034178</c:v>
                </c:pt>
                <c:pt idx="10">
                  <c:v>25.367647058823529</c:v>
                </c:pt>
                <c:pt idx="11">
                  <c:v>49.494949494949495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242129360"/>
        <c:axId val="309387360"/>
      </c:barChart>
      <c:catAx>
        <c:axId val="2421293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l-GR" sz="1100"/>
                  <a:t>Πουλί</a:t>
                </a:r>
                <a:r>
                  <a:rPr lang="el-GR" sz="1100" baseline="0"/>
                  <a:t> (κωδικός πομπού</a:t>
                </a:r>
                <a:r>
                  <a:rPr lang="el-GR" baseline="0"/>
                  <a:t>)</a:t>
                </a:r>
                <a:endParaRPr lang="el-GR"/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crossAx val="309387360"/>
        <c:crosses val="autoZero"/>
        <c:auto val="1"/>
        <c:lblAlgn val="ctr"/>
        <c:lblOffset val="100"/>
        <c:noMultiLvlLbl val="0"/>
      </c:catAx>
      <c:valAx>
        <c:axId val="309387360"/>
        <c:scaling>
          <c:orientation val="minMax"/>
          <c:max val="10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100"/>
                </a:pPr>
                <a:r>
                  <a:rPr lang="el-GR" sz="1100"/>
                  <a:t>Διάρκεια</a:t>
                </a:r>
                <a:r>
                  <a:rPr lang="el-GR" sz="1100" baseline="0"/>
                  <a:t> δραστηριότητας ανά ίχνος πουλιού (%)</a:t>
                </a:r>
                <a:endParaRPr lang="el-GR" sz="1100"/>
              </a:p>
            </c:rich>
          </c:tx>
          <c:layout/>
          <c:overlay val="0"/>
        </c:title>
        <c:numFmt formatCode="#,##0.0" sourceLinked="1"/>
        <c:majorTickMark val="out"/>
        <c:minorTickMark val="none"/>
        <c:tickLblPos val="nextTo"/>
        <c:crossAx val="242129360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000"/>
            </a:pPr>
            <a:endParaRPr lang="el-GR"/>
          </a:p>
        </c:txPr>
      </c:legendEntry>
      <c:legendEntry>
        <c:idx val="1"/>
        <c:txPr>
          <a:bodyPr/>
          <a:lstStyle/>
          <a:p>
            <a:pPr>
              <a:defRPr sz="1000"/>
            </a:pPr>
            <a:endParaRPr lang="el-GR"/>
          </a:p>
        </c:txPr>
      </c:legendEntry>
      <c:legendEntry>
        <c:idx val="2"/>
        <c:txPr>
          <a:bodyPr/>
          <a:lstStyle/>
          <a:p>
            <a:pPr>
              <a:defRPr sz="1000"/>
            </a:pPr>
            <a:endParaRPr lang="el-GR"/>
          </a:p>
        </c:txPr>
      </c:legendEntry>
      <c:legendEntry>
        <c:idx val="3"/>
        <c:txPr>
          <a:bodyPr/>
          <a:lstStyle/>
          <a:p>
            <a:pPr>
              <a:defRPr sz="1000"/>
            </a:pPr>
            <a:endParaRPr lang="el-GR"/>
          </a:p>
        </c:txPr>
      </c:legendEntry>
      <c:layout/>
      <c:overlay val="0"/>
      <c:txPr>
        <a:bodyPr/>
        <a:lstStyle/>
        <a:p>
          <a:pPr>
            <a:defRPr sz="1200"/>
          </a:pPr>
          <a:endParaRPr lang="el-GR"/>
        </a:p>
      </c:txPr>
    </c:legend>
    <c:plotVisOnly val="1"/>
    <c:dispBlanksAs val="gap"/>
    <c:showDLblsOverMax val="0"/>
  </c:chart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40BB9B-7027-431E-8C95-219ADCDA6FF2}" type="doc">
      <dgm:prSet loTypeId="urn:microsoft.com/office/officeart/2005/8/layout/vList6" loCatId="process" qsTypeId="urn:microsoft.com/office/officeart/2005/8/quickstyle/simple1#1" qsCatId="simple" csTypeId="urn:microsoft.com/office/officeart/2005/8/colors/colorful1#1" csCatId="colorful" phldr="1"/>
      <dgm:spPr/>
      <dgm:t>
        <a:bodyPr/>
        <a:lstStyle/>
        <a:p>
          <a:endParaRPr lang="el-GR"/>
        </a:p>
      </dgm:t>
    </dgm:pt>
    <dgm:pt modelId="{166169D7-F13B-46CA-B134-C75A0256EB91}">
      <dgm:prSet phldrT="[Κείμενο]"/>
      <dgm:spPr>
        <a:xfrm>
          <a:off x="0" y="629"/>
          <a:ext cx="2361862" cy="2455206"/>
        </a:xfrm>
        <a:prstGeom prst="roundRect">
          <a:avLst/>
        </a:prstGeom>
        <a:solidFill>
          <a:srgbClr val="FF000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rgbClr val="0070C0"/>
              </a:solidFill>
              <a:latin typeface="Tahoma" pitchFamily="34" charset="0"/>
              <a:ea typeface="+mn-ea"/>
              <a:cs typeface="Tahoma" pitchFamily="34" charset="0"/>
            </a:rPr>
            <a:t>K</a:t>
          </a:r>
          <a:r>
            <a:rPr lang="el-GR" dirty="0" err="1" smtClean="0">
              <a:solidFill>
                <a:srgbClr val="0070C0"/>
              </a:solidFill>
              <a:latin typeface="Tahoma" pitchFamily="34" charset="0"/>
              <a:ea typeface="+mn-ea"/>
              <a:cs typeface="Tahoma" pitchFamily="34" charset="0"/>
            </a:rPr>
            <a:t>ατάλληλες</a:t>
          </a:r>
          <a:r>
            <a:rPr lang="el-GR" dirty="0" smtClean="0">
              <a:solidFill>
                <a:srgbClr val="0070C0"/>
              </a:solidFill>
              <a:latin typeface="Tahoma" pitchFamily="34" charset="0"/>
              <a:ea typeface="+mn-ea"/>
              <a:cs typeface="Tahoma" pitchFamily="34" charset="0"/>
            </a:rPr>
            <a:t> για μεγάλες αποστάσεις π.χ. ετήσιες μετακινήσεις και περιοχές διαχείμασης</a:t>
          </a:r>
          <a:endParaRPr lang="el-GR" dirty="0">
            <a:solidFill>
              <a:srgbClr val="0070C0"/>
            </a:solidFill>
            <a:latin typeface="Calibri"/>
            <a:ea typeface="+mn-ea"/>
            <a:cs typeface="+mn-cs"/>
          </a:endParaRPr>
        </a:p>
      </dgm:t>
    </dgm:pt>
    <dgm:pt modelId="{E72FB740-C099-434C-9402-055775CD3369}" type="parTrans" cxnId="{28D45B2B-7AE0-4412-AC6F-9EFE5670AC57}">
      <dgm:prSet/>
      <dgm:spPr/>
      <dgm:t>
        <a:bodyPr/>
        <a:lstStyle/>
        <a:p>
          <a:endParaRPr lang="el-GR"/>
        </a:p>
      </dgm:t>
    </dgm:pt>
    <dgm:pt modelId="{AB3CAF69-0099-4AC4-B22A-6FE450A8F894}" type="sibTrans" cxnId="{28D45B2B-7AE0-4412-AC6F-9EFE5670AC57}">
      <dgm:prSet/>
      <dgm:spPr/>
      <dgm:t>
        <a:bodyPr/>
        <a:lstStyle/>
        <a:p>
          <a:endParaRPr lang="el-GR"/>
        </a:p>
      </dgm:t>
    </dgm:pt>
    <dgm:pt modelId="{05F5D788-3489-472F-BF45-C119DB0216E7}">
      <dgm:prSet phldrT="[Κείμενο]"/>
      <dgm:spPr>
        <a:xfrm>
          <a:off x="2361862" y="629"/>
          <a:ext cx="3542793" cy="2455206"/>
        </a:xfrm>
        <a:prstGeom prst="rightArrow">
          <a:avLst>
            <a:gd name="adj1" fmla="val 75000"/>
            <a:gd name="adj2" fmla="val 50000"/>
          </a:avLst>
        </a:prstGeom>
        <a:solidFill>
          <a:srgbClr val="C0504D">
            <a:tint val="40000"/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C0504D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l-GR" dirty="0" smtClean="0">
              <a:solidFill>
                <a:srgbClr val="FF0000"/>
              </a:solidFill>
              <a:latin typeface="Tahoma" pitchFamily="34" charset="0"/>
              <a:ea typeface="+mn-ea"/>
              <a:cs typeface="Tahoma" pitchFamily="34" charset="0"/>
            </a:rPr>
            <a:t>Συσκευές </a:t>
          </a:r>
          <a:r>
            <a:rPr lang="el-GR" dirty="0" err="1" smtClean="0">
              <a:solidFill>
                <a:srgbClr val="FF0000"/>
              </a:solidFill>
              <a:latin typeface="Tahoma" pitchFamily="34" charset="0"/>
              <a:ea typeface="+mn-ea"/>
              <a:cs typeface="Tahoma" pitchFamily="34" charset="0"/>
            </a:rPr>
            <a:t>Γεωεντοπισμού</a:t>
          </a:r>
          <a:r>
            <a:rPr lang="el-GR" dirty="0" smtClean="0">
              <a:solidFill>
                <a:srgbClr val="FF0000"/>
              </a:solidFill>
              <a:latin typeface="Tahoma" pitchFamily="34" charset="0"/>
              <a:ea typeface="+mn-ea"/>
              <a:cs typeface="Tahoma" pitchFamily="34" charset="0"/>
            </a:rPr>
            <a:t> (</a:t>
          </a:r>
          <a:r>
            <a:rPr lang="en-US" dirty="0" smtClean="0">
              <a:solidFill>
                <a:srgbClr val="FF0000"/>
              </a:solidFill>
              <a:latin typeface="Tahoma" pitchFamily="34" charset="0"/>
              <a:ea typeface="+mn-ea"/>
              <a:cs typeface="Tahoma" pitchFamily="34" charset="0"/>
            </a:rPr>
            <a:t>GLS: </a:t>
          </a:r>
          <a:r>
            <a:rPr lang="en-US" dirty="0" err="1" smtClean="0">
              <a:solidFill>
                <a:srgbClr val="FF0000"/>
              </a:solidFill>
              <a:latin typeface="Tahoma" pitchFamily="34" charset="0"/>
              <a:ea typeface="+mn-ea"/>
              <a:cs typeface="Tahoma" pitchFamily="34" charset="0"/>
            </a:rPr>
            <a:t>Geolocators</a:t>
          </a:r>
          <a:r>
            <a:rPr lang="en-US" dirty="0" smtClean="0">
              <a:solidFill>
                <a:srgbClr val="FF0000"/>
              </a:solidFill>
              <a:latin typeface="Tahoma" pitchFamily="34" charset="0"/>
              <a:ea typeface="+mn-ea"/>
              <a:cs typeface="Tahoma" pitchFamily="34" charset="0"/>
            </a:rPr>
            <a:t>)</a:t>
          </a:r>
          <a:endParaRPr lang="el-GR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4636C773-4EB5-4CBD-8305-5C213EACAF05}" type="parTrans" cxnId="{FDC5A824-EEB9-41BE-9FAC-849BA296AB33}">
      <dgm:prSet/>
      <dgm:spPr/>
      <dgm:t>
        <a:bodyPr/>
        <a:lstStyle/>
        <a:p>
          <a:endParaRPr lang="el-GR"/>
        </a:p>
      </dgm:t>
    </dgm:pt>
    <dgm:pt modelId="{01A1B826-8F22-4C06-B624-26366A0CC4FB}" type="sibTrans" cxnId="{FDC5A824-EEB9-41BE-9FAC-849BA296AB33}">
      <dgm:prSet/>
      <dgm:spPr/>
      <dgm:t>
        <a:bodyPr/>
        <a:lstStyle/>
        <a:p>
          <a:endParaRPr lang="el-GR"/>
        </a:p>
      </dgm:t>
    </dgm:pt>
    <dgm:pt modelId="{F1BC624D-C1CA-4B4F-98A3-E77A144E0D8A}">
      <dgm:prSet/>
      <dgm:spPr>
        <a:xfrm>
          <a:off x="2361862" y="629"/>
          <a:ext cx="3542793" cy="2455206"/>
        </a:xfrm>
        <a:prstGeom prst="rightArrow">
          <a:avLst>
            <a:gd name="adj1" fmla="val 75000"/>
            <a:gd name="adj2" fmla="val 50000"/>
          </a:avLst>
        </a:prstGeom>
        <a:solidFill>
          <a:srgbClr val="C0504D">
            <a:tint val="40000"/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C0504D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l-GR" dirty="0" smtClean="0">
              <a:solidFill>
                <a:srgbClr val="FF0000"/>
              </a:solidFill>
              <a:latin typeface="Tahoma" pitchFamily="34" charset="0"/>
              <a:ea typeface="+mn-ea"/>
              <a:cs typeface="Tahoma" pitchFamily="34" charset="0"/>
            </a:rPr>
            <a:t>Συσκευές με ενσωματωμένο παγκόσμιο σύστημα προσδιορισμού θέσης (</a:t>
          </a:r>
          <a:r>
            <a:rPr lang="en-US" dirty="0" smtClean="0">
              <a:solidFill>
                <a:srgbClr val="FF0000"/>
              </a:solidFill>
              <a:latin typeface="Tahoma" pitchFamily="34" charset="0"/>
              <a:ea typeface="+mn-ea"/>
              <a:cs typeface="Tahoma" pitchFamily="34" charset="0"/>
            </a:rPr>
            <a:t>GPS</a:t>
          </a:r>
          <a:r>
            <a:rPr lang="el-GR" dirty="0" smtClean="0">
              <a:solidFill>
                <a:srgbClr val="FF0000"/>
              </a:solidFill>
              <a:latin typeface="Tahoma" pitchFamily="34" charset="0"/>
              <a:ea typeface="+mn-ea"/>
              <a:cs typeface="Tahoma" pitchFamily="34" charset="0"/>
            </a:rPr>
            <a:t>/</a:t>
          </a:r>
          <a:r>
            <a:rPr lang="en-US" dirty="0" smtClean="0">
              <a:solidFill>
                <a:srgbClr val="FF0000"/>
              </a:solidFill>
              <a:latin typeface="Tahoma" pitchFamily="34" charset="0"/>
              <a:ea typeface="+mn-ea"/>
              <a:cs typeface="Tahoma" pitchFamily="34" charset="0"/>
            </a:rPr>
            <a:t>GSM loggers)</a:t>
          </a:r>
          <a:endParaRPr lang="el-GR" dirty="0" smtClean="0">
            <a:solidFill>
              <a:srgbClr val="FF0000"/>
            </a:solidFill>
            <a:latin typeface="Tahoma" pitchFamily="34" charset="0"/>
            <a:ea typeface="+mn-ea"/>
            <a:cs typeface="Tahoma" pitchFamily="34" charset="0"/>
          </a:endParaRPr>
        </a:p>
      </dgm:t>
    </dgm:pt>
    <dgm:pt modelId="{AF51E21A-2851-441E-8CAE-1A930709B7D9}" type="parTrans" cxnId="{E409CFE4-4892-4473-87F9-79B69529EBAF}">
      <dgm:prSet/>
      <dgm:spPr/>
      <dgm:t>
        <a:bodyPr/>
        <a:lstStyle/>
        <a:p>
          <a:endParaRPr lang="el-GR"/>
        </a:p>
      </dgm:t>
    </dgm:pt>
    <dgm:pt modelId="{1275B694-BB99-4403-84E4-C628632AFCB5}" type="sibTrans" cxnId="{E409CFE4-4892-4473-87F9-79B69529EBAF}">
      <dgm:prSet/>
      <dgm:spPr/>
      <dgm:t>
        <a:bodyPr/>
        <a:lstStyle/>
        <a:p>
          <a:endParaRPr lang="el-GR"/>
        </a:p>
      </dgm:t>
    </dgm:pt>
    <dgm:pt modelId="{93A1C1BC-2800-4559-96E0-50112C8FBD75}">
      <dgm:prSet/>
      <dgm:spPr>
        <a:xfrm>
          <a:off x="0" y="2701356"/>
          <a:ext cx="2361862" cy="2455206"/>
        </a:xfrm>
        <a:prstGeom prst="roundRect">
          <a:avLst/>
        </a:prstGeom>
        <a:solidFill>
          <a:srgbClr val="0070C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kumimoji="0" lang="en-US" b="0" i="0" u="none" strike="noStrike" cap="none" spc="0" normalizeH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rPr>
            <a:t>K</a:t>
          </a:r>
          <a:r>
            <a:rPr kumimoji="0" lang="el-GR" b="0" i="0" u="none" strike="noStrike" cap="none" spc="0" normalizeH="0" noProof="0" dirty="0" err="1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rPr>
            <a:t>ατάλληλες</a:t>
          </a:r>
          <a:r>
            <a:rPr kumimoji="0" lang="el-GR" b="0" i="0" u="none" strike="noStrike" cap="none" spc="0" normalizeH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rPr>
            <a:t> για μικρές αποστάσεις π.χ. περιοχές τροφοληψίας κατά την περίοδο της αναπαραγωγής</a:t>
          </a:r>
          <a:endParaRPr lang="el-GR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41858621-2531-4AD7-8628-DFB178FF2D2F}" type="parTrans" cxnId="{BEB9376E-55E2-4BBD-9A84-BDFA0C7AFD1C}">
      <dgm:prSet/>
      <dgm:spPr/>
      <dgm:t>
        <a:bodyPr/>
        <a:lstStyle/>
        <a:p>
          <a:endParaRPr lang="el-GR"/>
        </a:p>
      </dgm:t>
    </dgm:pt>
    <dgm:pt modelId="{71C8A6D3-4559-4649-9400-33B148D28BF9}" type="sibTrans" cxnId="{BEB9376E-55E2-4BBD-9A84-BDFA0C7AFD1C}">
      <dgm:prSet/>
      <dgm:spPr/>
      <dgm:t>
        <a:bodyPr/>
        <a:lstStyle/>
        <a:p>
          <a:endParaRPr lang="el-GR"/>
        </a:p>
      </dgm:t>
    </dgm:pt>
    <dgm:pt modelId="{A4DAAB6E-70D0-420D-AFA4-B2C5B058E680}">
      <dgm:prSet/>
      <dgm:spPr>
        <a:xfrm>
          <a:off x="2361862" y="2701356"/>
          <a:ext cx="3542793" cy="2455206"/>
        </a:xfrm>
        <a:prstGeom prst="rightArrow">
          <a:avLst>
            <a:gd name="adj1" fmla="val 75000"/>
            <a:gd name="adj2" fmla="val 50000"/>
          </a:avLst>
        </a:prstGeom>
        <a:solidFill>
          <a:srgbClr val="9BBB59">
            <a:tint val="40000"/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BBB59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l-GR" dirty="0" smtClean="0">
              <a:solidFill>
                <a:srgbClr val="0070C0"/>
              </a:solidFill>
              <a:latin typeface="Tahoma" pitchFamily="34" charset="0"/>
              <a:ea typeface="+mn-ea"/>
              <a:cs typeface="Tahoma" pitchFamily="34" charset="0"/>
            </a:rPr>
            <a:t>Συσκευές πυξίδας-κατεύθυνσης (</a:t>
          </a:r>
          <a:r>
            <a:rPr lang="en-US" dirty="0" smtClean="0">
              <a:solidFill>
                <a:srgbClr val="0070C0"/>
              </a:solidFill>
              <a:latin typeface="Tahoma" pitchFamily="34" charset="0"/>
              <a:ea typeface="+mn-ea"/>
              <a:cs typeface="Tahoma" pitchFamily="34" charset="0"/>
            </a:rPr>
            <a:t>Compass loggers)</a:t>
          </a:r>
          <a:endParaRPr lang="el-GR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2AC41060-DD56-41E2-8B89-1EF76A2DC8B4}" type="parTrans" cxnId="{D633EAF9-0D0B-47D0-AD88-F3E1318B03DE}">
      <dgm:prSet/>
      <dgm:spPr/>
      <dgm:t>
        <a:bodyPr/>
        <a:lstStyle/>
        <a:p>
          <a:endParaRPr lang="el-GR"/>
        </a:p>
      </dgm:t>
    </dgm:pt>
    <dgm:pt modelId="{50016AE0-29CF-46F8-96F5-4F1A4F1E4FF8}" type="sibTrans" cxnId="{D633EAF9-0D0B-47D0-AD88-F3E1318B03DE}">
      <dgm:prSet/>
      <dgm:spPr/>
      <dgm:t>
        <a:bodyPr/>
        <a:lstStyle/>
        <a:p>
          <a:endParaRPr lang="el-GR"/>
        </a:p>
      </dgm:t>
    </dgm:pt>
    <dgm:pt modelId="{96AC8948-96A1-4E8F-9F03-B8496993DC60}">
      <dgm:prSet/>
      <dgm:spPr>
        <a:xfrm>
          <a:off x="2361862" y="2701356"/>
          <a:ext cx="3542793" cy="2455206"/>
        </a:xfrm>
        <a:prstGeom prst="rightArrow">
          <a:avLst>
            <a:gd name="adj1" fmla="val 75000"/>
            <a:gd name="adj2" fmla="val 50000"/>
          </a:avLst>
        </a:prstGeom>
        <a:solidFill>
          <a:srgbClr val="9BBB59">
            <a:tint val="40000"/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BBB59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l-GR" dirty="0" smtClean="0">
              <a:solidFill>
                <a:srgbClr val="0070C0"/>
              </a:solidFill>
              <a:latin typeface="Tahoma" pitchFamily="34" charset="0"/>
              <a:ea typeface="+mn-ea"/>
              <a:cs typeface="Tahoma" pitchFamily="34" charset="0"/>
            </a:rPr>
            <a:t>Πομποί ραδιοκυμάτων υψηλής συχνότητας (</a:t>
          </a:r>
          <a:r>
            <a:rPr lang="en-US" dirty="0" smtClean="0">
              <a:solidFill>
                <a:srgbClr val="0070C0"/>
              </a:solidFill>
              <a:latin typeface="Tahoma" pitchFamily="34" charset="0"/>
              <a:ea typeface="+mn-ea"/>
              <a:cs typeface="Tahoma" pitchFamily="34" charset="0"/>
            </a:rPr>
            <a:t>transmitters VHF: Very High Frequency)</a:t>
          </a:r>
        </a:p>
      </dgm:t>
    </dgm:pt>
    <dgm:pt modelId="{838B42BF-2ED9-4E5E-AEB0-8A69428648BF}" type="parTrans" cxnId="{8C0E88B5-B125-47C5-940B-D00C30F11291}">
      <dgm:prSet/>
      <dgm:spPr/>
      <dgm:t>
        <a:bodyPr/>
        <a:lstStyle/>
        <a:p>
          <a:endParaRPr lang="el-GR"/>
        </a:p>
      </dgm:t>
    </dgm:pt>
    <dgm:pt modelId="{8EB1A99A-11C1-4B25-9032-A214B77C1817}" type="sibTrans" cxnId="{8C0E88B5-B125-47C5-940B-D00C30F11291}">
      <dgm:prSet/>
      <dgm:spPr/>
      <dgm:t>
        <a:bodyPr/>
        <a:lstStyle/>
        <a:p>
          <a:endParaRPr lang="el-GR"/>
        </a:p>
      </dgm:t>
    </dgm:pt>
    <dgm:pt modelId="{209FBF59-2B36-4921-A3B3-CBA61178F0FF}">
      <dgm:prSet/>
      <dgm:spPr>
        <a:xfrm>
          <a:off x="2361862" y="2701356"/>
          <a:ext cx="3542793" cy="2455206"/>
        </a:xfrm>
        <a:prstGeom prst="rightArrow">
          <a:avLst>
            <a:gd name="adj1" fmla="val 75000"/>
            <a:gd name="adj2" fmla="val 50000"/>
          </a:avLst>
        </a:prstGeom>
        <a:solidFill>
          <a:srgbClr val="9BBB59">
            <a:tint val="40000"/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BBB59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l-GR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86322DDB-1A48-466C-96F2-21816F0F15AB}" type="parTrans" cxnId="{22AF6DDA-6EB6-4A91-99D4-B91BF4F4E882}">
      <dgm:prSet/>
      <dgm:spPr/>
      <dgm:t>
        <a:bodyPr/>
        <a:lstStyle/>
        <a:p>
          <a:endParaRPr lang="el-GR"/>
        </a:p>
      </dgm:t>
    </dgm:pt>
    <dgm:pt modelId="{3E55460C-5107-4E99-89AA-FDA3EC3152AA}" type="sibTrans" cxnId="{22AF6DDA-6EB6-4A91-99D4-B91BF4F4E882}">
      <dgm:prSet/>
      <dgm:spPr/>
      <dgm:t>
        <a:bodyPr/>
        <a:lstStyle/>
        <a:p>
          <a:endParaRPr lang="el-GR"/>
        </a:p>
      </dgm:t>
    </dgm:pt>
    <dgm:pt modelId="{98AA448F-80A4-4E03-90EB-0F8A3335675D}">
      <dgm:prSet/>
      <dgm:spPr>
        <a:xfrm>
          <a:off x="2361862" y="2701356"/>
          <a:ext cx="3542793" cy="2455206"/>
        </a:xfrm>
        <a:prstGeom prst="rightArrow">
          <a:avLst>
            <a:gd name="adj1" fmla="val 75000"/>
            <a:gd name="adj2" fmla="val 50000"/>
          </a:avLst>
        </a:prstGeom>
        <a:solidFill>
          <a:srgbClr val="9BBB59">
            <a:tint val="40000"/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BBB59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l-GR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F032CF78-642A-466A-85E2-F4C11B9227C8}" type="parTrans" cxnId="{47A6EB6E-D2DC-4619-8EF0-B039AF492B8D}">
      <dgm:prSet/>
      <dgm:spPr/>
      <dgm:t>
        <a:bodyPr/>
        <a:lstStyle/>
        <a:p>
          <a:endParaRPr lang="el-GR"/>
        </a:p>
      </dgm:t>
    </dgm:pt>
    <dgm:pt modelId="{E7A2B715-81C7-4F54-AA61-C1C80889FD6B}" type="sibTrans" cxnId="{47A6EB6E-D2DC-4619-8EF0-B039AF492B8D}">
      <dgm:prSet/>
      <dgm:spPr/>
      <dgm:t>
        <a:bodyPr/>
        <a:lstStyle/>
        <a:p>
          <a:endParaRPr lang="el-GR"/>
        </a:p>
      </dgm:t>
    </dgm:pt>
    <dgm:pt modelId="{4B7F247E-2260-4308-B02F-45D113A2D783}">
      <dgm:prSet phldrT="[Κείμενο]"/>
      <dgm:spPr>
        <a:xfrm>
          <a:off x="2361862" y="629"/>
          <a:ext cx="3542793" cy="2455206"/>
        </a:xfrm>
        <a:prstGeom prst="rightArrow">
          <a:avLst>
            <a:gd name="adj1" fmla="val 75000"/>
            <a:gd name="adj2" fmla="val 50000"/>
          </a:avLst>
        </a:prstGeom>
        <a:solidFill>
          <a:srgbClr val="C0504D">
            <a:tint val="40000"/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C0504D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l-GR" dirty="0" smtClean="0">
              <a:solidFill>
                <a:srgbClr val="FF0000"/>
              </a:solidFill>
              <a:latin typeface="Tahoma" pitchFamily="34" charset="0"/>
              <a:ea typeface="+mn-ea"/>
              <a:cs typeface="Tahoma" pitchFamily="34" charset="0"/>
            </a:rPr>
            <a:t>Απλοί δορυφορικοί πομποί (</a:t>
          </a:r>
          <a:r>
            <a:rPr lang="en-US" dirty="0" smtClean="0">
              <a:solidFill>
                <a:srgbClr val="FF0000"/>
              </a:solidFill>
              <a:latin typeface="Tahoma" pitchFamily="34" charset="0"/>
              <a:ea typeface="+mn-ea"/>
              <a:cs typeface="Tahoma" pitchFamily="34" charset="0"/>
            </a:rPr>
            <a:t>PTTs: platform Transmitter Terminals) </a:t>
          </a:r>
          <a:r>
            <a:rPr lang="el-GR" dirty="0" smtClean="0">
              <a:solidFill>
                <a:srgbClr val="FF0000"/>
              </a:solidFill>
              <a:latin typeface="Tahoma" pitchFamily="34" charset="0"/>
              <a:ea typeface="+mn-ea"/>
              <a:cs typeface="Tahoma" pitchFamily="34" charset="0"/>
            </a:rPr>
            <a:t>ή με ενσωματωμένο παγκόσμιο σύστημα προσδιορισμού θέσης (</a:t>
          </a:r>
          <a:r>
            <a:rPr lang="en-US" dirty="0" smtClean="0">
              <a:solidFill>
                <a:srgbClr val="FF0000"/>
              </a:solidFill>
              <a:latin typeface="Tahoma" pitchFamily="34" charset="0"/>
              <a:ea typeface="+mn-ea"/>
              <a:cs typeface="Tahoma" pitchFamily="34" charset="0"/>
            </a:rPr>
            <a:t>PTT/GPS)</a:t>
          </a:r>
          <a:endParaRPr lang="el-GR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F53762EC-944B-4248-9408-14B3A0DDE995}" type="parTrans" cxnId="{4D7B7920-714E-4DDA-8076-1ACB066A3774}">
      <dgm:prSet/>
      <dgm:spPr/>
      <dgm:t>
        <a:bodyPr/>
        <a:lstStyle/>
        <a:p>
          <a:endParaRPr lang="el-GR"/>
        </a:p>
      </dgm:t>
    </dgm:pt>
    <dgm:pt modelId="{BAA4B3C4-F22F-4E41-BFA6-3D5AF45C6040}" type="sibTrans" cxnId="{4D7B7920-714E-4DDA-8076-1ACB066A3774}">
      <dgm:prSet/>
      <dgm:spPr/>
      <dgm:t>
        <a:bodyPr/>
        <a:lstStyle/>
        <a:p>
          <a:endParaRPr lang="el-GR"/>
        </a:p>
      </dgm:t>
    </dgm:pt>
    <dgm:pt modelId="{124ACA88-2DF6-4735-AEDC-980293447182}" type="pres">
      <dgm:prSet presAssocID="{5C40BB9B-7027-431E-8C95-219ADCDA6FF2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l-GR"/>
        </a:p>
      </dgm:t>
    </dgm:pt>
    <dgm:pt modelId="{264396F8-4391-4086-80B3-C53E965069C9}" type="pres">
      <dgm:prSet presAssocID="{166169D7-F13B-46CA-B134-C75A0256EB91}" presName="linNode" presStyleCnt="0"/>
      <dgm:spPr/>
    </dgm:pt>
    <dgm:pt modelId="{4A4E814A-DCB3-4664-9B98-E0D384BA308A}" type="pres">
      <dgm:prSet presAssocID="{166169D7-F13B-46CA-B134-C75A0256EB91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1EE53A83-6D1D-4BCC-8423-174BB2C6F29C}" type="pres">
      <dgm:prSet presAssocID="{166169D7-F13B-46CA-B134-C75A0256EB91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AE483132-5263-4D1F-9A28-C36CDAF3E0BD}" type="pres">
      <dgm:prSet presAssocID="{AB3CAF69-0099-4AC4-B22A-6FE450A8F894}" presName="spacing" presStyleCnt="0"/>
      <dgm:spPr/>
    </dgm:pt>
    <dgm:pt modelId="{79865B53-F68D-4016-A526-7D1A2407760D}" type="pres">
      <dgm:prSet presAssocID="{93A1C1BC-2800-4559-96E0-50112C8FBD75}" presName="linNode" presStyleCnt="0"/>
      <dgm:spPr/>
    </dgm:pt>
    <dgm:pt modelId="{D76B4F73-5312-4BBD-8203-DA23FAB96198}" type="pres">
      <dgm:prSet presAssocID="{93A1C1BC-2800-4559-96E0-50112C8FBD75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FDCCF095-2D60-424C-AAEB-AAE05F165330}" type="pres">
      <dgm:prSet presAssocID="{93A1C1BC-2800-4559-96E0-50112C8FBD75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D6B5697C-21AA-4C27-9BBB-20AF22D3C5A6}" type="presOf" srcId="{F1BC624D-C1CA-4B4F-98A3-E77A144E0D8A}" destId="{1EE53A83-6D1D-4BCC-8423-174BB2C6F29C}" srcOrd="0" destOrd="2" presId="urn:microsoft.com/office/officeart/2005/8/layout/vList6"/>
    <dgm:cxn modelId="{28D45B2B-7AE0-4412-AC6F-9EFE5670AC57}" srcId="{5C40BB9B-7027-431E-8C95-219ADCDA6FF2}" destId="{166169D7-F13B-46CA-B134-C75A0256EB91}" srcOrd="0" destOrd="0" parTransId="{E72FB740-C099-434C-9402-055775CD3369}" sibTransId="{AB3CAF69-0099-4AC4-B22A-6FE450A8F894}"/>
    <dgm:cxn modelId="{6827C01E-39B9-4A7F-BD41-24E1565F8D1E}" type="presOf" srcId="{4B7F247E-2260-4308-B02F-45D113A2D783}" destId="{1EE53A83-6D1D-4BCC-8423-174BB2C6F29C}" srcOrd="0" destOrd="0" presId="urn:microsoft.com/office/officeart/2005/8/layout/vList6"/>
    <dgm:cxn modelId="{E409CFE4-4892-4473-87F9-79B69529EBAF}" srcId="{166169D7-F13B-46CA-B134-C75A0256EB91}" destId="{F1BC624D-C1CA-4B4F-98A3-E77A144E0D8A}" srcOrd="2" destOrd="0" parTransId="{AF51E21A-2851-441E-8CAE-1A930709B7D9}" sibTransId="{1275B694-BB99-4403-84E4-C628632AFCB5}"/>
    <dgm:cxn modelId="{0ECABAC4-81F9-456F-85CA-852AB5A43C6D}" type="presOf" srcId="{5C40BB9B-7027-431E-8C95-219ADCDA6FF2}" destId="{124ACA88-2DF6-4735-AEDC-980293447182}" srcOrd="0" destOrd="0" presId="urn:microsoft.com/office/officeart/2005/8/layout/vList6"/>
    <dgm:cxn modelId="{8C0E88B5-B125-47C5-940B-D00C30F11291}" srcId="{93A1C1BC-2800-4559-96E0-50112C8FBD75}" destId="{96AC8948-96A1-4E8F-9F03-B8496993DC60}" srcOrd="3" destOrd="0" parTransId="{838B42BF-2ED9-4E5E-AEB0-8A69428648BF}" sibTransId="{8EB1A99A-11C1-4B25-9032-A214B77C1817}"/>
    <dgm:cxn modelId="{4D7B7920-714E-4DDA-8076-1ACB066A3774}" srcId="{166169D7-F13B-46CA-B134-C75A0256EB91}" destId="{4B7F247E-2260-4308-B02F-45D113A2D783}" srcOrd="0" destOrd="0" parTransId="{F53762EC-944B-4248-9408-14B3A0DDE995}" sibTransId="{BAA4B3C4-F22F-4E41-BFA6-3D5AF45C6040}"/>
    <dgm:cxn modelId="{FDC5A824-EEB9-41BE-9FAC-849BA296AB33}" srcId="{166169D7-F13B-46CA-B134-C75A0256EB91}" destId="{05F5D788-3489-472F-BF45-C119DB0216E7}" srcOrd="1" destOrd="0" parTransId="{4636C773-4EB5-4CBD-8305-5C213EACAF05}" sibTransId="{01A1B826-8F22-4C06-B624-26366A0CC4FB}"/>
    <dgm:cxn modelId="{A6164164-2B86-4D44-B225-15479EDCCC86}" type="presOf" srcId="{209FBF59-2B36-4921-A3B3-CBA61178F0FF}" destId="{FDCCF095-2D60-424C-AAEB-AAE05F165330}" srcOrd="0" destOrd="0" presId="urn:microsoft.com/office/officeart/2005/8/layout/vList6"/>
    <dgm:cxn modelId="{002D2124-3E6C-44AC-84A5-1D0FEB60AF6F}" type="presOf" srcId="{166169D7-F13B-46CA-B134-C75A0256EB91}" destId="{4A4E814A-DCB3-4664-9B98-E0D384BA308A}" srcOrd="0" destOrd="0" presId="urn:microsoft.com/office/officeart/2005/8/layout/vList6"/>
    <dgm:cxn modelId="{23F78184-F102-44A3-9355-2B5CF9A70D53}" type="presOf" srcId="{93A1C1BC-2800-4559-96E0-50112C8FBD75}" destId="{D76B4F73-5312-4BBD-8203-DA23FAB96198}" srcOrd="0" destOrd="0" presId="urn:microsoft.com/office/officeart/2005/8/layout/vList6"/>
    <dgm:cxn modelId="{2D9C464E-4EDD-4F2B-AA5D-207F99B146BB}" type="presOf" srcId="{05F5D788-3489-472F-BF45-C119DB0216E7}" destId="{1EE53A83-6D1D-4BCC-8423-174BB2C6F29C}" srcOrd="0" destOrd="1" presId="urn:microsoft.com/office/officeart/2005/8/layout/vList6"/>
    <dgm:cxn modelId="{A7C7FBA9-B0EB-4EA5-8E14-AE878A0EE7A2}" type="presOf" srcId="{98AA448F-80A4-4E03-90EB-0F8A3335675D}" destId="{FDCCF095-2D60-424C-AAEB-AAE05F165330}" srcOrd="0" destOrd="1" presId="urn:microsoft.com/office/officeart/2005/8/layout/vList6"/>
    <dgm:cxn modelId="{EDF0C3F1-C7E0-4DEA-BC57-D83213D39A84}" type="presOf" srcId="{A4DAAB6E-70D0-420D-AFA4-B2C5B058E680}" destId="{FDCCF095-2D60-424C-AAEB-AAE05F165330}" srcOrd="0" destOrd="2" presId="urn:microsoft.com/office/officeart/2005/8/layout/vList6"/>
    <dgm:cxn modelId="{308782B5-286C-4A33-916E-C02E3FFC31A5}" type="presOf" srcId="{96AC8948-96A1-4E8F-9F03-B8496993DC60}" destId="{FDCCF095-2D60-424C-AAEB-AAE05F165330}" srcOrd="0" destOrd="3" presId="urn:microsoft.com/office/officeart/2005/8/layout/vList6"/>
    <dgm:cxn modelId="{D633EAF9-0D0B-47D0-AD88-F3E1318B03DE}" srcId="{93A1C1BC-2800-4559-96E0-50112C8FBD75}" destId="{A4DAAB6E-70D0-420D-AFA4-B2C5B058E680}" srcOrd="2" destOrd="0" parTransId="{2AC41060-DD56-41E2-8B89-1EF76A2DC8B4}" sibTransId="{50016AE0-29CF-46F8-96F5-4F1A4F1E4FF8}"/>
    <dgm:cxn modelId="{47A6EB6E-D2DC-4619-8EF0-B039AF492B8D}" srcId="{93A1C1BC-2800-4559-96E0-50112C8FBD75}" destId="{98AA448F-80A4-4E03-90EB-0F8A3335675D}" srcOrd="1" destOrd="0" parTransId="{F032CF78-642A-466A-85E2-F4C11B9227C8}" sibTransId="{E7A2B715-81C7-4F54-AA61-C1C80889FD6B}"/>
    <dgm:cxn modelId="{BEB9376E-55E2-4BBD-9A84-BDFA0C7AFD1C}" srcId="{5C40BB9B-7027-431E-8C95-219ADCDA6FF2}" destId="{93A1C1BC-2800-4559-96E0-50112C8FBD75}" srcOrd="1" destOrd="0" parTransId="{41858621-2531-4AD7-8628-DFB178FF2D2F}" sibTransId="{71C8A6D3-4559-4649-9400-33B148D28BF9}"/>
    <dgm:cxn modelId="{22AF6DDA-6EB6-4A91-99D4-B91BF4F4E882}" srcId="{93A1C1BC-2800-4559-96E0-50112C8FBD75}" destId="{209FBF59-2B36-4921-A3B3-CBA61178F0FF}" srcOrd="0" destOrd="0" parTransId="{86322DDB-1A48-466C-96F2-21816F0F15AB}" sibTransId="{3E55460C-5107-4E99-89AA-FDA3EC3152AA}"/>
    <dgm:cxn modelId="{69232591-6A40-462B-9723-2D706784C7FE}" type="presParOf" srcId="{124ACA88-2DF6-4735-AEDC-980293447182}" destId="{264396F8-4391-4086-80B3-C53E965069C9}" srcOrd="0" destOrd="0" presId="urn:microsoft.com/office/officeart/2005/8/layout/vList6"/>
    <dgm:cxn modelId="{37C38183-D3DC-477D-9740-7B5CB1440F47}" type="presParOf" srcId="{264396F8-4391-4086-80B3-C53E965069C9}" destId="{4A4E814A-DCB3-4664-9B98-E0D384BA308A}" srcOrd="0" destOrd="0" presId="urn:microsoft.com/office/officeart/2005/8/layout/vList6"/>
    <dgm:cxn modelId="{93A4CD67-A158-45A0-9B3E-B87958766874}" type="presParOf" srcId="{264396F8-4391-4086-80B3-C53E965069C9}" destId="{1EE53A83-6D1D-4BCC-8423-174BB2C6F29C}" srcOrd="1" destOrd="0" presId="urn:microsoft.com/office/officeart/2005/8/layout/vList6"/>
    <dgm:cxn modelId="{FC06D836-8D5C-4E1A-BDE0-7AF9D95D612D}" type="presParOf" srcId="{124ACA88-2DF6-4735-AEDC-980293447182}" destId="{AE483132-5263-4D1F-9A28-C36CDAF3E0BD}" srcOrd="1" destOrd="0" presId="urn:microsoft.com/office/officeart/2005/8/layout/vList6"/>
    <dgm:cxn modelId="{64D19D4C-5A8C-400B-ABFA-A0D3CC0DD8D8}" type="presParOf" srcId="{124ACA88-2DF6-4735-AEDC-980293447182}" destId="{79865B53-F68D-4016-A526-7D1A2407760D}" srcOrd="2" destOrd="0" presId="urn:microsoft.com/office/officeart/2005/8/layout/vList6"/>
    <dgm:cxn modelId="{D837396B-7CCB-4DF7-A148-D72FB4176953}" type="presParOf" srcId="{79865B53-F68D-4016-A526-7D1A2407760D}" destId="{D76B4F73-5312-4BBD-8203-DA23FAB96198}" srcOrd="0" destOrd="0" presId="urn:microsoft.com/office/officeart/2005/8/layout/vList6"/>
    <dgm:cxn modelId="{E5300E23-CF99-47FF-BD80-99A3AF77CB1A}" type="presParOf" srcId="{79865B53-F68D-4016-A526-7D1A2407760D}" destId="{FDCCF095-2D60-424C-AAEB-AAE05F165330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8A2F78C-0D54-4768-BFAD-6E4CE8C00D80}" type="doc">
      <dgm:prSet loTypeId="urn:microsoft.com/office/officeart/2005/8/layout/equation2" loCatId="relationship" qsTypeId="urn:microsoft.com/office/officeart/2005/8/quickstyle/simple1#2" qsCatId="simple" csTypeId="urn:microsoft.com/office/officeart/2005/8/colors/accent1_2#1" csCatId="accent1" phldr="1"/>
      <dgm:spPr/>
    </dgm:pt>
    <dgm:pt modelId="{F693979F-A09D-471A-BA18-9EFD1E4BD776}">
      <dgm:prSet custT="1"/>
      <dgm:spPr>
        <a:xfrm>
          <a:off x="723033" y="0"/>
          <a:ext cx="3093390" cy="3093390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2400" baseline="0" dirty="0" smtClean="0">
              <a:solidFill>
                <a:sysClr val="windowText" lastClr="000000"/>
              </a:solidFill>
              <a:latin typeface="Tahoma" pitchFamily="34" charset="0"/>
              <a:ea typeface="+mn-ea"/>
              <a:cs typeface="Tahoma" pitchFamily="34" charset="0"/>
            </a:rPr>
            <a:t>K</a:t>
          </a:r>
          <a:r>
            <a:rPr lang="el-GR" sz="2400" baseline="0" dirty="0" err="1" smtClean="0">
              <a:solidFill>
                <a:sysClr val="windowText" lastClr="000000"/>
              </a:solidFill>
              <a:latin typeface="Tahoma" pitchFamily="34" charset="0"/>
              <a:ea typeface="+mn-ea"/>
              <a:cs typeface="Tahoma" pitchFamily="34" charset="0"/>
            </a:rPr>
            <a:t>ατάλληλος</a:t>
          </a:r>
          <a:r>
            <a:rPr lang="el-GR" sz="2400" baseline="0" dirty="0" smtClean="0">
              <a:solidFill>
                <a:sysClr val="windowText" lastClr="000000"/>
              </a:solidFill>
              <a:latin typeface="Tahoma" pitchFamily="34" charset="0"/>
              <a:ea typeface="+mn-ea"/>
              <a:cs typeface="Tahoma" pitchFamily="34" charset="0"/>
            </a:rPr>
            <a:t> συνδυασμός </a:t>
          </a:r>
        </a:p>
        <a:p>
          <a:r>
            <a:rPr lang="el-GR" sz="2400" baseline="0" dirty="0" smtClean="0">
              <a:solidFill>
                <a:sysClr val="windowText" lastClr="000000"/>
              </a:solidFill>
              <a:latin typeface="Tahoma" pitchFamily="34" charset="0"/>
              <a:ea typeface="+mn-ea"/>
              <a:cs typeface="Tahoma" pitchFamily="34" charset="0"/>
            </a:rPr>
            <a:t>=</a:t>
          </a:r>
        </a:p>
        <a:p>
          <a:r>
            <a:rPr lang="el-GR" sz="2400" baseline="0" dirty="0" smtClean="0">
              <a:solidFill>
                <a:sysClr val="windowText" lastClr="000000"/>
              </a:solidFill>
              <a:latin typeface="Tahoma" pitchFamily="34" charset="0"/>
              <a:ea typeface="+mn-ea"/>
              <a:cs typeface="Tahoma" pitchFamily="34" charset="0"/>
            </a:rPr>
            <a:t>Ολοκληρωμένη Γνώση Αποικίας</a:t>
          </a:r>
          <a:endParaRPr lang="el-GR" sz="2400" baseline="0" dirty="0">
            <a:solidFill>
              <a:sysClr val="windowText" lastClr="000000"/>
            </a:solidFill>
            <a:latin typeface="Tahoma" pitchFamily="34" charset="0"/>
            <a:ea typeface="+mn-ea"/>
            <a:cs typeface="Tahoma" pitchFamily="34" charset="0"/>
          </a:endParaRPr>
        </a:p>
      </dgm:t>
    </dgm:pt>
    <dgm:pt modelId="{82C4A3E4-99AF-45AC-9F53-6321342587EF}" type="parTrans" cxnId="{56414016-8BDF-485F-B7DA-BC3CB1A6ADAE}">
      <dgm:prSet/>
      <dgm:spPr/>
      <dgm:t>
        <a:bodyPr/>
        <a:lstStyle/>
        <a:p>
          <a:endParaRPr lang="el-GR"/>
        </a:p>
      </dgm:t>
    </dgm:pt>
    <dgm:pt modelId="{4940C056-DE48-48E7-BC1A-1F45545E6C6F}" type="sibTrans" cxnId="{56414016-8BDF-485F-B7DA-BC3CB1A6ADAE}">
      <dgm:prSet/>
      <dgm:spPr/>
      <dgm:t>
        <a:bodyPr/>
        <a:lstStyle/>
        <a:p>
          <a:endParaRPr lang="el-GR"/>
        </a:p>
      </dgm:t>
    </dgm:pt>
    <dgm:pt modelId="{96214331-7666-4FF3-BAB2-1B706158DEE6}" type="pres">
      <dgm:prSet presAssocID="{58A2F78C-0D54-4768-BFAD-6E4CE8C00D80}" presName="Name0" presStyleCnt="0">
        <dgm:presLayoutVars>
          <dgm:dir/>
          <dgm:resizeHandles val="exact"/>
        </dgm:presLayoutVars>
      </dgm:prSet>
      <dgm:spPr/>
    </dgm:pt>
    <dgm:pt modelId="{95C669B2-F416-41B3-AEFE-0526158E6E14}" type="pres">
      <dgm:prSet presAssocID="{58A2F78C-0D54-4768-BFAD-6E4CE8C00D80}" presName="vNodes" presStyleCnt="0"/>
      <dgm:spPr/>
    </dgm:pt>
    <dgm:pt modelId="{AA49B036-80DF-44FD-AC4B-37764161754C}" type="pres">
      <dgm:prSet presAssocID="{58A2F78C-0D54-4768-BFAD-6E4CE8C00D80}" presName="lastNode" presStyleLbl="node1" presStyleIdx="0" presStyleCnt="1" custLinFactX="116962" custLinFactNeighborX="200000" custLinFactNeighborY="-90092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672FBC11-71FB-45EF-B244-27F030172EDD}" type="presOf" srcId="{58A2F78C-0D54-4768-BFAD-6E4CE8C00D80}" destId="{96214331-7666-4FF3-BAB2-1B706158DEE6}" srcOrd="0" destOrd="0" presId="urn:microsoft.com/office/officeart/2005/8/layout/equation2"/>
    <dgm:cxn modelId="{86875DD4-2D27-4540-9DB8-3BB4C412AE1D}" type="presOf" srcId="{F693979F-A09D-471A-BA18-9EFD1E4BD776}" destId="{AA49B036-80DF-44FD-AC4B-37764161754C}" srcOrd="0" destOrd="0" presId="urn:microsoft.com/office/officeart/2005/8/layout/equation2"/>
    <dgm:cxn modelId="{56414016-8BDF-485F-B7DA-BC3CB1A6ADAE}" srcId="{58A2F78C-0D54-4768-BFAD-6E4CE8C00D80}" destId="{F693979F-A09D-471A-BA18-9EFD1E4BD776}" srcOrd="0" destOrd="0" parTransId="{82C4A3E4-99AF-45AC-9F53-6321342587EF}" sibTransId="{4940C056-DE48-48E7-BC1A-1F45545E6C6F}"/>
    <dgm:cxn modelId="{DE12F7AE-9824-4784-882E-178FBB004F48}" type="presParOf" srcId="{96214331-7666-4FF3-BAB2-1B706158DEE6}" destId="{95C669B2-F416-41B3-AEFE-0526158E6E14}" srcOrd="0" destOrd="0" presId="urn:microsoft.com/office/officeart/2005/8/layout/equation2"/>
    <dgm:cxn modelId="{012E84AF-3676-4D84-9D87-9A0320B2E0B0}" type="presParOf" srcId="{96214331-7666-4FF3-BAB2-1B706158DEE6}" destId="{AA49B036-80DF-44FD-AC4B-37764161754C}" srcOrd="1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D8542AE-2FE8-410D-8392-AFFC0124517F}" type="doc">
      <dgm:prSet loTypeId="urn:microsoft.com/office/officeart/2005/8/layout/cycle3" loCatId="cycle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l-GR"/>
        </a:p>
      </dgm:t>
    </dgm:pt>
    <dgm:pt modelId="{49DE34F5-142F-4B25-BD81-38C998B15043}">
      <dgm:prSet phldrT="[Κείμενο]"/>
      <dgm:spPr>
        <a:xfrm>
          <a:off x="3581666" y="1968"/>
          <a:ext cx="2552234" cy="1276117"/>
        </a:xfrm>
        <a:solidFill>
          <a:srgbClr val="0F6FC6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l-GR" b="1" dirty="0" smtClean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Εκτίμηση της τυχαίας παγίδευσης θαλασσοπουλιών σε αλιευτικά εργαλεία στο χώρο του Αιγαίου και του Ιονίου </a:t>
          </a:r>
          <a:endParaRPr lang="el-GR" b="1" dirty="0">
            <a:solidFill>
              <a:srgbClr val="FFFF00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BC2AA7B7-E2A5-46C8-A041-6611A5EAAAFF}" type="parTrans" cxnId="{E097F652-0E20-48CD-8C1B-CB58E47DBB9D}">
      <dgm:prSet/>
      <dgm:spPr/>
      <dgm:t>
        <a:bodyPr/>
        <a:lstStyle/>
        <a:p>
          <a:endParaRPr lang="el-GR"/>
        </a:p>
      </dgm:t>
    </dgm:pt>
    <dgm:pt modelId="{8868F297-0F2C-49B0-8FED-9F7B2151D8C1}" type="sibTrans" cxnId="{E097F652-0E20-48CD-8C1B-CB58E47DBB9D}">
      <dgm:prSet/>
      <dgm:spPr>
        <a:xfrm>
          <a:off x="2168506" y="-33928"/>
          <a:ext cx="5378554" cy="5378554"/>
        </a:xfrm>
        <a:solidFill>
          <a:srgbClr val="0F6FC6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l-GR"/>
        </a:p>
      </dgm:t>
    </dgm:pt>
    <dgm:pt modelId="{48FD01CA-8AC0-4F3A-A47A-AAA4081CE6FA}">
      <dgm:prSet phldrT="[Κείμενο]"/>
      <dgm:spPr>
        <a:xfrm>
          <a:off x="5763035" y="1586825"/>
          <a:ext cx="2552234" cy="1276117"/>
        </a:xfrm>
        <a:solidFill>
          <a:srgbClr val="0F6FC6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l-GR" dirty="0" smtClean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Αναγνώριση των αλιευτικών εργαλείων που έχουν τις πιο σοβαρές επιπτώσεις στα θαλασσοπούλια</a:t>
          </a:r>
          <a:endParaRPr lang="el-GR" dirty="0">
            <a:solidFill>
              <a:srgbClr val="FFFF00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587D8E85-3105-4A0E-81EF-7817CA064518}" type="parTrans" cxnId="{D93C69F8-A30A-4D8D-B001-2EF3F52B3D40}">
      <dgm:prSet/>
      <dgm:spPr/>
      <dgm:t>
        <a:bodyPr/>
        <a:lstStyle/>
        <a:p>
          <a:endParaRPr lang="el-GR"/>
        </a:p>
      </dgm:t>
    </dgm:pt>
    <dgm:pt modelId="{147B763C-CF67-47AE-890D-D8C441ACF384}" type="sibTrans" cxnId="{D93C69F8-A30A-4D8D-B001-2EF3F52B3D40}">
      <dgm:prSet/>
      <dgm:spPr/>
      <dgm:t>
        <a:bodyPr/>
        <a:lstStyle/>
        <a:p>
          <a:endParaRPr lang="el-GR"/>
        </a:p>
      </dgm:t>
    </dgm:pt>
    <dgm:pt modelId="{3485ED10-318A-4150-B674-0097000D5AE7}">
      <dgm:prSet phldrT="[Κείμενο]"/>
      <dgm:spPr>
        <a:xfrm>
          <a:off x="4929826" y="4151178"/>
          <a:ext cx="2552234" cy="1276117"/>
        </a:xfrm>
        <a:solidFill>
          <a:srgbClr val="0F6FC6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l-GR" dirty="0" smtClean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Συγκέντρωση στοιχείων για τον αλιευτικό στόλο μέσω των Δ/νσεων Αλιείας και προσέγγιση ψαράδων για  μίσθωση σκαφών </a:t>
          </a:r>
          <a:endParaRPr lang="el-GR" dirty="0">
            <a:solidFill>
              <a:srgbClr val="FFFF00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AA2F741-6BBB-4C0F-9948-5B9A4811D8B4}" type="parTrans" cxnId="{541245B8-2D19-4691-B2C9-B69B89E387F8}">
      <dgm:prSet/>
      <dgm:spPr/>
      <dgm:t>
        <a:bodyPr/>
        <a:lstStyle/>
        <a:p>
          <a:endParaRPr lang="el-GR"/>
        </a:p>
      </dgm:t>
    </dgm:pt>
    <dgm:pt modelId="{4DE29978-BA48-473C-ACF2-9778CF196338}" type="sibTrans" cxnId="{541245B8-2D19-4691-B2C9-B69B89E387F8}">
      <dgm:prSet/>
      <dgm:spPr/>
      <dgm:t>
        <a:bodyPr/>
        <a:lstStyle/>
        <a:p>
          <a:endParaRPr lang="el-GR"/>
        </a:p>
      </dgm:t>
    </dgm:pt>
    <dgm:pt modelId="{7ED12936-E574-469C-B2DA-480D12DDE40F}">
      <dgm:prSet phldrT="[Κείμενο]"/>
      <dgm:spPr>
        <a:xfrm>
          <a:off x="2233506" y="4151178"/>
          <a:ext cx="2552234" cy="1276117"/>
        </a:xfrm>
        <a:solidFill>
          <a:srgbClr val="0F6FC6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l-GR" dirty="0" smtClean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Καταγραφή  (εν πλω) των περιστατικών τυχαίας παγίδευσης σε αλιευτικά (επαγγελματικά και ερασιτεχνικά σκάφη)</a:t>
          </a:r>
          <a:endParaRPr lang="el-GR" dirty="0">
            <a:solidFill>
              <a:srgbClr val="FFFF00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4754C67C-00E0-4CC0-8E27-F1AC4EA5C913}" type="parTrans" cxnId="{26115F12-D6CE-4D37-993A-50603BF8DCAA}">
      <dgm:prSet/>
      <dgm:spPr/>
      <dgm:t>
        <a:bodyPr/>
        <a:lstStyle/>
        <a:p>
          <a:endParaRPr lang="el-GR"/>
        </a:p>
      </dgm:t>
    </dgm:pt>
    <dgm:pt modelId="{C5A8100C-8050-4FC4-B1FC-06259871A748}" type="sibTrans" cxnId="{26115F12-D6CE-4D37-993A-50603BF8DCAA}">
      <dgm:prSet/>
      <dgm:spPr/>
      <dgm:t>
        <a:bodyPr/>
        <a:lstStyle/>
        <a:p>
          <a:endParaRPr lang="el-GR"/>
        </a:p>
      </dgm:t>
    </dgm:pt>
    <dgm:pt modelId="{58A548A7-73ED-4F2E-B610-545CFB698004}">
      <dgm:prSet phldrT="[Κείμενο]"/>
      <dgm:spPr>
        <a:xfrm>
          <a:off x="1400298" y="1586825"/>
          <a:ext cx="2552234" cy="1276117"/>
        </a:xfrm>
        <a:solidFill>
          <a:srgbClr val="0F6FC6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l-GR" dirty="0" smtClean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Συμπλήρωση της γνώσης για την εκτίμηση της απειλής του </a:t>
          </a:r>
          <a:r>
            <a:rPr lang="en-US" dirty="0" smtClean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By-catch </a:t>
          </a:r>
          <a:r>
            <a:rPr lang="el-GR" dirty="0" smtClean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μέσω της χρήσης κοινού ερωτηματολογίου σε Αιγαίο και Ιόνιο με αποδέκτες τους ψαράδες και συσχέτιση τους με πληθυσμιακά δεδομένα συγκεκριμένων αποικιών </a:t>
          </a:r>
          <a:endParaRPr lang="el-GR" dirty="0">
            <a:solidFill>
              <a:srgbClr val="FFFF00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540BCF6-1D6D-48C1-A65C-CF7E8222C68B}" type="parTrans" cxnId="{5D495496-0F77-4442-BEAE-0BD78E0312BE}">
      <dgm:prSet/>
      <dgm:spPr/>
      <dgm:t>
        <a:bodyPr/>
        <a:lstStyle/>
        <a:p>
          <a:endParaRPr lang="el-GR"/>
        </a:p>
      </dgm:t>
    </dgm:pt>
    <dgm:pt modelId="{BBB61052-292A-4485-9BB6-0E3D2FD7F1FF}" type="sibTrans" cxnId="{5D495496-0F77-4442-BEAE-0BD78E0312BE}">
      <dgm:prSet/>
      <dgm:spPr/>
      <dgm:t>
        <a:bodyPr/>
        <a:lstStyle/>
        <a:p>
          <a:endParaRPr lang="el-GR"/>
        </a:p>
      </dgm:t>
    </dgm:pt>
    <dgm:pt modelId="{C9954F0B-DFA4-4ED3-BB95-80F99E945CF8}" type="pres">
      <dgm:prSet presAssocID="{8D8542AE-2FE8-410D-8392-AFFC0124517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A5E1E7DF-5315-4AEE-922E-DD78FB981407}" type="pres">
      <dgm:prSet presAssocID="{8D8542AE-2FE8-410D-8392-AFFC0124517F}" presName="cycle" presStyleCnt="0"/>
      <dgm:spPr/>
    </dgm:pt>
    <dgm:pt modelId="{BD72D7F8-1901-485A-BAE2-355C0CDE0394}" type="pres">
      <dgm:prSet presAssocID="{49DE34F5-142F-4B25-BD81-38C998B15043}" presName="nodeFirstNode" presStyleLbl="node1" presStyleIdx="0" presStyleCnt="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l-GR"/>
        </a:p>
      </dgm:t>
    </dgm:pt>
    <dgm:pt modelId="{914A09F6-B58B-464B-AE52-6677D4391E64}" type="pres">
      <dgm:prSet presAssocID="{8868F297-0F2C-49B0-8FED-9F7B2151D8C1}" presName="sibTransFirstNode" presStyleLbl="bgShp" presStyleIdx="0" presStyleCnt="1"/>
      <dgm:spPr>
        <a:prstGeom prst="circularArrow">
          <a:avLst>
            <a:gd name="adj1" fmla="val 5544"/>
            <a:gd name="adj2" fmla="val 330680"/>
            <a:gd name="adj3" fmla="val 13744871"/>
            <a:gd name="adj4" fmla="val 17404893"/>
            <a:gd name="adj5" fmla="val 5757"/>
          </a:avLst>
        </a:prstGeom>
      </dgm:spPr>
      <dgm:t>
        <a:bodyPr/>
        <a:lstStyle/>
        <a:p>
          <a:endParaRPr lang="el-GR"/>
        </a:p>
      </dgm:t>
    </dgm:pt>
    <dgm:pt modelId="{223B2F46-7505-46C6-A653-5CC7953DF1DA}" type="pres">
      <dgm:prSet presAssocID="{48FD01CA-8AC0-4F3A-A47A-AAA4081CE6FA}" presName="nodeFollowingNodes" presStyleLbl="node1" presStyleIdx="1" presStyleCnt="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l-GR"/>
        </a:p>
      </dgm:t>
    </dgm:pt>
    <dgm:pt modelId="{1CEF5B5E-E260-4A36-9F49-251AEEA05D74}" type="pres">
      <dgm:prSet presAssocID="{3485ED10-318A-4150-B674-0097000D5AE7}" presName="nodeFollowingNodes" presStyleLbl="node1" presStyleIdx="2" presStyleCnt="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l-GR"/>
        </a:p>
      </dgm:t>
    </dgm:pt>
    <dgm:pt modelId="{C35C0B14-740A-4182-8D94-5947FA26CD0C}" type="pres">
      <dgm:prSet presAssocID="{7ED12936-E574-469C-B2DA-480D12DDE40F}" presName="nodeFollowingNodes" presStyleLbl="node1" presStyleIdx="3" presStyleCnt="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l-GR"/>
        </a:p>
      </dgm:t>
    </dgm:pt>
    <dgm:pt modelId="{8EA58B3C-3211-4AEC-8144-5C86064238C8}" type="pres">
      <dgm:prSet presAssocID="{58A548A7-73ED-4F2E-B610-545CFB698004}" presName="nodeFollowingNodes" presStyleLbl="node1" presStyleIdx="4" presStyleCnt="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l-GR"/>
        </a:p>
      </dgm:t>
    </dgm:pt>
  </dgm:ptLst>
  <dgm:cxnLst>
    <dgm:cxn modelId="{E097F652-0E20-48CD-8C1B-CB58E47DBB9D}" srcId="{8D8542AE-2FE8-410D-8392-AFFC0124517F}" destId="{49DE34F5-142F-4B25-BD81-38C998B15043}" srcOrd="0" destOrd="0" parTransId="{BC2AA7B7-E2A5-46C8-A041-6611A5EAAAFF}" sibTransId="{8868F297-0F2C-49B0-8FED-9F7B2151D8C1}"/>
    <dgm:cxn modelId="{204DF61E-7B78-48F7-B077-A333B5B04820}" type="presOf" srcId="{7ED12936-E574-469C-B2DA-480D12DDE40F}" destId="{C35C0B14-740A-4182-8D94-5947FA26CD0C}" srcOrd="0" destOrd="0" presId="urn:microsoft.com/office/officeart/2005/8/layout/cycle3"/>
    <dgm:cxn modelId="{26115F12-D6CE-4D37-993A-50603BF8DCAA}" srcId="{8D8542AE-2FE8-410D-8392-AFFC0124517F}" destId="{7ED12936-E574-469C-B2DA-480D12DDE40F}" srcOrd="3" destOrd="0" parTransId="{4754C67C-00E0-4CC0-8E27-F1AC4EA5C913}" sibTransId="{C5A8100C-8050-4FC4-B1FC-06259871A748}"/>
    <dgm:cxn modelId="{E5CA0BAD-B0B4-4FB0-AE2F-9DABA2628A2B}" type="presOf" srcId="{8868F297-0F2C-49B0-8FED-9F7B2151D8C1}" destId="{914A09F6-B58B-464B-AE52-6677D4391E64}" srcOrd="0" destOrd="0" presId="urn:microsoft.com/office/officeart/2005/8/layout/cycle3"/>
    <dgm:cxn modelId="{60E838A3-C7C7-433B-A097-6F0D899E88BF}" type="presOf" srcId="{48FD01CA-8AC0-4F3A-A47A-AAA4081CE6FA}" destId="{223B2F46-7505-46C6-A653-5CC7953DF1DA}" srcOrd="0" destOrd="0" presId="urn:microsoft.com/office/officeart/2005/8/layout/cycle3"/>
    <dgm:cxn modelId="{9B0BB971-BC8B-4596-9778-534849F71F56}" type="presOf" srcId="{3485ED10-318A-4150-B674-0097000D5AE7}" destId="{1CEF5B5E-E260-4A36-9F49-251AEEA05D74}" srcOrd="0" destOrd="0" presId="urn:microsoft.com/office/officeart/2005/8/layout/cycle3"/>
    <dgm:cxn modelId="{A69AC1E0-524A-4424-9549-20C42DA9EDDF}" type="presOf" srcId="{8D8542AE-2FE8-410D-8392-AFFC0124517F}" destId="{C9954F0B-DFA4-4ED3-BB95-80F99E945CF8}" srcOrd="0" destOrd="0" presId="urn:microsoft.com/office/officeart/2005/8/layout/cycle3"/>
    <dgm:cxn modelId="{5D495496-0F77-4442-BEAE-0BD78E0312BE}" srcId="{8D8542AE-2FE8-410D-8392-AFFC0124517F}" destId="{58A548A7-73ED-4F2E-B610-545CFB698004}" srcOrd="4" destOrd="0" parTransId="{E540BCF6-1D6D-48C1-A65C-CF7E8222C68B}" sibTransId="{BBB61052-292A-4485-9BB6-0E3D2FD7F1FF}"/>
    <dgm:cxn modelId="{5D0266DB-38CE-4FC6-A5F2-BD430B515498}" type="presOf" srcId="{49DE34F5-142F-4B25-BD81-38C998B15043}" destId="{BD72D7F8-1901-485A-BAE2-355C0CDE0394}" srcOrd="0" destOrd="0" presId="urn:microsoft.com/office/officeart/2005/8/layout/cycle3"/>
    <dgm:cxn modelId="{D93C69F8-A30A-4D8D-B001-2EF3F52B3D40}" srcId="{8D8542AE-2FE8-410D-8392-AFFC0124517F}" destId="{48FD01CA-8AC0-4F3A-A47A-AAA4081CE6FA}" srcOrd="1" destOrd="0" parTransId="{587D8E85-3105-4A0E-81EF-7817CA064518}" sibTransId="{147B763C-CF67-47AE-890D-D8C441ACF384}"/>
    <dgm:cxn modelId="{541245B8-2D19-4691-B2C9-B69B89E387F8}" srcId="{8D8542AE-2FE8-410D-8392-AFFC0124517F}" destId="{3485ED10-318A-4150-B674-0097000D5AE7}" srcOrd="2" destOrd="0" parTransId="{EAA2F741-6BBB-4C0F-9948-5B9A4811D8B4}" sibTransId="{4DE29978-BA48-473C-ACF2-9778CF196338}"/>
    <dgm:cxn modelId="{8980B3CA-DF5D-4B79-9099-FDAC24FD20E0}" type="presOf" srcId="{58A548A7-73ED-4F2E-B610-545CFB698004}" destId="{8EA58B3C-3211-4AEC-8144-5C86064238C8}" srcOrd="0" destOrd="0" presId="urn:microsoft.com/office/officeart/2005/8/layout/cycle3"/>
    <dgm:cxn modelId="{3B5B3883-00EE-458A-85BB-8E264573486A}" type="presParOf" srcId="{C9954F0B-DFA4-4ED3-BB95-80F99E945CF8}" destId="{A5E1E7DF-5315-4AEE-922E-DD78FB981407}" srcOrd="0" destOrd="0" presId="urn:microsoft.com/office/officeart/2005/8/layout/cycle3"/>
    <dgm:cxn modelId="{ABD6D009-E949-4A55-9AE9-A820A4CA1F83}" type="presParOf" srcId="{A5E1E7DF-5315-4AEE-922E-DD78FB981407}" destId="{BD72D7F8-1901-485A-BAE2-355C0CDE0394}" srcOrd="0" destOrd="0" presId="urn:microsoft.com/office/officeart/2005/8/layout/cycle3"/>
    <dgm:cxn modelId="{A4835652-E01A-4DB6-AD89-724D4CBC8114}" type="presParOf" srcId="{A5E1E7DF-5315-4AEE-922E-DD78FB981407}" destId="{914A09F6-B58B-464B-AE52-6677D4391E64}" srcOrd="1" destOrd="0" presId="urn:microsoft.com/office/officeart/2005/8/layout/cycle3"/>
    <dgm:cxn modelId="{A854B463-B523-425E-8985-AC75DFFC3AFF}" type="presParOf" srcId="{A5E1E7DF-5315-4AEE-922E-DD78FB981407}" destId="{223B2F46-7505-46C6-A653-5CC7953DF1DA}" srcOrd="2" destOrd="0" presId="urn:microsoft.com/office/officeart/2005/8/layout/cycle3"/>
    <dgm:cxn modelId="{17529D5E-DDF1-4CAC-93BD-D4F05D4E729B}" type="presParOf" srcId="{A5E1E7DF-5315-4AEE-922E-DD78FB981407}" destId="{1CEF5B5E-E260-4A36-9F49-251AEEA05D74}" srcOrd="3" destOrd="0" presId="urn:microsoft.com/office/officeart/2005/8/layout/cycle3"/>
    <dgm:cxn modelId="{8147115C-B021-4D7A-9845-338B92371589}" type="presParOf" srcId="{A5E1E7DF-5315-4AEE-922E-DD78FB981407}" destId="{C35C0B14-740A-4182-8D94-5947FA26CD0C}" srcOrd="4" destOrd="0" presId="urn:microsoft.com/office/officeart/2005/8/layout/cycle3"/>
    <dgm:cxn modelId="{E5682D93-0C17-4D5C-B3C1-FB4F36A73861}" type="presParOf" srcId="{A5E1E7DF-5315-4AEE-922E-DD78FB981407}" destId="{8EA58B3C-3211-4AEC-8144-5C86064238C8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E53A83-6D1D-4BCC-8423-174BB2C6F29C}">
      <dsp:nvSpPr>
        <dsp:cNvPr id="0" name=""/>
        <dsp:cNvSpPr/>
      </dsp:nvSpPr>
      <dsp:spPr>
        <a:xfrm>
          <a:off x="2342227" y="504"/>
          <a:ext cx="3513340" cy="1966308"/>
        </a:xfrm>
        <a:prstGeom prst="rightArrow">
          <a:avLst>
            <a:gd name="adj1" fmla="val 75000"/>
            <a:gd name="adj2" fmla="val 50000"/>
          </a:avLst>
        </a:prstGeom>
        <a:solidFill>
          <a:srgbClr val="C0504D">
            <a:tint val="40000"/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C0504D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100" kern="1200" dirty="0" smtClean="0">
              <a:solidFill>
                <a:srgbClr val="FF0000"/>
              </a:solidFill>
              <a:latin typeface="Tahoma" pitchFamily="34" charset="0"/>
              <a:ea typeface="+mn-ea"/>
              <a:cs typeface="Tahoma" pitchFamily="34" charset="0"/>
            </a:rPr>
            <a:t>Απλοί δορυφορικοί πομποί (</a:t>
          </a:r>
          <a:r>
            <a:rPr lang="en-US" sz="1100" kern="1200" dirty="0" smtClean="0">
              <a:solidFill>
                <a:srgbClr val="FF0000"/>
              </a:solidFill>
              <a:latin typeface="Tahoma" pitchFamily="34" charset="0"/>
              <a:ea typeface="+mn-ea"/>
              <a:cs typeface="Tahoma" pitchFamily="34" charset="0"/>
            </a:rPr>
            <a:t>PTTs: platform Transmitter Terminals) </a:t>
          </a:r>
          <a:r>
            <a:rPr lang="el-GR" sz="1100" kern="1200" dirty="0" smtClean="0">
              <a:solidFill>
                <a:srgbClr val="FF0000"/>
              </a:solidFill>
              <a:latin typeface="Tahoma" pitchFamily="34" charset="0"/>
              <a:ea typeface="+mn-ea"/>
              <a:cs typeface="Tahoma" pitchFamily="34" charset="0"/>
            </a:rPr>
            <a:t>ή με ενσωματωμένο παγκόσμιο σύστημα προσδιορισμού θέσης (</a:t>
          </a:r>
          <a:r>
            <a:rPr lang="en-US" sz="1100" kern="1200" dirty="0" smtClean="0">
              <a:solidFill>
                <a:srgbClr val="FF0000"/>
              </a:solidFill>
              <a:latin typeface="Tahoma" pitchFamily="34" charset="0"/>
              <a:ea typeface="+mn-ea"/>
              <a:cs typeface="Tahoma" pitchFamily="34" charset="0"/>
            </a:rPr>
            <a:t>PTT/GPS)</a:t>
          </a:r>
          <a:endParaRPr lang="el-GR" sz="11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100" kern="1200" dirty="0" smtClean="0">
              <a:solidFill>
                <a:srgbClr val="FF0000"/>
              </a:solidFill>
              <a:latin typeface="Tahoma" pitchFamily="34" charset="0"/>
              <a:ea typeface="+mn-ea"/>
              <a:cs typeface="Tahoma" pitchFamily="34" charset="0"/>
            </a:rPr>
            <a:t>Συσκευές </a:t>
          </a:r>
          <a:r>
            <a:rPr lang="el-GR" sz="1100" kern="1200" dirty="0" err="1" smtClean="0">
              <a:solidFill>
                <a:srgbClr val="FF0000"/>
              </a:solidFill>
              <a:latin typeface="Tahoma" pitchFamily="34" charset="0"/>
              <a:ea typeface="+mn-ea"/>
              <a:cs typeface="Tahoma" pitchFamily="34" charset="0"/>
            </a:rPr>
            <a:t>Γεωεντοπισμού</a:t>
          </a:r>
          <a:r>
            <a:rPr lang="el-GR" sz="1100" kern="1200" dirty="0" smtClean="0">
              <a:solidFill>
                <a:srgbClr val="FF0000"/>
              </a:solidFill>
              <a:latin typeface="Tahoma" pitchFamily="34" charset="0"/>
              <a:ea typeface="+mn-ea"/>
              <a:cs typeface="Tahoma" pitchFamily="34" charset="0"/>
            </a:rPr>
            <a:t> (</a:t>
          </a:r>
          <a:r>
            <a:rPr lang="en-US" sz="1100" kern="1200" dirty="0" smtClean="0">
              <a:solidFill>
                <a:srgbClr val="FF0000"/>
              </a:solidFill>
              <a:latin typeface="Tahoma" pitchFamily="34" charset="0"/>
              <a:ea typeface="+mn-ea"/>
              <a:cs typeface="Tahoma" pitchFamily="34" charset="0"/>
            </a:rPr>
            <a:t>GLS: </a:t>
          </a:r>
          <a:r>
            <a:rPr lang="en-US" sz="1100" kern="1200" dirty="0" err="1" smtClean="0">
              <a:solidFill>
                <a:srgbClr val="FF0000"/>
              </a:solidFill>
              <a:latin typeface="Tahoma" pitchFamily="34" charset="0"/>
              <a:ea typeface="+mn-ea"/>
              <a:cs typeface="Tahoma" pitchFamily="34" charset="0"/>
            </a:rPr>
            <a:t>Geolocators</a:t>
          </a:r>
          <a:r>
            <a:rPr lang="en-US" sz="1100" kern="1200" dirty="0" smtClean="0">
              <a:solidFill>
                <a:srgbClr val="FF0000"/>
              </a:solidFill>
              <a:latin typeface="Tahoma" pitchFamily="34" charset="0"/>
              <a:ea typeface="+mn-ea"/>
              <a:cs typeface="Tahoma" pitchFamily="34" charset="0"/>
            </a:rPr>
            <a:t>)</a:t>
          </a:r>
          <a:endParaRPr lang="el-GR" sz="11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100" kern="1200" dirty="0" smtClean="0">
              <a:solidFill>
                <a:srgbClr val="FF0000"/>
              </a:solidFill>
              <a:latin typeface="Tahoma" pitchFamily="34" charset="0"/>
              <a:ea typeface="+mn-ea"/>
              <a:cs typeface="Tahoma" pitchFamily="34" charset="0"/>
            </a:rPr>
            <a:t>Συσκευές με ενσωματωμένο παγκόσμιο σύστημα προσδιορισμού θέσης (</a:t>
          </a:r>
          <a:r>
            <a:rPr lang="en-US" sz="1100" kern="1200" dirty="0" smtClean="0">
              <a:solidFill>
                <a:srgbClr val="FF0000"/>
              </a:solidFill>
              <a:latin typeface="Tahoma" pitchFamily="34" charset="0"/>
              <a:ea typeface="+mn-ea"/>
              <a:cs typeface="Tahoma" pitchFamily="34" charset="0"/>
            </a:rPr>
            <a:t>GPS</a:t>
          </a:r>
          <a:r>
            <a:rPr lang="el-GR" sz="1100" kern="1200" dirty="0" smtClean="0">
              <a:solidFill>
                <a:srgbClr val="FF0000"/>
              </a:solidFill>
              <a:latin typeface="Tahoma" pitchFamily="34" charset="0"/>
              <a:ea typeface="+mn-ea"/>
              <a:cs typeface="Tahoma" pitchFamily="34" charset="0"/>
            </a:rPr>
            <a:t>/</a:t>
          </a:r>
          <a:r>
            <a:rPr lang="en-US" sz="1100" kern="1200" dirty="0" smtClean="0">
              <a:solidFill>
                <a:srgbClr val="FF0000"/>
              </a:solidFill>
              <a:latin typeface="Tahoma" pitchFamily="34" charset="0"/>
              <a:ea typeface="+mn-ea"/>
              <a:cs typeface="Tahoma" pitchFamily="34" charset="0"/>
            </a:rPr>
            <a:t>GSM loggers)</a:t>
          </a:r>
          <a:endParaRPr lang="el-GR" sz="1100" kern="1200" dirty="0" smtClean="0">
            <a:solidFill>
              <a:srgbClr val="FF0000"/>
            </a:solidFill>
            <a:latin typeface="Tahoma" pitchFamily="34" charset="0"/>
            <a:ea typeface="+mn-ea"/>
            <a:cs typeface="Tahoma" pitchFamily="34" charset="0"/>
          </a:endParaRPr>
        </a:p>
      </dsp:txBody>
      <dsp:txXfrm>
        <a:off x="2342227" y="246293"/>
        <a:ext cx="2775975" cy="1474731"/>
      </dsp:txXfrm>
    </dsp:sp>
    <dsp:sp modelId="{4A4E814A-DCB3-4664-9B98-E0D384BA308A}">
      <dsp:nvSpPr>
        <dsp:cNvPr id="0" name=""/>
        <dsp:cNvSpPr/>
      </dsp:nvSpPr>
      <dsp:spPr>
        <a:xfrm>
          <a:off x="0" y="504"/>
          <a:ext cx="2342227" cy="1966308"/>
        </a:xfrm>
        <a:prstGeom prst="roundRect">
          <a:avLst/>
        </a:prstGeom>
        <a:solidFill>
          <a:srgbClr val="FF000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0070C0"/>
              </a:solidFill>
              <a:latin typeface="Tahoma" pitchFamily="34" charset="0"/>
              <a:ea typeface="+mn-ea"/>
              <a:cs typeface="Tahoma" pitchFamily="34" charset="0"/>
            </a:rPr>
            <a:t>K</a:t>
          </a:r>
          <a:r>
            <a:rPr lang="el-GR" sz="1800" kern="1200" dirty="0" err="1" smtClean="0">
              <a:solidFill>
                <a:srgbClr val="0070C0"/>
              </a:solidFill>
              <a:latin typeface="Tahoma" pitchFamily="34" charset="0"/>
              <a:ea typeface="+mn-ea"/>
              <a:cs typeface="Tahoma" pitchFamily="34" charset="0"/>
            </a:rPr>
            <a:t>ατάλληλες</a:t>
          </a:r>
          <a:r>
            <a:rPr lang="el-GR" sz="1800" kern="1200" dirty="0" smtClean="0">
              <a:solidFill>
                <a:srgbClr val="0070C0"/>
              </a:solidFill>
              <a:latin typeface="Tahoma" pitchFamily="34" charset="0"/>
              <a:ea typeface="+mn-ea"/>
              <a:cs typeface="Tahoma" pitchFamily="34" charset="0"/>
            </a:rPr>
            <a:t> για μεγάλες αποστάσεις π.χ. ετήσιες μετακινήσεις και περιοχές διαχείμασης</a:t>
          </a:r>
          <a:endParaRPr lang="el-GR" sz="1800" kern="1200" dirty="0">
            <a:solidFill>
              <a:srgbClr val="0070C0"/>
            </a:solidFill>
            <a:latin typeface="Calibri"/>
            <a:ea typeface="+mn-ea"/>
            <a:cs typeface="+mn-cs"/>
          </a:endParaRPr>
        </a:p>
      </dsp:txBody>
      <dsp:txXfrm>
        <a:off x="95987" y="96491"/>
        <a:ext cx="2150253" cy="1774334"/>
      </dsp:txXfrm>
    </dsp:sp>
    <dsp:sp modelId="{FDCCF095-2D60-424C-AAEB-AAE05F165330}">
      <dsp:nvSpPr>
        <dsp:cNvPr id="0" name=""/>
        <dsp:cNvSpPr/>
      </dsp:nvSpPr>
      <dsp:spPr>
        <a:xfrm>
          <a:off x="2342227" y="2163443"/>
          <a:ext cx="3513340" cy="1966308"/>
        </a:xfrm>
        <a:prstGeom prst="rightArrow">
          <a:avLst>
            <a:gd name="adj1" fmla="val 75000"/>
            <a:gd name="adj2" fmla="val 50000"/>
          </a:avLst>
        </a:prstGeom>
        <a:solidFill>
          <a:srgbClr val="9BBB59">
            <a:tint val="40000"/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9BBB59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l-GR" sz="11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l-GR" sz="11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100" kern="1200" dirty="0" smtClean="0">
              <a:solidFill>
                <a:srgbClr val="0070C0"/>
              </a:solidFill>
              <a:latin typeface="Tahoma" pitchFamily="34" charset="0"/>
              <a:ea typeface="+mn-ea"/>
              <a:cs typeface="Tahoma" pitchFamily="34" charset="0"/>
            </a:rPr>
            <a:t>Συσκευές πυξίδας-κατεύθυνσης (</a:t>
          </a:r>
          <a:r>
            <a:rPr lang="en-US" sz="1100" kern="1200" dirty="0" smtClean="0">
              <a:solidFill>
                <a:srgbClr val="0070C0"/>
              </a:solidFill>
              <a:latin typeface="Tahoma" pitchFamily="34" charset="0"/>
              <a:ea typeface="+mn-ea"/>
              <a:cs typeface="Tahoma" pitchFamily="34" charset="0"/>
            </a:rPr>
            <a:t>Compass loggers)</a:t>
          </a:r>
          <a:endParaRPr lang="el-GR" sz="11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100" kern="1200" dirty="0" smtClean="0">
              <a:solidFill>
                <a:srgbClr val="0070C0"/>
              </a:solidFill>
              <a:latin typeface="Tahoma" pitchFamily="34" charset="0"/>
              <a:ea typeface="+mn-ea"/>
              <a:cs typeface="Tahoma" pitchFamily="34" charset="0"/>
            </a:rPr>
            <a:t>Πομποί ραδιοκυμάτων υψηλής συχνότητας (</a:t>
          </a:r>
          <a:r>
            <a:rPr lang="en-US" sz="1100" kern="1200" dirty="0" smtClean="0">
              <a:solidFill>
                <a:srgbClr val="0070C0"/>
              </a:solidFill>
              <a:latin typeface="Tahoma" pitchFamily="34" charset="0"/>
              <a:ea typeface="+mn-ea"/>
              <a:cs typeface="Tahoma" pitchFamily="34" charset="0"/>
            </a:rPr>
            <a:t>transmitters VHF: Very High Frequency)</a:t>
          </a:r>
        </a:p>
      </dsp:txBody>
      <dsp:txXfrm>
        <a:off x="2342227" y="2409232"/>
        <a:ext cx="2775975" cy="1474731"/>
      </dsp:txXfrm>
    </dsp:sp>
    <dsp:sp modelId="{D76B4F73-5312-4BBD-8203-DA23FAB96198}">
      <dsp:nvSpPr>
        <dsp:cNvPr id="0" name=""/>
        <dsp:cNvSpPr/>
      </dsp:nvSpPr>
      <dsp:spPr>
        <a:xfrm>
          <a:off x="0" y="2163443"/>
          <a:ext cx="2342227" cy="1966308"/>
        </a:xfrm>
        <a:prstGeom prst="roundRect">
          <a:avLst/>
        </a:prstGeom>
        <a:solidFill>
          <a:srgbClr val="0070C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sz="1800" b="0" i="0" u="none" strike="noStrike" kern="1200" cap="none" spc="0" normalizeH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rPr>
            <a:t>K</a:t>
          </a:r>
          <a:r>
            <a:rPr kumimoji="0" lang="el-GR" sz="1800" b="0" i="0" u="none" strike="noStrike" kern="1200" cap="none" spc="0" normalizeH="0" noProof="0" dirty="0" err="1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rPr>
            <a:t>ατάλληλες</a:t>
          </a:r>
          <a:r>
            <a:rPr kumimoji="0" lang="el-GR" sz="1800" b="0" i="0" u="none" strike="noStrike" kern="1200" cap="none" spc="0" normalizeH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rPr>
            <a:t> για μικρές αποστάσεις π.χ. περιοχές τροφοληψίας κατά την περίοδο της αναπαραγωγής</a:t>
          </a:r>
          <a:endParaRPr lang="el-GR" sz="180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95987" y="2259430"/>
        <a:ext cx="2150253" cy="17743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49B036-80DF-44FD-AC4B-37764161754C}">
      <dsp:nvSpPr>
        <dsp:cNvPr id="0" name=""/>
        <dsp:cNvSpPr/>
      </dsp:nvSpPr>
      <dsp:spPr>
        <a:xfrm>
          <a:off x="1158392" y="0"/>
          <a:ext cx="3155040" cy="3155040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baseline="0" dirty="0" smtClean="0">
              <a:solidFill>
                <a:sysClr val="windowText" lastClr="000000"/>
              </a:solidFill>
              <a:latin typeface="Tahoma" pitchFamily="34" charset="0"/>
              <a:ea typeface="+mn-ea"/>
              <a:cs typeface="Tahoma" pitchFamily="34" charset="0"/>
            </a:rPr>
            <a:t>K</a:t>
          </a:r>
          <a:r>
            <a:rPr lang="el-GR" sz="2400" kern="1200" baseline="0" dirty="0" err="1" smtClean="0">
              <a:solidFill>
                <a:sysClr val="windowText" lastClr="000000"/>
              </a:solidFill>
              <a:latin typeface="Tahoma" pitchFamily="34" charset="0"/>
              <a:ea typeface="+mn-ea"/>
              <a:cs typeface="Tahoma" pitchFamily="34" charset="0"/>
            </a:rPr>
            <a:t>ατάλληλος</a:t>
          </a:r>
          <a:r>
            <a:rPr lang="el-GR" sz="2400" kern="1200" baseline="0" dirty="0" smtClean="0">
              <a:solidFill>
                <a:sysClr val="windowText" lastClr="000000"/>
              </a:solidFill>
              <a:latin typeface="Tahoma" pitchFamily="34" charset="0"/>
              <a:ea typeface="+mn-ea"/>
              <a:cs typeface="Tahoma" pitchFamily="34" charset="0"/>
            </a:rPr>
            <a:t> συνδυασμός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400" kern="1200" baseline="0" dirty="0" smtClean="0">
              <a:solidFill>
                <a:sysClr val="windowText" lastClr="000000"/>
              </a:solidFill>
              <a:latin typeface="Tahoma" pitchFamily="34" charset="0"/>
              <a:ea typeface="+mn-ea"/>
              <a:cs typeface="Tahoma" pitchFamily="34" charset="0"/>
            </a:rPr>
            <a:t>=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400" kern="1200" baseline="0" dirty="0" smtClean="0">
              <a:solidFill>
                <a:sysClr val="windowText" lastClr="000000"/>
              </a:solidFill>
              <a:latin typeface="Tahoma" pitchFamily="34" charset="0"/>
              <a:ea typeface="+mn-ea"/>
              <a:cs typeface="Tahoma" pitchFamily="34" charset="0"/>
            </a:rPr>
            <a:t>Ολοκληρωμένη Γνώση Αποικίας</a:t>
          </a:r>
          <a:endParaRPr lang="el-GR" sz="2400" kern="1200" baseline="0" dirty="0">
            <a:solidFill>
              <a:sysClr val="windowText" lastClr="000000"/>
            </a:solidFill>
            <a:latin typeface="Tahoma" pitchFamily="34" charset="0"/>
            <a:ea typeface="+mn-ea"/>
            <a:cs typeface="Tahoma" pitchFamily="34" charset="0"/>
          </a:endParaRPr>
        </a:p>
      </dsp:txBody>
      <dsp:txXfrm>
        <a:off x="1620437" y="462045"/>
        <a:ext cx="2230950" cy="22309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4A09F6-B58B-464B-AE52-6677D4391E64}">
      <dsp:nvSpPr>
        <dsp:cNvPr id="0" name=""/>
        <dsp:cNvSpPr/>
      </dsp:nvSpPr>
      <dsp:spPr>
        <a:xfrm>
          <a:off x="2127551" y="-32011"/>
          <a:ext cx="4986331" cy="4986331"/>
        </a:xfrm>
        <a:prstGeom prst="circularArrow">
          <a:avLst>
            <a:gd name="adj1" fmla="val 5544"/>
            <a:gd name="adj2" fmla="val 330680"/>
            <a:gd name="adj3" fmla="val 13744871"/>
            <a:gd name="adj4" fmla="val 17404893"/>
            <a:gd name="adj5" fmla="val 5757"/>
          </a:avLst>
        </a:prstGeom>
        <a:solidFill>
          <a:srgbClr val="0F6FC6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72D7F8-1901-485A-BAE2-355C0CDE0394}">
      <dsp:nvSpPr>
        <dsp:cNvPr id="0" name=""/>
        <dsp:cNvSpPr/>
      </dsp:nvSpPr>
      <dsp:spPr>
        <a:xfrm>
          <a:off x="3440719" y="862"/>
          <a:ext cx="2359995" cy="1179997"/>
        </a:xfrm>
        <a:prstGeom prst="roundRect">
          <a:avLst/>
        </a:prstGeom>
        <a:solidFill>
          <a:srgbClr val="0F6FC6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b="1" kern="1200" dirty="0" smtClean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Εκτίμηση της τυχαίας παγίδευσης θαλασσοπουλιών σε αλιευτικά εργαλεία στο χώρο του Αιγαίου και του Ιονίου </a:t>
          </a:r>
          <a:endParaRPr lang="el-GR" sz="1000" b="1" kern="1200" dirty="0">
            <a:solidFill>
              <a:srgbClr val="FFFF00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3498322" y="58465"/>
        <a:ext cx="2244789" cy="1064791"/>
      </dsp:txXfrm>
    </dsp:sp>
    <dsp:sp modelId="{223B2F46-7505-46C6-A653-5CC7953DF1DA}">
      <dsp:nvSpPr>
        <dsp:cNvPr id="0" name=""/>
        <dsp:cNvSpPr/>
      </dsp:nvSpPr>
      <dsp:spPr>
        <a:xfrm>
          <a:off x="5463015" y="1470146"/>
          <a:ext cx="2359995" cy="1179997"/>
        </a:xfrm>
        <a:prstGeom prst="roundRect">
          <a:avLst/>
        </a:prstGeom>
        <a:solidFill>
          <a:srgbClr val="0F6FC6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kern="1200" dirty="0" smtClean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Αναγνώριση των αλιευτικών εργαλείων που έχουν τις πιο σοβαρές επιπτώσεις στα θαλασσοπούλια</a:t>
          </a:r>
          <a:endParaRPr lang="el-GR" sz="1000" kern="1200" dirty="0">
            <a:solidFill>
              <a:srgbClr val="FFFF00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5520618" y="1527749"/>
        <a:ext cx="2244789" cy="1064791"/>
      </dsp:txXfrm>
    </dsp:sp>
    <dsp:sp modelId="{1CEF5B5E-E260-4A36-9F49-251AEEA05D74}">
      <dsp:nvSpPr>
        <dsp:cNvPr id="0" name=""/>
        <dsp:cNvSpPr/>
      </dsp:nvSpPr>
      <dsp:spPr>
        <a:xfrm>
          <a:off x="4690567" y="3847497"/>
          <a:ext cx="2359995" cy="1179997"/>
        </a:xfrm>
        <a:prstGeom prst="roundRect">
          <a:avLst/>
        </a:prstGeom>
        <a:solidFill>
          <a:srgbClr val="0F6FC6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kern="1200" dirty="0" smtClean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Συγκέντρωση στοιχείων για τον αλιευτικό στόλο μέσω των Δ/νσεων Αλιείας και προσέγγιση ψαράδων για  μίσθωση σκαφών </a:t>
          </a:r>
          <a:endParaRPr lang="el-GR" sz="1000" kern="1200" dirty="0">
            <a:solidFill>
              <a:srgbClr val="FFFF00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4748170" y="3905100"/>
        <a:ext cx="2244789" cy="1064791"/>
      </dsp:txXfrm>
    </dsp:sp>
    <dsp:sp modelId="{C35C0B14-740A-4182-8D94-5947FA26CD0C}">
      <dsp:nvSpPr>
        <dsp:cNvPr id="0" name=""/>
        <dsp:cNvSpPr/>
      </dsp:nvSpPr>
      <dsp:spPr>
        <a:xfrm>
          <a:off x="2190872" y="3847497"/>
          <a:ext cx="2359995" cy="1179997"/>
        </a:xfrm>
        <a:prstGeom prst="roundRect">
          <a:avLst/>
        </a:prstGeom>
        <a:solidFill>
          <a:srgbClr val="0F6FC6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kern="1200" dirty="0" smtClean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Καταγραφή  (εν πλω) των περιστατικών τυχαίας παγίδευσης σε αλιευτικά (επαγγελματικά και ερασιτεχνικά σκάφη)</a:t>
          </a:r>
          <a:endParaRPr lang="el-GR" sz="1000" kern="1200" dirty="0">
            <a:solidFill>
              <a:srgbClr val="FFFF00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2248475" y="3905100"/>
        <a:ext cx="2244789" cy="1064791"/>
      </dsp:txXfrm>
    </dsp:sp>
    <dsp:sp modelId="{8EA58B3C-3211-4AEC-8144-5C86064238C8}">
      <dsp:nvSpPr>
        <dsp:cNvPr id="0" name=""/>
        <dsp:cNvSpPr/>
      </dsp:nvSpPr>
      <dsp:spPr>
        <a:xfrm>
          <a:off x="1418424" y="1470146"/>
          <a:ext cx="2359995" cy="1179997"/>
        </a:xfrm>
        <a:prstGeom prst="roundRect">
          <a:avLst/>
        </a:prstGeom>
        <a:solidFill>
          <a:srgbClr val="0F6FC6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kern="1200" dirty="0" smtClean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Συμπλήρωση της γνώσης για την εκτίμηση της απειλής του </a:t>
          </a:r>
          <a:r>
            <a:rPr lang="en-US" sz="1000" kern="1200" dirty="0" smtClean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By-catch </a:t>
          </a:r>
          <a:r>
            <a:rPr lang="el-GR" sz="1000" kern="1200" dirty="0" smtClean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μέσω της χρήσης κοινού ερωτηματολογίου σε Αιγαίο και Ιόνιο με αποδέκτες τους ψαράδες και συσχέτιση τους με πληθυσμιακά δεδομένα συγκεκριμένων αποικιών </a:t>
          </a:r>
          <a:endParaRPr lang="el-GR" sz="1000" kern="1200" dirty="0">
            <a:solidFill>
              <a:srgbClr val="FFFF00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476027" y="1527749"/>
        <a:ext cx="2244789" cy="10647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5428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95428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r">
              <a:defRPr sz="1200"/>
            </a:lvl1pPr>
          </a:lstStyle>
          <a:p>
            <a:fld id="{CDFA1068-20A4-4A63-AEC4-3FF4AF94FEB8}" type="datetimeFigureOut">
              <a:rPr lang="fr-FR" smtClean="0"/>
              <a:t>12/03/2026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66725" y="1235075"/>
            <a:ext cx="5924550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70" tIns="45935" rIns="91870" bIns="45935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1" y="4751983"/>
            <a:ext cx="5486400" cy="3887986"/>
          </a:xfrm>
          <a:prstGeom prst="rect">
            <a:avLst/>
          </a:prstGeom>
        </p:spPr>
        <p:txBody>
          <a:bodyPr vert="horz" lIns="91870" tIns="45935" rIns="91870" bIns="45935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8826"/>
            <a:ext cx="2971800" cy="495427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4" y="9378826"/>
            <a:ext cx="2971800" cy="495427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r">
              <a:defRPr sz="1200"/>
            </a:lvl1pPr>
          </a:lstStyle>
          <a:p>
            <a:fld id="{716436AE-CBF7-4295-9F31-38D50126AE8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4543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6912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99701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3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7998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4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6423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5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885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6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0943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7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1510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8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2480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9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0591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10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4569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11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4660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12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5134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13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3397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14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8319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15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7723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16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3697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17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9403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18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036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19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4494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20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9099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21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7722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22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14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23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1656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24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7512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25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8644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26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4994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27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399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28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4620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29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6115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30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83951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31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47187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32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65535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33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19996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34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7670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35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6124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36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87113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37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06887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38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23873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39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85381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40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23872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41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83158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42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16426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43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7468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44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5441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45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5113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46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01160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47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25176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48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61266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>
                <a:solidFill>
                  <a:prstClr val="black"/>
                </a:solidFill>
              </a:rPr>
              <a:pPr/>
              <a:t>49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50472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436AE-CBF7-4295-9F31-38D50126AE8B}" type="slidenum">
              <a:rPr lang="fr-FR" smtClean="0"/>
              <a:t>50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8890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B452-E86F-466B-9EFF-133C6E174501}" type="datetimeFigureOut">
              <a:rPr lang="el-GR" smtClean="0"/>
              <a:t>12/3/2026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64A5-1130-4DFF-992F-A2258ED06F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6183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B452-E86F-466B-9EFF-133C6E174501}" type="datetimeFigureOut">
              <a:rPr lang="el-GR" smtClean="0"/>
              <a:t>12/3/2026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64A5-1130-4DFF-992F-A2258ED06F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60225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B452-E86F-466B-9EFF-133C6E174501}" type="datetimeFigureOut">
              <a:rPr lang="el-GR" smtClean="0"/>
              <a:t>12/3/2026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64A5-1130-4DFF-992F-A2258ED06F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66075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B452-E86F-466B-9EFF-133C6E174501}" type="datetimeFigureOut">
              <a:rPr lang="el-GR" smtClean="0"/>
              <a:t>12/3/2026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64A5-1130-4DFF-992F-A2258ED06F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5678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B452-E86F-466B-9EFF-133C6E174501}" type="datetimeFigureOut">
              <a:rPr lang="el-GR" smtClean="0"/>
              <a:t>12/3/2026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64A5-1130-4DFF-992F-A2258ED06F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96487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B452-E86F-466B-9EFF-133C6E174501}" type="datetimeFigureOut">
              <a:rPr lang="el-GR" smtClean="0"/>
              <a:t>12/3/2026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64A5-1130-4DFF-992F-A2258ED06F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50469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B452-E86F-466B-9EFF-133C6E174501}" type="datetimeFigureOut">
              <a:rPr lang="el-GR" smtClean="0"/>
              <a:t>12/3/2026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64A5-1130-4DFF-992F-A2258ED06F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27219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B452-E86F-466B-9EFF-133C6E174501}" type="datetimeFigureOut">
              <a:rPr lang="el-GR" smtClean="0"/>
              <a:t>12/3/2026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64A5-1130-4DFF-992F-A2258ED06F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37194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B452-E86F-466B-9EFF-133C6E174501}" type="datetimeFigureOut">
              <a:rPr lang="el-GR" smtClean="0"/>
              <a:t>12/3/2026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64A5-1130-4DFF-992F-A2258ED06F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89646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B452-E86F-466B-9EFF-133C6E174501}" type="datetimeFigureOut">
              <a:rPr lang="el-GR" smtClean="0"/>
              <a:t>12/3/2026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64A5-1130-4DFF-992F-A2258ED06F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50313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B452-E86F-466B-9EFF-133C6E174501}" type="datetimeFigureOut">
              <a:rPr lang="el-GR" smtClean="0"/>
              <a:t>12/3/2026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64A5-1130-4DFF-992F-A2258ED06F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538504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470DA-17A7-4C7D-9988-E873A3FFEEDF}" type="datetimeFigureOut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12/3/2026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A60E5-0835-4E1F-8012-36FC64762A87}" type="slidenum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0482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EA2584-5CA7-4E60-97DB-1919AD0BF8CB}" type="datetimeFigureOut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12/3/2026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AF032-1BD2-409A-B910-745BE37AA0BF}" type="slidenum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9394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1C1A6-4C4F-49A7-AAD1-480DF4089FF2}" type="datetimeFigureOut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12/3/2026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B802B-6734-4284-90F2-75EA1D382D9F}" type="slidenum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8136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95FF0D-2FC0-42B0-8730-8AC84C021EC3}" type="datetimeFigureOut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12/3/2026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A451F-6906-4ECB-AD2D-9E8FAA78DD9B}" type="slidenum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4357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7E5128-1613-4B4F-BA74-6CE254464150}" type="datetimeFigureOut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12/3/2026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77B02-9977-4F28-8D44-4A4A01CF6309}" type="slidenum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8109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E10571-846F-43E9-8D9B-9DF6EE9A8AB5}" type="datetimeFigureOut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12/3/2026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605D5-7FFB-4838-9BD5-8467E36EF99C}" type="slidenum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856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16AFB-698B-4112-8795-C6D6D8E87046}" type="datetimeFigureOut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12/3/2026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FD6101-ABCA-471F-8781-CDCDA3679CB8}" type="slidenum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1805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7835C-0BEA-49CB-845F-3FCB13ED72E9}" type="datetimeFigureOut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12/3/2026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1F250-FB49-4491-9908-03BCDEEAC5DF}" type="slidenum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4248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73102-FF45-4526-9042-8D28E664850C}" type="datetimeFigureOut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12/3/2026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A4E27-22A0-4C39-B573-CFC0828B893E}" type="slidenum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625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C946A-17C6-4979-A97D-7DFCACEBDC33}" type="datetimeFigureOut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12/3/2026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887E5-9F44-4ED8-8A49-4B543E5C8A2D}" type="slidenum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4249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A70FB-6AE0-41EC-82A0-B29A6EDA62A5}" type="datetimeFigureOut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12/3/2026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BD7FE0-DBA8-4AE3-9804-BDDED090CD39}" type="slidenum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3381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Τίτλος, Κείμενο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7F6CBD-2F7C-469C-8003-BDE5B7EC039A}" type="slidenum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5472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err="1" smtClean="0"/>
              <a:t>Click to edit Master title style</a:t>
            </a:r>
            <a:endParaRPr lang="el-GR" dirty="0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>
                <a:solidFill>
                  <a:prstClr val="black">
                    <a:tint val="75000"/>
                  </a:prstClr>
                </a:solidFill>
              </a:rPr>
              <a:t>Πάτρα 9/10/10</a:t>
            </a:r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>
                <a:solidFill>
                  <a:prstClr val="black">
                    <a:tint val="75000"/>
                  </a:prstClr>
                </a:solidFill>
              </a:rPr>
              <a:t> 5</a:t>
            </a:r>
            <a:r>
              <a:rPr lang="el-GR" baseline="30000">
                <a:solidFill>
                  <a:prstClr val="black">
                    <a:tint val="75000"/>
                  </a:prstClr>
                </a:solidFill>
              </a:rPr>
              <a:t>ο</a:t>
            </a:r>
            <a:r>
              <a:rPr lang="el-GR">
                <a:solidFill>
                  <a:prstClr val="black">
                    <a:tint val="75000"/>
                  </a:prstClr>
                </a:solidFill>
              </a:rPr>
              <a:t> Πανελλήνιο Συνέδριο Οικολογίας</a:t>
            </a:r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>
                <a:solidFill>
                  <a:prstClr val="black">
                    <a:tint val="75000"/>
                  </a:prstClr>
                </a:solidFill>
              </a:rPr>
              <a:t>1</a:t>
            </a:r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6809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470DA-17A7-4C7D-9988-E873A3FFEEDF}" type="datetimeFigureOut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12/3/2026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A60E5-0835-4E1F-8012-36FC64762A87}" type="slidenum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9170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EA2584-5CA7-4E60-97DB-1919AD0BF8CB}" type="datetimeFigureOut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12/3/2026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AF032-1BD2-409A-B910-745BE37AA0BF}" type="slidenum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7669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1C1A6-4C4F-49A7-AAD1-480DF4089FF2}" type="datetimeFigureOut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12/3/2026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B802B-6734-4284-90F2-75EA1D382D9F}" type="slidenum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6473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95FF0D-2FC0-42B0-8730-8AC84C021EC3}" type="datetimeFigureOut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12/3/2026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A451F-6906-4ECB-AD2D-9E8FAA78DD9B}" type="slidenum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9769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7E5128-1613-4B4F-BA74-6CE254464150}" type="datetimeFigureOut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12/3/2026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77B02-9977-4F28-8D44-4A4A01CF6309}" type="slidenum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3818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E10571-846F-43E9-8D9B-9DF6EE9A8AB5}" type="datetimeFigureOut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12/3/2026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605D5-7FFB-4838-9BD5-8467E36EF99C}" type="slidenum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8846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16AFB-698B-4112-8795-C6D6D8E87046}" type="datetimeFigureOut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12/3/2026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FD6101-ABCA-471F-8781-CDCDA3679CB8}" type="slidenum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7228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7835C-0BEA-49CB-845F-3FCB13ED72E9}" type="datetimeFigureOut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12/3/2026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1F250-FB49-4491-9908-03BCDEEAC5DF}" type="slidenum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5748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73102-FF45-4526-9042-8D28E664850C}" type="datetimeFigureOut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12/3/2026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A4E27-22A0-4C39-B573-CFC0828B893E}" type="slidenum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965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C946A-17C6-4979-A97D-7DFCACEBDC33}" type="datetimeFigureOut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12/3/2026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887E5-9F44-4ED8-8A49-4B543E5C8A2D}" type="slidenum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32090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A70FB-6AE0-41EC-82A0-B29A6EDA62A5}" type="datetimeFigureOut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12/3/2026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BD7FE0-DBA8-4AE3-9804-BDDED090CD39}" type="slidenum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70374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Τίτλος, Κείμενο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7F6CBD-2F7C-469C-8003-BDE5B7EC039A}" type="slidenum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2130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err="1" smtClean="0"/>
              <a:t>Click to edit Master title style</a:t>
            </a:r>
            <a:endParaRPr lang="el-GR" dirty="0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>
                <a:solidFill>
                  <a:prstClr val="black">
                    <a:tint val="75000"/>
                  </a:prstClr>
                </a:solidFill>
              </a:rPr>
              <a:t>Πάτρα 9/10/10</a:t>
            </a:r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>
                <a:solidFill>
                  <a:prstClr val="black">
                    <a:tint val="75000"/>
                  </a:prstClr>
                </a:solidFill>
              </a:rPr>
              <a:t> 5</a:t>
            </a:r>
            <a:r>
              <a:rPr lang="el-GR" baseline="30000">
                <a:solidFill>
                  <a:prstClr val="black">
                    <a:tint val="75000"/>
                  </a:prstClr>
                </a:solidFill>
              </a:rPr>
              <a:t>ο</a:t>
            </a:r>
            <a:r>
              <a:rPr lang="el-GR">
                <a:solidFill>
                  <a:prstClr val="black">
                    <a:tint val="75000"/>
                  </a:prstClr>
                </a:solidFill>
              </a:rPr>
              <a:t> Πανελλήνιο Συνέδριο Οικολογίας</a:t>
            </a:r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>
                <a:solidFill>
                  <a:prstClr val="black">
                    <a:tint val="75000"/>
                  </a:prstClr>
                </a:solidFill>
              </a:rPr>
              <a:t>1</a:t>
            </a:r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961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D6B452-E86F-466B-9EFF-133C6E174501}" type="datetimeFigureOut">
              <a:rPr lang="el-GR" smtClean="0"/>
              <a:t>12/3/2026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F64A5-1130-4DFF-992F-A2258ED06F7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49907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- Θέση τίτλου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του τίτλου</a:t>
            </a:r>
          </a:p>
        </p:txBody>
      </p:sp>
      <p:sp>
        <p:nvSpPr>
          <p:cNvPr id="3075" name="2 - Θέση κειμένου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4C63191-2B03-41A9-A69A-8F9B2917F118}" type="datetimeFigureOut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12/3/2026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8C88541-9C78-4186-A3BB-07950A336BB4}" type="slidenum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842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- Θέση τίτλου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του τίτλου</a:t>
            </a:r>
          </a:p>
        </p:txBody>
      </p:sp>
      <p:sp>
        <p:nvSpPr>
          <p:cNvPr id="3075" name="2 - Θέση κειμένου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4C63191-2B03-41A9-A69A-8F9B2917F118}" type="datetimeFigureOut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12/3/2026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8C88541-9C78-4186-A3BB-07950A336BB4}" type="slidenum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995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emf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dx.doi.org/10.3897/natureconservation.7.6890" TargetMode="External"/><Relationship Id="rId5" Type="http://schemas.openxmlformats.org/officeDocument/2006/relationships/image" Target="../media/image17.jpeg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5.jp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5.jp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6.jpeg"/><Relationship Id="rId9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emf"/><Relationship Id="rId4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jpeg"/><Relationship Id="rId3" Type="http://schemas.openxmlformats.org/officeDocument/2006/relationships/image" Target="../media/image5.jpg"/><Relationship Id="rId7" Type="http://schemas.openxmlformats.org/officeDocument/2006/relationships/image" Target="../media/image42.jpeg"/><Relationship Id="rId12" Type="http://schemas.openxmlformats.org/officeDocument/2006/relationships/image" Target="../media/image4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11" Type="http://schemas.openxmlformats.org/officeDocument/2006/relationships/image" Target="../media/image46.jpeg"/><Relationship Id="rId5" Type="http://schemas.openxmlformats.org/officeDocument/2006/relationships/image" Target="../media/image40.jpeg"/><Relationship Id="rId10" Type="http://schemas.openxmlformats.org/officeDocument/2006/relationships/image" Target="../media/image45.jpeg"/><Relationship Id="rId4" Type="http://schemas.openxmlformats.org/officeDocument/2006/relationships/image" Target="../media/image6.jpeg"/><Relationship Id="rId9" Type="http://schemas.openxmlformats.org/officeDocument/2006/relationships/image" Target="../media/image4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png"/><Relationship Id="rId4" Type="http://schemas.openxmlformats.org/officeDocument/2006/relationships/image" Target="../media/image6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5.jp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6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5.jp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openxmlformats.org/officeDocument/2006/relationships/image" Target="../media/image6.jpeg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png"/><Relationship Id="rId4" Type="http://schemas.openxmlformats.org/officeDocument/2006/relationships/image" Target="../media/image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image" Target="../media/image58.jpeg"/><Relationship Id="rId4" Type="http://schemas.openxmlformats.org/officeDocument/2006/relationships/image" Target="../media/image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0.jpeg"/><Relationship Id="rId4" Type="http://schemas.openxmlformats.org/officeDocument/2006/relationships/image" Target="../media/image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65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6.jpeg"/><Relationship Id="rId4" Type="http://schemas.openxmlformats.org/officeDocument/2006/relationships/image" Target="../media/image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6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emf"/><Relationship Id="rId5" Type="http://schemas.openxmlformats.org/officeDocument/2006/relationships/image" Target="../media/image70.png"/><Relationship Id="rId4" Type="http://schemas.openxmlformats.org/officeDocument/2006/relationships/image" Target="../media/image6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6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jpeg"/><Relationship Id="rId5" Type="http://schemas.openxmlformats.org/officeDocument/2006/relationships/image" Target="../media/image74.png"/><Relationship Id="rId4" Type="http://schemas.openxmlformats.org/officeDocument/2006/relationships/image" Target="../media/image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jpeg"/><Relationship Id="rId5" Type="http://schemas.openxmlformats.org/officeDocument/2006/relationships/image" Target="../media/image6.jpeg"/><Relationship Id="rId4" Type="http://schemas.openxmlformats.org/officeDocument/2006/relationships/image" Target="../media/image7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5.jp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6.jpeg"/><Relationship Id="rId9" Type="http://schemas.microsoft.com/office/2007/relationships/diagramDrawing" Target="../diagrams/drawing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9.png"/><Relationship Id="rId4" Type="http://schemas.openxmlformats.org/officeDocument/2006/relationships/image" Target="../media/image6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0.png"/><Relationship Id="rId4" Type="http://schemas.openxmlformats.org/officeDocument/2006/relationships/image" Target="../media/image6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1.png"/><Relationship Id="rId4" Type="http://schemas.openxmlformats.org/officeDocument/2006/relationships/image" Target="../media/image6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jpeg"/><Relationship Id="rId5" Type="http://schemas.openxmlformats.org/officeDocument/2006/relationships/image" Target="../media/image82.png"/><Relationship Id="rId4" Type="http://schemas.openxmlformats.org/officeDocument/2006/relationships/image" Target="../media/image6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368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45FEC341-5754-B0B4-CA3C-CFF7491ACF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61" y="4155463"/>
            <a:ext cx="2184400" cy="1117047"/>
          </a:xfrm>
          <a:prstGeom prst="rect">
            <a:avLst/>
          </a:prstGeom>
        </p:spPr>
      </p:pic>
      <p:sp>
        <p:nvSpPr>
          <p:cNvPr id="8" name="Google Shape;89;p2">
            <a:extLst>
              <a:ext uri="{FF2B5EF4-FFF2-40B4-BE49-F238E27FC236}">
                <a16:creationId xmlns:a16="http://schemas.microsoft.com/office/drawing/2014/main" xmlns="" id="{32E65017-0846-0F59-68A2-1FCA9EA130EF}"/>
              </a:ext>
            </a:extLst>
          </p:cNvPr>
          <p:cNvSpPr/>
          <p:nvPr/>
        </p:nvSpPr>
        <p:spPr>
          <a:xfrm>
            <a:off x="1844955" y="3014453"/>
            <a:ext cx="10506269" cy="1415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l-GR" sz="2200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Τίτλος ενότητας</a:t>
            </a:r>
            <a:endParaRPr lang="en-US" sz="2200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  <a:p>
            <a:pPr lvl="0" algn="ctr"/>
            <a:r>
              <a:rPr lang="el-GR" sz="22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  <a:sym typeface="Open Sans"/>
              </a:rPr>
              <a:t>Επιστημονικ</a:t>
            </a:r>
            <a:r>
              <a:rPr lang="el-GR" sz="2200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  <a:sym typeface="Open Sans"/>
              </a:rPr>
              <a:t>ή</a:t>
            </a:r>
            <a:r>
              <a:rPr lang="el-GR" sz="22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  <a:sym typeface="Open Sans"/>
              </a:rPr>
              <a:t> παρακολούθηση </a:t>
            </a:r>
            <a:r>
              <a:rPr lang="el-GR" sz="2200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  <a:sym typeface="Open Sans"/>
              </a:rPr>
              <a:t>των </a:t>
            </a:r>
            <a:r>
              <a:rPr lang="el-GR" sz="22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  <a:sym typeface="Open Sans"/>
              </a:rPr>
              <a:t>ειδών </a:t>
            </a:r>
            <a:r>
              <a:rPr lang="en-US" sz="22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  <a:sym typeface="Open Sans"/>
              </a:rPr>
              <a:t>                                                       </a:t>
            </a:r>
            <a:r>
              <a:rPr lang="el-GR" sz="2200" b="1" i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  <a:sym typeface="Open Sans"/>
              </a:rPr>
              <a:t>Calonectris </a:t>
            </a:r>
            <a:r>
              <a:rPr lang="el-GR" sz="2200" b="1" i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  <a:sym typeface="Open Sans"/>
              </a:rPr>
              <a:t>diomedea </a:t>
            </a:r>
            <a:r>
              <a:rPr lang="el-GR" sz="2200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  <a:sym typeface="Open Sans"/>
              </a:rPr>
              <a:t>&amp; </a:t>
            </a:r>
            <a:r>
              <a:rPr lang="el-GR" sz="2200" b="1" i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  <a:sym typeface="Open Sans"/>
              </a:rPr>
              <a:t>Gulosu</a:t>
            </a:r>
            <a:r>
              <a:rPr lang="en-US" sz="2200" b="1" i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  <a:sym typeface="Open Sans"/>
              </a:rPr>
              <a:t>s </a:t>
            </a:r>
            <a:r>
              <a:rPr lang="el-GR" sz="2200" b="1" i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  <a:sym typeface="Open Sans"/>
              </a:rPr>
              <a:t>aristotelis</a:t>
            </a:r>
            <a:r>
              <a:rPr lang="el-GR" sz="22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  <a:sym typeface="Open Sans"/>
              </a:rPr>
              <a:t> </a:t>
            </a:r>
            <a:r>
              <a:rPr lang="el-GR" sz="2200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  <a:sym typeface="Open Sans"/>
              </a:rPr>
              <a:t>στο </a:t>
            </a:r>
            <a:r>
              <a:rPr lang="el-GR" sz="22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  <a:sym typeface="Open Sans"/>
              </a:rPr>
              <a:t>πεδίο</a:t>
            </a:r>
            <a:endParaRPr lang="el-GR" sz="2200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  <a:sym typeface="Open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l-GR" sz="2000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  <a:sym typeface="Open Sans"/>
            </a:endParaRPr>
          </a:p>
        </p:txBody>
      </p:sp>
      <p:sp>
        <p:nvSpPr>
          <p:cNvPr id="9" name="9 - Ορθογώνιο">
            <a:extLst>
              <a:ext uri="{FF2B5EF4-FFF2-40B4-BE49-F238E27FC236}">
                <a16:creationId xmlns:a16="http://schemas.microsoft.com/office/drawing/2014/main" xmlns="" id="{5B498C9C-4486-6049-B8F5-78C3DB677FC0}"/>
              </a:ext>
            </a:extLst>
          </p:cNvPr>
          <p:cNvSpPr/>
          <p:nvPr/>
        </p:nvSpPr>
        <p:spPr>
          <a:xfrm>
            <a:off x="3183351" y="4713986"/>
            <a:ext cx="722103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700" b="1" dirty="0" err="1">
                <a:solidFill>
                  <a:srgbClr val="EC691F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Ό</a:t>
            </a:r>
            <a:r>
              <a:rPr lang="el-GR" sz="1700" b="1" dirty="0">
                <a:solidFill>
                  <a:srgbClr val="EC691F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νομα </a:t>
            </a:r>
            <a:r>
              <a:rPr lang="el-GR" sz="1700" b="1" dirty="0" smtClean="0">
                <a:solidFill>
                  <a:srgbClr val="EC691F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εισηγητή: Γεώργιος Καρρής (Αναπληρωτής Καθηγητής, Τμήμα Περιβάλλοντος, Σχολή Περιβάλλοντος, Ιόνιο Πανεπιστήμιο)</a:t>
            </a:r>
            <a:endParaRPr lang="el-GR" sz="1700" b="1" i="1" dirty="0">
              <a:solidFill>
                <a:srgbClr val="EC691F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5" name="Google Shape;88;p2">
            <a:extLst>
              <a:ext uri="{FF2B5EF4-FFF2-40B4-BE49-F238E27FC236}">
                <a16:creationId xmlns:a16="http://schemas.microsoft.com/office/drawing/2014/main" xmlns="" id="{76136235-A70B-775B-FEEE-83F439509449}"/>
              </a:ext>
            </a:extLst>
          </p:cNvPr>
          <p:cNvSpPr/>
          <p:nvPr/>
        </p:nvSpPr>
        <p:spPr>
          <a:xfrm>
            <a:off x="3183350" y="1314921"/>
            <a:ext cx="852605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800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4</a:t>
            </a:r>
            <a:r>
              <a:rPr lang="el-GR" sz="1800" b="1" baseline="30000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ο</a:t>
            </a:r>
            <a:r>
              <a:rPr lang="el-GR" sz="1800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Σεμινάριο Κατάρτισης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l-GR" sz="600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r>
              <a:rPr lang="el-GR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«</a:t>
            </a:r>
            <a:r>
              <a:rPr lang="el-GR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Διαχείριση και προστασία των ειδών </a:t>
            </a:r>
            <a:r>
              <a:rPr lang="en-GB" b="1" i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Larus </a:t>
            </a:r>
            <a:r>
              <a:rPr lang="en-GB" b="1" i="1" dirty="0" err="1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audouinii</a:t>
            </a:r>
            <a:r>
              <a:rPr lang="en-GB" b="1" i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 &amp; </a:t>
            </a:r>
            <a:r>
              <a:rPr lang="en-GB" b="1" i="1" dirty="0" err="1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Puffinus</a:t>
            </a:r>
            <a:r>
              <a:rPr lang="en-GB" b="1" i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lang="en-GB" b="1" i="1" dirty="0" err="1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yelkouan</a:t>
            </a:r>
            <a:r>
              <a:rPr lang="en-GB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»</a:t>
            </a:r>
          </a:p>
        </p:txBody>
      </p:sp>
      <p:pic>
        <p:nvPicPr>
          <p:cNvPr id="7" name="Picture 2" descr="Ιόνιο Πανεπιστήμιο: ΠΜΣ ''Ιστορική Έρευνα, Διδακτική και Νέες Τεχνολογίες''  - Το site των φοιτητών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9920" y="221715"/>
            <a:ext cx="1526018" cy="901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091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2830367" y="189771"/>
            <a:ext cx="76175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Προτεραιότητες επιστημονικής παρακολούθησης Αρτέμη και Θαλασσοκόρακα</a:t>
            </a:r>
            <a:endParaRPr lang="fr-FR" sz="2400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sp>
        <p:nvSpPr>
          <p:cNvPr id="4" name="2 - Θέση κειμένου"/>
          <p:cNvSpPr txBox="1">
            <a:spLocks/>
          </p:cNvSpPr>
          <p:nvPr/>
        </p:nvSpPr>
        <p:spPr bwMode="auto">
          <a:xfrm>
            <a:off x="2830367" y="1020768"/>
            <a:ext cx="7477029" cy="4491032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6350" cap="rnd" cmpd="sng" algn="ctr">
            <a:solidFill>
              <a:srgbClr val="4F81BD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45000" dist="25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438150" marR="0" lvl="0" indent="-319088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Arial" charset="0"/>
              <a:buChar char="•"/>
              <a:tabLst/>
              <a:defRPr/>
            </a:pPr>
            <a:r>
              <a:rPr lang="el-GR" sz="1600" kern="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Συστηματική απογραφή συνολικού και αναπαραγόμενου πληθυσμού</a:t>
            </a:r>
          </a:p>
          <a:p>
            <a:pPr marL="438150" marR="0" lvl="0" indent="-319088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Arial" charset="0"/>
              <a:buChar char="•"/>
              <a:tabLst/>
              <a:defRPr/>
            </a:pPr>
            <a:endParaRPr lang="el-GR" sz="1600" kern="0" dirty="0" smtClean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  <a:p>
            <a:pPr marL="438150" marR="0" lvl="0" indent="-319088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Arial" charset="0"/>
              <a:buChar char="•"/>
              <a:tabLst/>
              <a:defRPr/>
            </a:pPr>
            <a:r>
              <a:rPr lang="el-GR" sz="1600" kern="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Εκτίμηση αναπαραγωγής προσπάθειας σε σημαντικές αποικίες</a:t>
            </a:r>
          </a:p>
          <a:p>
            <a:pPr marL="438150" marR="0" lvl="0" indent="-319088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Arial" charset="0"/>
              <a:buChar char="•"/>
              <a:tabLst/>
              <a:defRPr/>
            </a:pPr>
            <a:endParaRPr lang="el-GR" sz="1600" kern="0" dirty="0" smtClean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  <a:p>
            <a:pPr marL="438150" lvl="0" indent="-319088" fontAlgn="base"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Arial" charset="0"/>
              <a:buChar char="•"/>
              <a:defRPr/>
            </a:pPr>
            <a:r>
              <a:rPr lang="el-GR" sz="1600" kern="0" dirty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Χρήση θαλάσσιου και παράκτιου </a:t>
            </a:r>
            <a:r>
              <a:rPr lang="el-GR" sz="1600" kern="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χώρου</a:t>
            </a:r>
          </a:p>
          <a:p>
            <a:pPr marL="119062" lvl="0" fontAlgn="base"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defRPr/>
            </a:pPr>
            <a:endParaRPr lang="el-GR" sz="1600" kern="0" dirty="0" smtClean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  <a:p>
            <a:pPr marL="438150" lvl="0" indent="-319088" fontAlgn="base"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Arial" charset="0"/>
              <a:buChar char="•"/>
              <a:defRPr/>
            </a:pPr>
            <a:r>
              <a:rPr lang="el-GR" sz="1600" kern="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Βιοπαρακολούθηση θαλάσσια </a:t>
            </a:r>
            <a:r>
              <a:rPr lang="el-GR" sz="1600" kern="0" dirty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ρύπανση από ανόργανα (Iχνοστοιχεία/Βαρέα Μέταλλα) και οργανικά ρυπαντικά φορτία (υπερ- και πολυφθοριωμένες αλκυλιωμένες ουσίες - PFAS</a:t>
            </a:r>
            <a:r>
              <a:rPr lang="el-GR" sz="1600" kern="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)</a:t>
            </a:r>
          </a:p>
          <a:p>
            <a:pPr marL="119062" lvl="0" fontAlgn="base"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defRPr/>
            </a:pPr>
            <a:endParaRPr lang="el-GR" sz="1600" kern="0" dirty="0" smtClean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  <a:p>
            <a:pPr marL="438150" lvl="0" indent="-319088" fontAlgn="base"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Arial" charset="0"/>
              <a:buChar char="•"/>
              <a:defRPr/>
            </a:pPr>
            <a:r>
              <a:rPr lang="el-GR" sz="1600" kern="0" dirty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Παρακολούθηση των τροφικών </a:t>
            </a:r>
            <a:r>
              <a:rPr lang="el-GR" sz="1600" kern="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προτιμήσεων</a:t>
            </a:r>
          </a:p>
          <a:p>
            <a:pPr marL="119062" lvl="0" fontAlgn="base"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defRPr/>
            </a:pPr>
            <a:endParaRPr lang="el-GR" sz="1600" kern="0" dirty="0" smtClean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  <a:p>
            <a:pPr marL="438150" marR="0" lvl="0" indent="-319088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Arial" charset="0"/>
              <a:buChar char="•"/>
              <a:tabLst/>
              <a:defRPr/>
            </a:pPr>
            <a:r>
              <a:rPr lang="el-GR" sz="1600" kern="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Εκτίμηση παρεμπίπτουσας θνησιμότητας </a:t>
            </a:r>
            <a:r>
              <a:rPr lang="el-GR" sz="1600" kern="0" dirty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σε αλιευτικά </a:t>
            </a:r>
            <a:r>
              <a:rPr lang="el-GR" sz="1600" kern="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εργαλεία</a:t>
            </a:r>
          </a:p>
          <a:p>
            <a:pPr marL="119062" marR="0" lvl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tabLst/>
              <a:defRPr/>
            </a:pPr>
            <a:endParaRPr lang="el-GR" sz="1600" kern="0" dirty="0" smtClean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  <a:p>
            <a:pPr marL="438150" marR="0" lvl="0" indent="-319088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Arial" charset="0"/>
              <a:buChar char="•"/>
              <a:tabLst/>
              <a:defRPr/>
            </a:pPr>
            <a:r>
              <a:rPr lang="el-GR" sz="1600" kern="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Παρακολούθηση της </a:t>
            </a:r>
            <a:r>
              <a:rPr lang="el-GR" sz="1600" kern="0" dirty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υ</a:t>
            </a:r>
            <a:r>
              <a:rPr lang="el-GR" sz="1600" kern="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ποβάθμιση ενδιαιτημάτων αναπαραγωγής</a:t>
            </a:r>
          </a:p>
          <a:p>
            <a:pPr marL="119062" marR="0" lvl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tabLst/>
              <a:defRPr/>
            </a:pPr>
            <a:endParaRPr lang="el-GR" sz="1600" kern="0" dirty="0" smtClean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  <a:p>
            <a:pPr marL="438150" lvl="0" indent="-319088" fontAlgn="base"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Arial" charset="0"/>
              <a:buChar char="•"/>
              <a:defRPr/>
            </a:pPr>
            <a:r>
              <a:rPr lang="el-GR" sz="1600" kern="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Παρακολούθηση </a:t>
            </a:r>
            <a:r>
              <a:rPr lang="el-GR" sz="1600" kern="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επιπτώ</a:t>
            </a:r>
            <a:r>
              <a:rPr lang="el-GR" sz="1600" kern="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σε</a:t>
            </a:r>
            <a:r>
              <a:rPr lang="el-GR" sz="1600" kern="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ων μεγάλης κλίμακας,</a:t>
            </a:r>
            <a:r>
              <a:rPr lang="el-GR" sz="1600" kern="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600" kern="0" dirty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ακραίων</a:t>
            </a:r>
            <a:r>
              <a:rPr lang="el-GR" sz="1600" kern="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, </a:t>
            </a:r>
            <a:r>
              <a:rPr lang="el-GR" sz="1600" kern="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κλιματικών </a:t>
            </a:r>
            <a:r>
              <a:rPr lang="el-GR" sz="1600" kern="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φαινομένων</a:t>
            </a:r>
            <a:endParaRPr kumimoji="0" lang="el-GR" sz="160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81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3030996" y="0"/>
            <a:ext cx="60980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Εκτίμηση </a:t>
            </a:r>
            <a:r>
              <a:rPr lang="el-GR" sz="2400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πληθυσμού σε αποικιακά είδη θαλασσοπουλιών</a:t>
            </a:r>
            <a:endParaRPr lang="fr-FR" sz="2400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sp>
        <p:nvSpPr>
          <p:cNvPr id="5" name="2 - Θέση περιεχομένου"/>
          <p:cNvSpPr txBox="1">
            <a:spLocks/>
          </p:cNvSpPr>
          <p:nvPr/>
        </p:nvSpPr>
        <p:spPr bwMode="auto">
          <a:xfrm>
            <a:off x="1952596" y="2143117"/>
            <a:ext cx="8229600" cy="2225679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6350" cap="flat" cmpd="sng" algn="ctr">
            <a:solidFill>
              <a:srgbClr val="4F81BD"/>
            </a:solidFill>
            <a:prstDash val="solid"/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l-GR" sz="32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Εκτίμηση του συνολικού και αναπαραγωγικού πληθυσμού Αρτέμη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l-GR" sz="32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Η περίπτωση των Στροφάδων Νήσων</a:t>
            </a:r>
            <a:endParaRPr kumimoji="0" lang="el-GR" sz="32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17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3030996" y="0"/>
            <a:ext cx="60980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Βασικοί τύποι μεθοδολογίας</a:t>
            </a:r>
            <a:endParaRPr lang="fr-FR" sz="2400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sp>
        <p:nvSpPr>
          <p:cNvPr id="7" name="3 - Θέση περιεχομένου"/>
          <p:cNvSpPr txBox="1">
            <a:spLocks/>
          </p:cNvSpPr>
          <p:nvPr/>
        </p:nvSpPr>
        <p:spPr bwMode="auto">
          <a:xfrm>
            <a:off x="1757102" y="1087954"/>
            <a:ext cx="7786687" cy="2071696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6350" cap="flat" cmpd="sng" algn="ctr">
            <a:solidFill>
              <a:srgbClr val="4F81BD"/>
            </a:solidFill>
            <a:prstDash val="solid"/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3 </a:t>
            </a:r>
            <a:r>
              <a:rPr kumimoji="0" lang="el-GR" sz="24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Τύποι Μεθοδολογίας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(Gilbert </a:t>
            </a:r>
            <a:r>
              <a:rPr kumimoji="0" lang="en-US" sz="2400" b="0" i="1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et al. 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1998)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AutoNum type="alphaLcParenR"/>
              <a:tabLst/>
              <a:defRPr/>
            </a:pPr>
            <a:r>
              <a:rPr kumimoji="0" lang="el-GR" sz="24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Παρατήρηση πουλιών κατά τη διάρκεια των απογευματινών συνευρέσεων τους στη θάλασσα</a:t>
            </a: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AutoNum type="alphaLcParenR"/>
              <a:tabLst/>
              <a:defRPr/>
            </a:pPr>
            <a:r>
              <a:rPr kumimoji="0" lang="el-GR" sz="24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Δειγματοληπτικά τετράγωνα και καταμέτρηση Εμφανώς Κατειλημμένων Θέσεων (ΕΚΘ) </a:t>
            </a: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AutoNum type="alphaLcParenR"/>
              <a:tabLst/>
              <a:defRPr/>
            </a:pPr>
            <a:r>
              <a:rPr kumimoji="0" lang="el-GR" sz="24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Χρήση Ηχητικών συσκευών (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Tape-playback</a:t>
            </a:r>
            <a:r>
              <a:rPr kumimoji="0" lang="el-GR" sz="24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4 - Ορθογώνιο"/>
          <p:cNvSpPr/>
          <p:nvPr/>
        </p:nvSpPr>
        <p:spPr>
          <a:xfrm>
            <a:off x="1757101" y="1430868"/>
            <a:ext cx="7786742" cy="1143516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5 - Γωνιακή σύνδεση"/>
          <p:cNvCxnSpPr/>
          <p:nvPr/>
        </p:nvCxnSpPr>
        <p:spPr>
          <a:xfrm rot="16200000" flipH="1">
            <a:off x="1757101" y="3088218"/>
            <a:ext cx="1571636" cy="714380"/>
          </a:xfrm>
          <a:prstGeom prst="bentConnector3">
            <a:avLst>
              <a:gd name="adj1" fmla="val 50000"/>
            </a:avLst>
          </a:prstGeom>
          <a:noFill/>
          <a:ln w="28575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sp>
        <p:nvSpPr>
          <p:cNvPr id="10" name="6 - TextBox"/>
          <p:cNvSpPr txBox="1"/>
          <p:nvPr/>
        </p:nvSpPr>
        <p:spPr>
          <a:xfrm>
            <a:off x="1542787" y="4231226"/>
            <a:ext cx="5214974" cy="523220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228600" marR="0" lvl="0" indent="-2286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  <a:defRPr/>
            </a:pPr>
            <a:r>
              <a:rPr kumimoji="0" lang="el-G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Αμιγής και απομονωμένη αποικία Αρτέμη, </a:t>
            </a:r>
          </a:p>
          <a:p>
            <a:pPr marL="228600" marR="0" lvl="0" indent="-2286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  <a:defRPr/>
            </a:pPr>
            <a:r>
              <a:rPr kumimoji="0" lang="el-G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Επίπεδα και </a:t>
            </a:r>
            <a:r>
              <a:rPr kumimoji="0" lang="el-GR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προσβάσιμα</a:t>
            </a:r>
            <a:r>
              <a:rPr kumimoji="0" lang="el-G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νησιά για την άμεση ανίχνευση ΕΚΘ</a:t>
            </a:r>
          </a:p>
        </p:txBody>
      </p:sp>
      <p:pic>
        <p:nvPicPr>
          <p:cNvPr id="11" name="Picture 1" descr="E:\Στροφάδια Νews Fieldwork Congress Wardening\Bild 18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18906" y="3244856"/>
            <a:ext cx="3535362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86732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3030996" y="0"/>
            <a:ext cx="60980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Απογραφή συνολικού </a:t>
            </a:r>
            <a:r>
              <a:rPr lang="el-GR" sz="2400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πληθυσμού (Μεθοδολογία)</a:t>
            </a:r>
            <a:endParaRPr lang="fr-FR" sz="2400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pic>
        <p:nvPicPr>
          <p:cNvPr id="7" name="Picture 5" descr="strofadia_bufferzones_breeding_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81667" y="1045298"/>
            <a:ext cx="5272191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5 - TextBox"/>
          <p:cNvSpPr txBox="1"/>
          <p:nvPr/>
        </p:nvSpPr>
        <p:spPr>
          <a:xfrm>
            <a:off x="1481667" y="5117264"/>
            <a:ext cx="5286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1000" dirty="0">
                <a:solidFill>
                  <a:prstClr val="black"/>
                </a:solidFill>
                <a:latin typeface="Arial" charset="0"/>
                <a:cs typeface="Arial" charset="0"/>
              </a:rPr>
              <a:t>Οι θέσεις παρατηρήσεων των «</a:t>
            </a:r>
            <a:r>
              <a:rPr lang="el-GR" sz="1000" dirty="0" err="1">
                <a:solidFill>
                  <a:prstClr val="black"/>
                </a:solidFill>
                <a:latin typeface="Arial" charset="0"/>
                <a:cs typeface="Arial" charset="0"/>
              </a:rPr>
              <a:t>σχεδιών</a:t>
            </a:r>
            <a:r>
              <a:rPr lang="el-GR" sz="1000" dirty="0">
                <a:solidFill>
                  <a:prstClr val="black"/>
                </a:solidFill>
                <a:latin typeface="Arial" charset="0"/>
                <a:cs typeface="Arial" charset="0"/>
              </a:rPr>
              <a:t>» </a:t>
            </a:r>
            <a:r>
              <a:rPr lang="el-GR" sz="1000" dirty="0" err="1">
                <a:solidFill>
                  <a:prstClr val="black"/>
                </a:solidFill>
                <a:latin typeface="Arial" charset="0"/>
                <a:cs typeface="Arial" charset="0"/>
              </a:rPr>
              <a:t>Αρτέμηδων</a:t>
            </a:r>
            <a:r>
              <a:rPr lang="el-GR" sz="1000" dirty="0">
                <a:solidFill>
                  <a:prstClr val="black"/>
                </a:solidFill>
                <a:latin typeface="Arial" charset="0"/>
                <a:cs typeface="Arial" charset="0"/>
              </a:rPr>
              <a:t> γύρω από τα </a:t>
            </a:r>
            <a:r>
              <a:rPr lang="el-GR" sz="1000" dirty="0" err="1">
                <a:solidFill>
                  <a:prstClr val="black"/>
                </a:solidFill>
                <a:latin typeface="Arial" charset="0"/>
                <a:cs typeface="Arial" charset="0"/>
              </a:rPr>
              <a:t>Στροφάδια</a:t>
            </a:r>
            <a:r>
              <a:rPr lang="el-GR" sz="1000" dirty="0">
                <a:solidFill>
                  <a:prstClr val="black"/>
                </a:solidFill>
                <a:latin typeface="Arial" charset="0"/>
                <a:cs typeface="Arial" charset="0"/>
              </a:rPr>
              <a:t>. Σημειώνεται το μήκος της ακτογραμμής που μπορούσε να ελεγχθεί ταυτόχρονα από τις τρεις ομάδες πεδίου για την καταμέτρηση των αντίστοιχων συγκεντρώσεων ατόμων του είδους στη θάλασσα.</a:t>
            </a:r>
            <a:endParaRPr lang="el-GR" sz="1000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3 - Θέση περιεχομένου"/>
          <p:cNvSpPr txBox="1">
            <a:spLocks/>
          </p:cNvSpPr>
          <p:nvPr/>
        </p:nvSpPr>
        <p:spPr bwMode="auto">
          <a:xfrm>
            <a:off x="6768043" y="830997"/>
            <a:ext cx="3786219" cy="4429144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6350" cap="flat" cmpd="sng" algn="ctr">
            <a:solidFill>
              <a:srgbClr val="4F81BD"/>
            </a:solidFill>
            <a:prstDash val="solid"/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l-GR" sz="16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Πιλοτική φάση (2008): Προσδιορισμός κατάλληλης ακτογραμμής για φώλιασμα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l-GR" sz="16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3 βέλτιστα σημεία παρατήρησης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l-GR" sz="16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Ταυτόχρονη παρατήρηση το 2009 &amp; 2013 από ομάδες πεδίου (τέλη Απριλίου – αρχές Μαΐου)</a:t>
            </a:r>
            <a:endParaRPr kumimoji="0" lang="en-US" sz="1600" b="0" i="0" u="none" strike="noStrike" kern="1200" cap="none" spc="0" normalizeH="0" baseline="0" noProof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l-GR" sz="16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Καταγραφή ατόμων από το σούρουπο και μετά (1-2 ώρες πριν το ηλιοβασίλεμα)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l-GR" sz="16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Καταγραφές με συγκεκριμένες καιρικές συνθήκες (&lt;5 Β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eaufort)</a:t>
            </a:r>
            <a:endParaRPr kumimoji="0" lang="el-GR" sz="1600" b="0" i="0" u="none" strike="noStrike" kern="1200" cap="none" spc="0" normalizeH="0" baseline="0" noProof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l-GR" sz="16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Εξοπλισμός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: </a:t>
            </a:r>
            <a:r>
              <a:rPr kumimoji="0" lang="el-GR" sz="16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Πρωτόκολλα, κιάλια, τηλεσκόπια</a:t>
            </a:r>
            <a:endParaRPr kumimoji="0" lang="en-US" sz="1600" b="0" i="0" u="none" strike="noStrike" kern="1200" cap="none" spc="0" normalizeH="0" baseline="0" noProof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l-GR" sz="16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Συσχέτιση θέσεων σχεδίων με τομείς ακτογραμμής </a:t>
            </a:r>
            <a:r>
              <a:rPr kumimoji="0" lang="el-GR" sz="16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  <a:sym typeface="Wingdings" pitchFamily="2" charset="2"/>
              </a:rPr>
              <a:t> πυκνότητα: άτομα Αρτέμη/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  <a:sym typeface="Wingdings" pitchFamily="2" charset="2"/>
              </a:rPr>
              <a:t>km </a:t>
            </a:r>
            <a:r>
              <a:rPr kumimoji="0" lang="el-GR" sz="16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  <a:sym typeface="Wingdings" pitchFamily="2" charset="2"/>
              </a:rPr>
              <a:t>ακτογραμμής</a:t>
            </a:r>
            <a:endParaRPr kumimoji="0" lang="el-GR" sz="1600" b="0" i="0" u="none" strike="noStrike" kern="1200" cap="none" spc="0" normalizeH="0" baseline="0" noProof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0" lang="en-US" sz="1900" b="0" i="0" u="none" strike="noStrike" kern="1200" cap="none" spc="0" normalizeH="0" baseline="0" noProof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0" lang="en-US" sz="2600" b="0" i="0" u="sng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847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3030996" y="0"/>
            <a:ext cx="6098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Απογραφή </a:t>
            </a:r>
            <a:r>
              <a:rPr lang="el-GR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συνολικού πληθυσμού (Αποτελέσματα)</a:t>
            </a:r>
            <a:endParaRPr lang="fr-FR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graphicFrame>
        <p:nvGraphicFramePr>
          <p:cNvPr id="7" name="7 - Πίνακα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8571146"/>
              </p:ext>
            </p:extLst>
          </p:nvPr>
        </p:nvGraphicFramePr>
        <p:xfrm>
          <a:off x="2314548" y="972069"/>
          <a:ext cx="7643866" cy="2823712"/>
        </p:xfrm>
        <a:graphic>
          <a:graphicData uri="http://schemas.openxmlformats.org/drawingml/2006/table">
            <a:tbl>
              <a:tblPr/>
              <a:tblGrid>
                <a:gridCol w="826835"/>
                <a:gridCol w="335086"/>
                <a:gridCol w="1229372"/>
                <a:gridCol w="1131457"/>
                <a:gridCol w="719491"/>
                <a:gridCol w="826835"/>
                <a:gridCol w="616498"/>
                <a:gridCol w="826835"/>
                <a:gridCol w="1131457"/>
              </a:tblGrid>
              <a:tr h="674560"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l-G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839" marR="538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grid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9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Άτομα Αρτέμη (</a:t>
                      </a:r>
                      <a:r>
                        <a:rPr lang="en-US" sz="900" b="1" i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Calonectris</a:t>
                      </a:r>
                      <a:r>
                        <a:rPr lang="en-US" sz="9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b="1" i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diomedea</a:t>
                      </a: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el-G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839" marR="538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</a:tr>
              <a:tr h="5395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Περιοχή</a:t>
                      </a:r>
                      <a:endParaRPr lang="el-GR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839" marR="538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Ν</a:t>
                      </a:r>
                      <a:endParaRPr lang="el-GR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839" marR="538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Κατάλληλη ακτογραμμή για φώλιασμα (</a:t>
                      </a:r>
                      <a:r>
                        <a:rPr lang="en-US"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</a:t>
                      </a:r>
                      <a:r>
                        <a:rPr lang="el-GR"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el-GR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839" marR="538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r>
                        <a:rPr lang="el-GR"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κτογραμμή που ελέγχθηκε για </a:t>
                      </a:r>
                      <a:r>
                        <a:rPr lang="en-US"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rafts m </a:t>
                      </a:r>
                      <a:r>
                        <a:rPr lang="el-GR"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(%)</a:t>
                      </a:r>
                      <a:endParaRPr lang="el-GR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839" marR="538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</a:t>
                      </a:r>
                      <a:r>
                        <a:rPr lang="el-GR"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έγιστη Τιμή</a:t>
                      </a:r>
                      <a:endParaRPr lang="el-GR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839" marR="538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Ελάχιστη</a:t>
                      </a:r>
                      <a:endParaRPr lang="el-GR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Τιμή</a:t>
                      </a:r>
                      <a:endParaRPr lang="el-GR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839" marR="538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Μέσος όρος</a:t>
                      </a:r>
                      <a:endParaRPr lang="el-GR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839" marR="538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Τυπική</a:t>
                      </a:r>
                      <a:endParaRPr lang="el-GR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απόκλιση</a:t>
                      </a:r>
                      <a:endParaRPr lang="el-GR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839" marR="538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9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Σύνολο στο 100% της κατάλληλης ακτογραμμής</a:t>
                      </a:r>
                      <a:endParaRPr lang="el-G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839" marR="538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5365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Σταμφάνι</a:t>
                      </a:r>
                      <a:endParaRPr lang="el-GR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839" marR="538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l-GR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839" marR="538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3.702</a:t>
                      </a:r>
                      <a:endParaRPr lang="el-G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839" marR="538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1.548</a:t>
                      </a:r>
                      <a:endParaRPr lang="el-GR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(41,8%)</a:t>
                      </a:r>
                      <a:endParaRPr lang="el-G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839" marR="538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el-GR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el-G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839" marR="538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r>
                        <a:rPr lang="el-GR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  <a:endParaRPr lang="el-GR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839" marR="538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9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3.017,5</a:t>
                      </a:r>
                      <a:endParaRPr lang="el-G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839" marR="538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1.310,05 </a:t>
                      </a:r>
                      <a:endParaRPr lang="el-GR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839" marR="538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7.218,90</a:t>
                      </a:r>
                      <a:endParaRPr lang="el-GR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839" marR="538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5365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9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Άρπυια</a:t>
                      </a:r>
                      <a:endParaRPr lang="el-G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839" marR="538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l-GR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839" marR="538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2.192</a:t>
                      </a:r>
                      <a:endParaRPr lang="el-GR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839" marR="538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el-GR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el-GR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(69,7%)</a:t>
                      </a:r>
                      <a:endParaRPr lang="el-GR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839" marR="538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el-GR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  <a:endParaRPr lang="el-GR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839" marR="538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r>
                        <a:rPr lang="el-GR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  <a:endParaRPr lang="el-G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839" marR="538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9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2.022,5</a:t>
                      </a:r>
                      <a:endParaRPr lang="el-G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839" marR="538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1.436,39</a:t>
                      </a:r>
                      <a:endParaRPr lang="el-GR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839" marR="538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2.901,72</a:t>
                      </a:r>
                      <a:endParaRPr lang="el-GR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839" marR="538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5365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Στροφάδες</a:t>
                      </a:r>
                      <a:endParaRPr lang="el-GR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839" marR="538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l-GR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839" marR="538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5.894</a:t>
                      </a:r>
                      <a:endParaRPr lang="el-GR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839" marR="538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3.076</a:t>
                      </a:r>
                      <a:endParaRPr lang="el-GR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(52,2%)</a:t>
                      </a:r>
                      <a:endParaRPr lang="el-GR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839" marR="538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8.910</a:t>
                      </a:r>
                      <a:endParaRPr lang="el-GR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839" marR="538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2.630</a:t>
                      </a:r>
                      <a:endParaRPr lang="el-G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839" marR="538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9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5.040</a:t>
                      </a:r>
                      <a:endParaRPr lang="el-G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839" marR="538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2.700,59</a:t>
                      </a:r>
                      <a:endParaRPr lang="el-G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839" marR="538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r>
                        <a:rPr lang="el-GR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l-GR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el-GR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,62</a:t>
                      </a:r>
                      <a:endParaRPr lang="el-GR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3839" marR="538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3 - TextBox"/>
          <p:cNvSpPr txBox="1"/>
          <p:nvPr/>
        </p:nvSpPr>
        <p:spPr>
          <a:xfrm>
            <a:off x="2314548" y="543441"/>
            <a:ext cx="7643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1000" dirty="0">
                <a:solidFill>
                  <a:prstClr val="black"/>
                </a:solidFill>
                <a:latin typeface="Arial" charset="0"/>
                <a:cs typeface="Arial" charset="0"/>
              </a:rPr>
              <a:t>Περιγραφική στατιστική των πρωτογενών δεδομένων των δειγματοληψιών ανά νησί και συνολικά στα Στροφάδια, για τις μετρήσεις «σχεδιών» από Αρτέμηδες κατά την </a:t>
            </a:r>
            <a:r>
              <a:rPr lang="el-GR" sz="10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προ-αναπαραγωγική </a:t>
            </a:r>
            <a:r>
              <a:rPr lang="el-GR" sz="1000" dirty="0">
                <a:solidFill>
                  <a:prstClr val="black"/>
                </a:solidFill>
                <a:latin typeface="Arial" charset="0"/>
                <a:cs typeface="Arial" charset="0"/>
              </a:rPr>
              <a:t>περίοδο (έτη 2009 &amp; 2013)</a:t>
            </a:r>
          </a:p>
        </p:txBody>
      </p:sp>
      <p:sp>
        <p:nvSpPr>
          <p:cNvPr id="9" name="4 - Ορθογώνιο"/>
          <p:cNvSpPr/>
          <p:nvPr/>
        </p:nvSpPr>
        <p:spPr>
          <a:xfrm>
            <a:off x="4672002" y="3329523"/>
            <a:ext cx="1143008" cy="428628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5 - Ορθογώνιο"/>
          <p:cNvSpPr/>
          <p:nvPr/>
        </p:nvSpPr>
        <p:spPr>
          <a:xfrm>
            <a:off x="7386646" y="3329523"/>
            <a:ext cx="642942" cy="428628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6 - Ορθογώνιο"/>
          <p:cNvSpPr/>
          <p:nvPr/>
        </p:nvSpPr>
        <p:spPr>
          <a:xfrm>
            <a:off x="8815406" y="3329523"/>
            <a:ext cx="1143008" cy="428628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8 - Ορθογώνιο"/>
          <p:cNvSpPr/>
          <p:nvPr/>
        </p:nvSpPr>
        <p:spPr>
          <a:xfrm>
            <a:off x="4672002" y="2186515"/>
            <a:ext cx="1143008" cy="1071570"/>
          </a:xfrm>
          <a:prstGeom prst="rect">
            <a:avLst/>
          </a:prstGeom>
          <a:noFill/>
          <a:ln w="28575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9 - Ορθογώνιο"/>
          <p:cNvSpPr/>
          <p:nvPr/>
        </p:nvSpPr>
        <p:spPr>
          <a:xfrm>
            <a:off x="7386646" y="2186515"/>
            <a:ext cx="642942" cy="1071570"/>
          </a:xfrm>
          <a:prstGeom prst="rect">
            <a:avLst/>
          </a:prstGeom>
          <a:noFill/>
          <a:ln w="28575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10 - Ορθογώνιο"/>
          <p:cNvSpPr/>
          <p:nvPr/>
        </p:nvSpPr>
        <p:spPr>
          <a:xfrm>
            <a:off x="8815406" y="2186515"/>
            <a:ext cx="1143008" cy="1071570"/>
          </a:xfrm>
          <a:prstGeom prst="rect">
            <a:avLst/>
          </a:prstGeom>
          <a:noFill/>
          <a:ln w="28575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3 - Θέση περιεχομένου"/>
          <p:cNvSpPr txBox="1">
            <a:spLocks/>
          </p:cNvSpPr>
          <p:nvPr/>
        </p:nvSpPr>
        <p:spPr bwMode="auto">
          <a:xfrm>
            <a:off x="1814482" y="4186779"/>
            <a:ext cx="8715436" cy="1714488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6350" cap="flat" cmpd="sng" algn="ctr">
            <a:solidFill>
              <a:srgbClr val="4F81BD"/>
            </a:solidFill>
            <a:prstDash val="solid"/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l-G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Ημερομηνία δειγματοληψίας: 29</a:t>
            </a:r>
            <a:r>
              <a:rPr kumimoji="0" lang="el-GR" sz="1400" b="0" i="0" u="none" strike="noStrike" kern="1200" cap="none" spc="0" normalizeH="0" baseline="3000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η</a:t>
            </a:r>
            <a:r>
              <a:rPr kumimoji="0" lang="el-G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 Απριλίου 2013</a:t>
            </a:r>
            <a:r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l-G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Άριστες καιρικές συνθήκες (νηνεμία, 100% ορατότητα)</a:t>
            </a:r>
            <a:endParaRPr kumimoji="0" 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l-G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Μέτρηση 8,910 ατόμων που αντιστοιχούν σε 3.076 </a:t>
            </a:r>
            <a:r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m </a:t>
            </a:r>
            <a:r>
              <a:rPr kumimoji="0" lang="el-G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ακτογραμμής (52,2%) </a:t>
            </a:r>
            <a:r>
              <a:rPr kumimoji="0" lang="el-G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  <a:sym typeface="Wingdings" pitchFamily="2" charset="2"/>
              </a:rPr>
              <a:t> </a:t>
            </a:r>
            <a:r>
              <a:rPr kumimoji="0" lang="el-GR" sz="14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  <a:sym typeface="Wingdings" pitchFamily="2" charset="2"/>
              </a:rPr>
              <a:t>17.069 άτομα Αρτέμη </a:t>
            </a:r>
            <a:r>
              <a:rPr kumimoji="0" lang="el-G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  <a:sym typeface="Wingdings" pitchFamily="2" charset="2"/>
              </a:rPr>
              <a:t>στο 100% ακτογραμμής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l-G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  <a:sym typeface="Wingdings" pitchFamily="2" charset="2"/>
              </a:rPr>
              <a:t>Σύμφωνα με </a:t>
            </a:r>
            <a:r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  <a:sym typeface="Wingdings" pitchFamily="2" charset="2"/>
              </a:rPr>
              <a:t>Furness </a:t>
            </a:r>
            <a:r>
              <a:rPr kumimoji="0" lang="en-US" sz="1400" b="0" i="1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  <a:sym typeface="Wingdings" pitchFamily="2" charset="2"/>
              </a:rPr>
              <a:t>et al. </a:t>
            </a:r>
            <a:r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  <a:sym typeface="Wingdings" pitchFamily="2" charset="2"/>
              </a:rPr>
              <a:t>(2000)  50% </a:t>
            </a:r>
            <a:r>
              <a:rPr kumimoji="0" lang="el-G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  <a:sym typeface="Wingdings" pitchFamily="2" charset="2"/>
              </a:rPr>
              <a:t>γεννήτορες και 50% μη αναπαραγωγικά άτομα</a:t>
            </a:r>
            <a:r>
              <a:rPr kumimoji="0" lang="el-GR" sz="14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  <a:sym typeface="Wingdings" pitchFamily="2" charset="2"/>
              </a:rPr>
              <a:t>: 4.267 ζευγάρια &amp; 8.535 μη αναπαραγωγικά άτομα Αρτέμη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l-G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  <a:sym typeface="Wingdings" pitchFamily="2" charset="2"/>
              </a:rPr>
              <a:t>Πυκνότητες ανά νησί: </a:t>
            </a:r>
            <a:r>
              <a:rPr kumimoji="0" lang="el-GR" sz="14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  <a:sym typeface="Wingdings" pitchFamily="2" charset="2"/>
              </a:rPr>
              <a:t>3.068 άτομα/</a:t>
            </a:r>
            <a:r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  <a:sym typeface="Wingdings" pitchFamily="2" charset="2"/>
              </a:rPr>
              <a:t>km </a:t>
            </a:r>
            <a:r>
              <a:rPr kumimoji="0" lang="el-GR" sz="14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  <a:sym typeface="Wingdings" pitchFamily="2" charset="2"/>
              </a:rPr>
              <a:t>στο Σταμφάνι </a:t>
            </a:r>
            <a:r>
              <a:rPr kumimoji="0" lang="el-G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  <a:sym typeface="Wingdings" pitchFamily="2" charset="2"/>
              </a:rPr>
              <a:t>και </a:t>
            </a:r>
            <a:r>
              <a:rPr kumimoji="0" lang="el-GR" sz="14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  <a:sym typeface="Wingdings" pitchFamily="2" charset="2"/>
              </a:rPr>
              <a:t>2.723 άτομα/</a:t>
            </a:r>
            <a:r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  <a:sym typeface="Wingdings" pitchFamily="2" charset="2"/>
              </a:rPr>
              <a:t>km </a:t>
            </a:r>
            <a:r>
              <a:rPr kumimoji="0" lang="el-GR" sz="14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  <a:sym typeface="Wingdings" pitchFamily="2" charset="2"/>
              </a:rPr>
              <a:t>στην Άρπυια</a:t>
            </a:r>
            <a:r>
              <a:rPr kumimoji="0" lang="el-G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  <a:sym typeface="Wingdings" pitchFamily="2" charset="2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3000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16" name="12 - Έλλειψη"/>
          <p:cNvSpPr/>
          <p:nvPr/>
        </p:nvSpPr>
        <p:spPr>
          <a:xfrm>
            <a:off x="5886448" y="3258085"/>
            <a:ext cx="642942" cy="500066"/>
          </a:xfrm>
          <a:prstGeom prst="ellipse">
            <a:avLst/>
          </a:prstGeom>
          <a:noFill/>
          <a:ln w="25400" cap="flat" cmpd="sng" algn="ctr">
            <a:solidFill>
              <a:srgbClr val="4BACC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13 - Βέλος προς τα κάτω"/>
          <p:cNvSpPr/>
          <p:nvPr/>
        </p:nvSpPr>
        <p:spPr>
          <a:xfrm>
            <a:off x="6100762" y="3829589"/>
            <a:ext cx="214314" cy="357190"/>
          </a:xfrm>
          <a:prstGeom prst="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436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build="p" animBg="1"/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3030996" y="0"/>
            <a:ext cx="62958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Απογραφή</a:t>
            </a:r>
            <a:r>
              <a:rPr lang="en-US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lang="el-GR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πληθυσμού (</a:t>
            </a:r>
            <a:r>
              <a:rPr lang="el-GR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εναλλακτική </a:t>
            </a:r>
            <a:r>
              <a:rPr lang="el-GR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μεθοδολογία - χρήση </a:t>
            </a:r>
            <a:r>
              <a:rPr lang="en-US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d</a:t>
            </a:r>
            <a:r>
              <a:rPr lang="el-GR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rone</a:t>
            </a:r>
            <a:r>
              <a:rPr lang="en-US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lang="el-GR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για </a:t>
            </a:r>
            <a:r>
              <a:rPr lang="en-US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raft counts </a:t>
            </a:r>
            <a:r>
              <a:rPr lang="el-GR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και </a:t>
            </a:r>
            <a:r>
              <a:rPr lang="en-US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occupied nests</a:t>
            </a:r>
            <a:r>
              <a:rPr lang="el-GR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)</a:t>
            </a:r>
            <a:endParaRPr lang="fr-FR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l="34153" t="12038" r="18846" b="8088"/>
          <a:stretch/>
        </p:blipFill>
        <p:spPr>
          <a:xfrm>
            <a:off x="-1" y="1188840"/>
            <a:ext cx="5930537" cy="5669162"/>
          </a:xfrm>
          <a:prstGeom prst="rect">
            <a:avLst/>
          </a:prstGeom>
        </p:spPr>
      </p:pic>
      <p:pic>
        <p:nvPicPr>
          <p:cNvPr id="1026" name="Picture 2" descr="https://mdpi-res.com/drones/drones-07-00674/article_deploy/html/images/drones-07-00674-g00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0566" y="646331"/>
            <a:ext cx="6159319" cy="2132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mdpi-res.com/drones/drones-07-00674/article_deploy/html/images/drones-07-00674-g001-55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218" y="2778886"/>
            <a:ext cx="4043286" cy="314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94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3030996" y="0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Σκοπός </a:t>
            </a:r>
            <a:r>
              <a:rPr lang="el-GR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και Μέθοδος απογραφής αναπαραγωγικού πληθυσμού Αρτέμη στα Στροφάδια</a:t>
            </a:r>
            <a:endParaRPr lang="fr-FR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sp>
        <p:nvSpPr>
          <p:cNvPr id="7" name="3 - Θέση περιεχομένου"/>
          <p:cNvSpPr txBox="1">
            <a:spLocks/>
          </p:cNvSpPr>
          <p:nvPr/>
        </p:nvSpPr>
        <p:spPr bwMode="auto">
          <a:xfrm>
            <a:off x="1542787" y="1080047"/>
            <a:ext cx="5500726" cy="4448764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6350" cap="flat" cmpd="sng" algn="ctr">
            <a:solidFill>
              <a:srgbClr val="4F81BD"/>
            </a:solidFill>
            <a:prstDash val="solid"/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l-G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Σκοπός: Δημιουργία βάσης αναφοράς για την εκτίμηση πληθυσμιακών τάσεων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l-G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l-G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Περίοδος: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28</a:t>
            </a:r>
            <a:r>
              <a:rPr kumimoji="0" lang="el-GR" sz="16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η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 </a:t>
            </a:r>
            <a:r>
              <a:rPr kumimoji="0" lang="el-G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Ιουλίου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 – 12</a:t>
            </a:r>
            <a:r>
              <a:rPr kumimoji="0" lang="el-GR" sz="16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η</a:t>
            </a:r>
            <a:r>
              <a:rPr kumimoji="0" lang="el-G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A</a:t>
            </a:r>
            <a:r>
              <a:rPr kumimoji="0" lang="el-G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υγούστου 2009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l-G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Τυχαία στρωματ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o</a:t>
            </a:r>
            <a:r>
              <a:rPr kumimoji="0" lang="el-G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ποιημένη δειγματοληψία και στα δύο νησιά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l-G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Μέτρηση Εμφανώς Κατειλημμένων Θέσεων σε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30 </a:t>
            </a:r>
            <a:r>
              <a:rPr kumimoji="0" lang="el-G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δειγματοληπτικά τετράγωνα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 100m</a:t>
            </a:r>
            <a:r>
              <a:rPr kumimoji="0" lang="en-US" sz="16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2 </a:t>
            </a:r>
            <a:r>
              <a:rPr kumimoji="0" lang="el-G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το καθένα (15 ανά ενδιαίτημα)</a:t>
            </a:r>
            <a:r>
              <a:rPr kumimoji="0" lang="el-G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  <a:sym typeface="Wingdings" pitchFamily="2" charset="2"/>
              </a:rPr>
              <a:t>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  <a:sym typeface="Wingdings" pitchFamily="2" charset="2"/>
              </a:rPr>
              <a:t>Gilbert </a:t>
            </a:r>
            <a:r>
              <a:rPr kumimoji="0" lang="en-US" sz="1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  <a:sym typeface="Wingdings" pitchFamily="2" charset="2"/>
              </a:rPr>
              <a:t>et al.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  <a:sym typeface="Wingdings" pitchFamily="2" charset="2"/>
              </a:rPr>
              <a:t>1998</a:t>
            </a:r>
            <a:endParaRPr kumimoji="0" lang="el-G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  <a:sym typeface="Wingdings" pitchFamily="2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3000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l-G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Χρήση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GPS </a:t>
            </a:r>
            <a:r>
              <a:rPr kumimoji="0" lang="el-G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συσκευών για οριοθέτηση δειγμ/τικών επαναλήψεων με παράλληλη χρήση </a:t>
            </a:r>
            <a:r>
              <a:rPr kumimoji="0" lang="el-G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σχοινιού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kumimoji="0" lang="el-G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l-G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Συλλογή δεδομένων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&amp; </a:t>
            </a:r>
            <a:r>
              <a:rPr kumimoji="0" lang="el-G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και καταγραφή σε πρωτόκολλα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pic>
        <p:nvPicPr>
          <p:cNvPr id="8" name="Picture 2" descr="F:\PhD\Φωτογραφίες\2009\Στροφάδες 28 Ιουλίου - 8 Αυγούστου 2009\P807075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86351" y="661242"/>
            <a:ext cx="3500437" cy="262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 descr="F:\PhD\Φωτογραφίες\2009\Στροφάδες 28 Ιουλίου - 8 Αυγούστου 2009\P804067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86351" y="3304429"/>
            <a:ext cx="3500437" cy="262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0639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3030996" y="0"/>
            <a:ext cx="60980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Απογραφή </a:t>
            </a:r>
            <a:r>
              <a:rPr lang="el-GR" sz="2400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συνολικού πληθυσμού (Μεθοδολογία)</a:t>
            </a:r>
            <a:endParaRPr lang="fr-FR" sz="2400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pic>
        <p:nvPicPr>
          <p:cNvPr id="7" name="Picture 1" descr="strofadia_bufferzones_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07577" y="1751535"/>
            <a:ext cx="3325266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strofadia_bufferzones_biot_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49054" y="965717"/>
            <a:ext cx="5559680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4 - TextBox"/>
          <p:cNvSpPr txBox="1"/>
          <p:nvPr/>
        </p:nvSpPr>
        <p:spPr>
          <a:xfrm>
            <a:off x="5108039" y="5251997"/>
            <a:ext cx="55006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10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Οριοθέτηση τύπων κατάλληλων βιότοπων για φώλιασμα Αρτέμη στα </a:t>
            </a:r>
            <a:r>
              <a:rPr lang="el-GR" sz="1000" dirty="0" err="1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Στροφάδια</a:t>
            </a:r>
            <a:r>
              <a:rPr lang="el-GR" sz="10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με εμφανή τη θέση δειγματοληψιών για την εκτίμηση του αναπαραγωγικού πληθυσμού.</a:t>
            </a:r>
          </a:p>
        </p:txBody>
      </p:sp>
      <p:sp>
        <p:nvSpPr>
          <p:cNvPr id="10" name="5 - TextBox"/>
          <p:cNvSpPr txBox="1"/>
          <p:nvPr/>
        </p:nvSpPr>
        <p:spPr>
          <a:xfrm>
            <a:off x="1607577" y="4323303"/>
            <a:ext cx="3286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1000" dirty="0">
                <a:solidFill>
                  <a:prstClr val="black"/>
                </a:solidFill>
                <a:latin typeface="Arial" charset="0"/>
                <a:cs typeface="Arial" charset="0"/>
              </a:rPr>
              <a:t>Οριοθέτηση κατάλληλου βιότοπου για φώλιασμα Αρτέμη στα </a:t>
            </a:r>
            <a:r>
              <a:rPr lang="el-GR" sz="1000" dirty="0" err="1">
                <a:solidFill>
                  <a:prstClr val="black"/>
                </a:solidFill>
                <a:latin typeface="Arial" charset="0"/>
                <a:cs typeface="Arial" charset="0"/>
              </a:rPr>
              <a:t>Στροφάδια</a:t>
            </a:r>
            <a:r>
              <a:rPr lang="el-GR" sz="1000" dirty="0">
                <a:solidFill>
                  <a:prstClr val="black"/>
                </a:solidFill>
                <a:latin typeface="Arial" charset="0"/>
                <a:cs typeface="Arial" charset="0"/>
              </a:rPr>
              <a:t> (πιλοτική μελέτη 2007 &amp; 2008).</a:t>
            </a:r>
          </a:p>
        </p:txBody>
      </p:sp>
    </p:spTree>
    <p:extLst>
      <p:ext uri="{BB962C8B-B14F-4D97-AF65-F5344CB8AC3E}">
        <p14:creationId xmlns:p14="http://schemas.microsoft.com/office/powerpoint/2010/main" val="170782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3030996" y="0"/>
            <a:ext cx="60980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Εκτίμηση </a:t>
            </a:r>
            <a:r>
              <a:rPr lang="el-GR" sz="2400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πληθυσμού σε αποικιακά είδη θαλασσοπουλιών</a:t>
            </a:r>
            <a:endParaRPr lang="fr-FR" sz="2400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 cstate="print"/>
          <a:srcRect t="11394" b="13672"/>
          <a:stretch>
            <a:fillRect/>
          </a:stretch>
        </p:blipFill>
        <p:spPr bwMode="auto">
          <a:xfrm>
            <a:off x="1382683" y="2974137"/>
            <a:ext cx="3882767" cy="307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6 - Πίνακα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9279288"/>
              </p:ext>
            </p:extLst>
          </p:nvPr>
        </p:nvGraphicFramePr>
        <p:xfrm>
          <a:off x="2239938" y="1259627"/>
          <a:ext cx="7358114" cy="1607181"/>
        </p:xfrm>
        <a:graphic>
          <a:graphicData uri="http://schemas.openxmlformats.org/drawingml/2006/table">
            <a:tbl>
              <a:tblPr/>
              <a:tblGrid>
                <a:gridCol w="2928959"/>
                <a:gridCol w="285752"/>
                <a:gridCol w="1215478"/>
                <a:gridCol w="975975"/>
                <a:gridCol w="975975"/>
                <a:gridCol w="975975"/>
              </a:tblGrid>
              <a:tr h="5357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Τύπος</a:t>
                      </a:r>
                      <a:r>
                        <a:rPr lang="el-GR" sz="1000" baseline="0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ενδιαιτήματος</a:t>
                      </a:r>
                      <a:endParaRPr lang="el-GR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59055" marR="59055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i="1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n</a:t>
                      </a:r>
                      <a:endParaRPr lang="el-GR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59055" marR="59055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</a:t>
                      </a:r>
                      <a:r>
                        <a:rPr lang="el-GR" sz="1000" dirty="0" err="1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έσος</a:t>
                      </a:r>
                      <a:r>
                        <a:rPr lang="el-GR" sz="1000" baseline="0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όρος</a:t>
                      </a:r>
                      <a:r>
                        <a:rPr lang="en-US" sz="1000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± SD</a:t>
                      </a:r>
                      <a:endParaRPr lang="el-GR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(C.I.)</a:t>
                      </a:r>
                      <a:endParaRPr lang="el-GR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59055" marR="59055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Ελάχιστη τιμή</a:t>
                      </a:r>
                      <a:endParaRPr lang="el-GR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59055" marR="59055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Μέγιστη τιμή</a:t>
                      </a:r>
                      <a:endParaRPr lang="el-GR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59055" marR="59055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Εύρος</a:t>
                      </a:r>
                      <a:r>
                        <a:rPr lang="el-GR" sz="1000" baseline="0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τιμών</a:t>
                      </a:r>
                      <a:endParaRPr lang="el-GR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59055" marR="59055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5357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l-GR" sz="100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Βράχοι με </a:t>
                      </a:r>
                      <a:r>
                        <a:rPr kumimoji="0" lang="el-GR" sz="1000" kern="1200" dirty="0" err="1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μακκία</a:t>
                      </a:r>
                      <a:r>
                        <a:rPr kumimoji="0" lang="el-GR" sz="100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βλάστηση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</a:t>
                      </a:r>
                      <a:r>
                        <a:rPr lang="el-GR" sz="1000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Ενδιαίτημα</a:t>
                      </a:r>
                      <a:r>
                        <a:rPr lang="en-US" sz="1000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A)</a:t>
                      </a:r>
                      <a:endParaRPr lang="el-GR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59055" marR="5905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15</a:t>
                      </a:r>
                      <a:endParaRPr lang="el-GR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59055" marR="590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</a:t>
                      </a:r>
                      <a:r>
                        <a:rPr lang="el-GR" sz="1000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,</a:t>
                      </a:r>
                      <a:r>
                        <a:rPr lang="en-US" sz="1000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467 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± </a:t>
                      </a:r>
                      <a:r>
                        <a:rPr lang="en-US" sz="1000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</a:t>
                      </a:r>
                      <a:r>
                        <a:rPr lang="el-GR" sz="1000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,</a:t>
                      </a:r>
                      <a:r>
                        <a:rPr lang="en-US" sz="1000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399</a:t>
                      </a:r>
                      <a:endParaRPr lang="el-GR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</a:t>
                      </a:r>
                      <a:r>
                        <a:rPr lang="el-GR" sz="1000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2,58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</a:t>
                      </a:r>
                      <a:r>
                        <a:rPr lang="el-GR" sz="1000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-6,3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49</a:t>
                      </a:r>
                      <a:r>
                        <a:rPr lang="el-GR" sz="1000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)</a:t>
                      </a:r>
                      <a:endParaRPr lang="el-GR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59055" marR="590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</a:t>
                      </a:r>
                      <a:endParaRPr lang="el-GR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59055" marR="590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11</a:t>
                      </a:r>
                      <a:endParaRPr lang="el-GR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59055" marR="590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</a:t>
                      </a:r>
                      <a:endParaRPr lang="el-GR" sz="100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59055" marR="590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5357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l-GR" sz="100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Βράχοι με </a:t>
                      </a:r>
                      <a:r>
                        <a:rPr kumimoji="0" lang="el-GR" sz="1000" kern="1200" dirty="0" err="1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μακκία</a:t>
                      </a:r>
                      <a:r>
                        <a:rPr kumimoji="0" lang="el-GR" sz="100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βλάστηση και γυμνό έδαφος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</a:t>
                      </a:r>
                      <a:r>
                        <a:rPr lang="el-GR" sz="1000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Ενδιαίτημα</a:t>
                      </a:r>
                      <a:r>
                        <a:rPr lang="en-US" sz="1000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B)</a:t>
                      </a:r>
                      <a:endParaRPr lang="el-GR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59055" marR="5905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15</a:t>
                      </a:r>
                      <a:endParaRPr lang="el-GR" sz="100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59055" marR="590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</a:t>
                      </a:r>
                      <a:r>
                        <a:rPr lang="el-GR" sz="1000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,</a:t>
                      </a:r>
                      <a:r>
                        <a:rPr lang="en-US" sz="1000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267 </a:t>
                      </a:r>
                      <a:r>
                        <a:rPr lang="el-GR" sz="1000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±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000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</a:t>
                      </a:r>
                      <a:r>
                        <a:rPr lang="el-GR" sz="1000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,</a:t>
                      </a:r>
                      <a:r>
                        <a:rPr lang="en-US" sz="1000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173</a:t>
                      </a:r>
                      <a:endParaRPr lang="el-GR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</a:t>
                      </a:r>
                      <a:r>
                        <a:rPr lang="el-GR" sz="1000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4,</a:t>
                      </a:r>
                      <a:r>
                        <a:rPr lang="en-US" sz="1000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510</a:t>
                      </a:r>
                      <a:r>
                        <a:rPr lang="el-GR" sz="1000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-8,</a:t>
                      </a:r>
                      <a:r>
                        <a:rPr lang="en-US" sz="1000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024</a:t>
                      </a:r>
                      <a:r>
                        <a:rPr lang="el-GR" sz="1000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)</a:t>
                      </a:r>
                      <a:endParaRPr lang="el-GR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59055" marR="590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</a:t>
                      </a:r>
                      <a:endParaRPr lang="el-GR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59055" marR="590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15</a:t>
                      </a:r>
                      <a:endParaRPr lang="el-GR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59055" marR="590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13</a:t>
                      </a:r>
                      <a:endParaRPr lang="el-GR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59055" marR="590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4 - Ορθογώνιο"/>
          <p:cNvSpPr/>
          <p:nvPr/>
        </p:nvSpPr>
        <p:spPr>
          <a:xfrm>
            <a:off x="5526086" y="1759691"/>
            <a:ext cx="1071570" cy="107157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" name="7 - Γωνιακή σύνδεση"/>
          <p:cNvCxnSpPr/>
          <p:nvPr/>
        </p:nvCxnSpPr>
        <p:spPr>
          <a:xfrm rot="16200000" flipH="1">
            <a:off x="6169028" y="2902699"/>
            <a:ext cx="1571636" cy="714380"/>
          </a:xfrm>
          <a:prstGeom prst="bentConnector3">
            <a:avLst>
              <a:gd name="adj1" fmla="val 50000"/>
            </a:avLst>
          </a:prstGeom>
          <a:noFill/>
          <a:ln w="28575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sp>
        <p:nvSpPr>
          <p:cNvPr id="11" name="8 - TextBox"/>
          <p:cNvSpPr txBox="1"/>
          <p:nvPr/>
        </p:nvSpPr>
        <p:spPr>
          <a:xfrm>
            <a:off x="5668962" y="4045708"/>
            <a:ext cx="4429156" cy="461665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Ο τύπος κατάλληλου βιότοπου αναπαραγωγής </a:t>
            </a:r>
            <a:r>
              <a:rPr kumimoji="0" lang="el-GR" sz="1200" b="0" i="0" u="sng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δεν επηρεάζει </a:t>
            </a:r>
            <a:r>
              <a:rPr kumimoji="0" lang="el-G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την πυκνότητα των ΕΚΘ (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U</a:t>
            </a:r>
            <a:r>
              <a:rPr kumimoji="0" lang="el-G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=77,500, 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P</a:t>
            </a:r>
            <a:r>
              <a:rPr kumimoji="0" lang="el-G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=0,148).</a:t>
            </a:r>
          </a:p>
        </p:txBody>
      </p:sp>
      <p:sp>
        <p:nvSpPr>
          <p:cNvPr id="12" name="9 - TextBox"/>
          <p:cNvSpPr txBox="1"/>
          <p:nvPr/>
        </p:nvSpPr>
        <p:spPr>
          <a:xfrm>
            <a:off x="2311376" y="830997"/>
            <a:ext cx="7286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10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Περιγραφική στατιστική των πρωτογενών δεδομένων των δειγματοληψιών ανά τύπο ενδιαιτήματος για την καταμέτρηση ΕΚΘ από </a:t>
            </a:r>
            <a:r>
              <a:rPr lang="el-GR" sz="1000" dirty="0" err="1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Αρτέμηδες</a:t>
            </a:r>
            <a:r>
              <a:rPr lang="el-GR" sz="10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στα </a:t>
            </a:r>
            <a:r>
              <a:rPr lang="el-GR" sz="1000" dirty="0" err="1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Στροφάδια</a:t>
            </a:r>
            <a:r>
              <a:rPr lang="el-GR" sz="10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21129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3030996" y="0"/>
            <a:ext cx="60980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Εκτίμηση </a:t>
            </a:r>
            <a:r>
              <a:rPr lang="el-GR" sz="2400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πληθυσμού σε αποικιακά είδη θαλασσοπουλιών</a:t>
            </a:r>
            <a:endParaRPr lang="fr-FR" sz="2400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graphicFrame>
        <p:nvGraphicFramePr>
          <p:cNvPr id="7" name="4 - Πίνακα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016447"/>
              </p:ext>
            </p:extLst>
          </p:nvPr>
        </p:nvGraphicFramePr>
        <p:xfrm>
          <a:off x="1542787" y="1527697"/>
          <a:ext cx="9001189" cy="3738826"/>
        </p:xfrm>
        <a:graphic>
          <a:graphicData uri="http://schemas.openxmlformats.org/drawingml/2006/table">
            <a:tbl>
              <a:tblPr/>
              <a:tblGrid>
                <a:gridCol w="933958"/>
                <a:gridCol w="637678"/>
                <a:gridCol w="1071570"/>
                <a:gridCol w="857256"/>
                <a:gridCol w="1071570"/>
                <a:gridCol w="642942"/>
                <a:gridCol w="928694"/>
                <a:gridCol w="928694"/>
                <a:gridCol w="1000132"/>
                <a:gridCol w="928695"/>
              </a:tblGrid>
              <a:tr h="4604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l-G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002" marR="570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b="1" dirty="0">
                          <a:latin typeface="Times New Roman"/>
                          <a:ea typeface="Times New Roman"/>
                          <a:cs typeface="Times New Roman"/>
                        </a:rPr>
                        <a:t>Ενδιαίτημα Α</a:t>
                      </a:r>
                      <a:endParaRPr lang="el-G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002" marR="570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b="1">
                          <a:latin typeface="Times New Roman"/>
                          <a:ea typeface="Times New Roman"/>
                          <a:cs typeface="Times New Roman"/>
                        </a:rPr>
                        <a:t>Ενδιαίτημα Β</a:t>
                      </a:r>
                      <a:endParaRPr lang="el-G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002" marR="570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3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b="1">
                          <a:latin typeface="Times New Roman"/>
                          <a:ea typeface="Times New Roman"/>
                          <a:cs typeface="Times New Roman"/>
                        </a:rPr>
                        <a:t>ΣΥΝΟΛΟ ζευγάρια (</a:t>
                      </a: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  <a:r>
                        <a:rPr lang="el-GR" sz="1100" b="1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el-GR" sz="1100" b="1">
                          <a:latin typeface="Times New Roman"/>
                          <a:ea typeface="Times New Roman"/>
                          <a:cs typeface="Times New Roman"/>
                        </a:rPr>
                        <a:t>.)</a:t>
                      </a:r>
                      <a:endParaRPr lang="el-G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002" marR="570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</a:tr>
              <a:tr h="8188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l-G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002" marR="570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b="1" dirty="0">
                          <a:latin typeface="Times New Roman"/>
                          <a:ea typeface="Times New Roman"/>
                          <a:cs typeface="Times New Roman"/>
                        </a:rPr>
                        <a:t>Έκταση (</a:t>
                      </a:r>
                      <a:r>
                        <a:rPr lang="en-US" sz="1100" b="1" dirty="0">
                          <a:latin typeface="Times New Roman"/>
                          <a:ea typeface="Times New Roman"/>
                          <a:cs typeface="Times New Roman"/>
                        </a:rPr>
                        <a:t>m</a:t>
                      </a:r>
                      <a:r>
                        <a:rPr lang="el-GR" sz="1100" b="1" baseline="300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l-GR" sz="1100" b="1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el-G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002" marR="570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b="1" dirty="0">
                          <a:latin typeface="Times New Roman"/>
                          <a:ea typeface="Times New Roman"/>
                          <a:cs typeface="Times New Roman"/>
                        </a:rPr>
                        <a:t>Αριθμός </a:t>
                      </a:r>
                      <a:r>
                        <a:rPr lang="el-GR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   ΕΚΘ </a:t>
                      </a:r>
                      <a:r>
                        <a:rPr lang="el-GR" sz="1100" b="1" dirty="0">
                          <a:latin typeface="Times New Roman"/>
                          <a:ea typeface="Times New Roman"/>
                          <a:cs typeface="Times New Roman"/>
                        </a:rPr>
                        <a:t>/ 100</a:t>
                      </a:r>
                      <a:r>
                        <a:rPr lang="en-US" sz="1100" b="1" dirty="0">
                          <a:latin typeface="Times New Roman"/>
                          <a:ea typeface="Times New Roman"/>
                          <a:cs typeface="Times New Roman"/>
                        </a:rPr>
                        <a:t>m</a:t>
                      </a:r>
                      <a:r>
                        <a:rPr lang="el-GR" sz="1100" b="1" baseline="30000" dirty="0">
                          <a:latin typeface="Times New Roman"/>
                          <a:ea typeface="Times New Roman"/>
                          <a:cs typeface="Times New Roman"/>
                        </a:rPr>
                        <a:t>2 </a:t>
                      </a:r>
                      <a:r>
                        <a:rPr lang="el-GR" sz="1100" b="1" dirty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100" b="1" dirty="0"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  <a:r>
                        <a:rPr lang="el-GR" sz="1100" b="1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en-US" sz="1100" b="1" dirty="0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el-GR" sz="1100" b="1" dirty="0">
                          <a:latin typeface="Times New Roman"/>
                          <a:ea typeface="Times New Roman"/>
                          <a:cs typeface="Times New Roman"/>
                        </a:rPr>
                        <a:t>.)</a:t>
                      </a:r>
                      <a:endParaRPr lang="el-G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002" marR="570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b="1" dirty="0">
                          <a:latin typeface="Times New Roman"/>
                          <a:ea typeface="Times New Roman"/>
                          <a:cs typeface="Times New Roman"/>
                        </a:rPr>
                        <a:t>Πυκνότητα  αρ. ΕΚΘ/</a:t>
                      </a:r>
                      <a:r>
                        <a:rPr lang="en-US" sz="1100" b="1" dirty="0">
                          <a:latin typeface="Times New Roman"/>
                          <a:ea typeface="Times New Roman"/>
                          <a:cs typeface="Times New Roman"/>
                        </a:rPr>
                        <a:t>m</a:t>
                      </a:r>
                      <a:r>
                        <a:rPr lang="el-GR" sz="1100" b="1" baseline="30000" dirty="0">
                          <a:latin typeface="Times New Roman"/>
                          <a:ea typeface="Times New Roman"/>
                          <a:cs typeface="Times New Roman"/>
                        </a:rPr>
                        <a:t>2   </a:t>
                      </a:r>
                      <a:endParaRPr lang="el-G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002" marR="570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Ζευγ</a:t>
                      </a:r>
                      <a:r>
                        <a:rPr lang="el-GR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el-GR" sz="11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l-GR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Αρτέμη </a:t>
                      </a:r>
                      <a:r>
                        <a:rPr lang="el-GR" sz="1100" b="1" dirty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100" b="1" dirty="0"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  <a:r>
                        <a:rPr lang="el-GR" sz="1100" b="1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en-US" sz="1100" b="1" dirty="0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el-GR" sz="1100" b="1" dirty="0">
                          <a:latin typeface="Times New Roman"/>
                          <a:ea typeface="Times New Roman"/>
                          <a:cs typeface="Times New Roman"/>
                        </a:rPr>
                        <a:t>.)</a:t>
                      </a:r>
                      <a:endParaRPr lang="el-G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002" marR="570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b="1">
                          <a:latin typeface="Times New Roman"/>
                          <a:ea typeface="Times New Roman"/>
                          <a:cs typeface="Times New Roman"/>
                        </a:rPr>
                        <a:t>Έκταση (</a:t>
                      </a: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m</a:t>
                      </a:r>
                      <a:r>
                        <a:rPr lang="el-GR" sz="1100" b="1" baseline="30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l-GR" sz="1100" b="1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el-G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002" marR="570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b="1" dirty="0">
                          <a:latin typeface="Times New Roman"/>
                          <a:ea typeface="Times New Roman"/>
                          <a:cs typeface="Times New Roman"/>
                        </a:rPr>
                        <a:t>Αριθμός ΕΚΘ / 100</a:t>
                      </a:r>
                      <a:r>
                        <a:rPr lang="en-US" sz="1100" b="1" dirty="0">
                          <a:latin typeface="Times New Roman"/>
                          <a:ea typeface="Times New Roman"/>
                          <a:cs typeface="Times New Roman"/>
                        </a:rPr>
                        <a:t>m</a:t>
                      </a:r>
                      <a:r>
                        <a:rPr lang="el-GR" sz="1100" b="1" baseline="30000" dirty="0">
                          <a:latin typeface="Times New Roman"/>
                          <a:ea typeface="Times New Roman"/>
                          <a:cs typeface="Times New Roman"/>
                        </a:rPr>
                        <a:t>2 </a:t>
                      </a:r>
                      <a:r>
                        <a:rPr lang="el-GR" sz="1100" b="1" dirty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100" b="1" dirty="0"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  <a:r>
                        <a:rPr lang="el-GR" sz="1100" b="1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en-US" sz="1100" b="1" dirty="0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el-GR" sz="1100" b="1" dirty="0">
                          <a:latin typeface="Times New Roman"/>
                          <a:ea typeface="Times New Roman"/>
                          <a:cs typeface="Times New Roman"/>
                        </a:rPr>
                        <a:t>.)</a:t>
                      </a:r>
                      <a:endParaRPr lang="el-G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002" marR="570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b="1">
                          <a:latin typeface="Times New Roman"/>
                          <a:ea typeface="Times New Roman"/>
                          <a:cs typeface="Times New Roman"/>
                        </a:rPr>
                        <a:t>Πυκνότητα  αρ. ΕΚΘ/</a:t>
                      </a: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m</a:t>
                      </a:r>
                      <a:r>
                        <a:rPr lang="el-GR" sz="1100" b="1" baseline="30000">
                          <a:latin typeface="Times New Roman"/>
                          <a:ea typeface="Times New Roman"/>
                          <a:cs typeface="Times New Roman"/>
                        </a:rPr>
                        <a:t>2 </a:t>
                      </a:r>
                      <a:endParaRPr lang="el-G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002" marR="570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Ζευγ</a:t>
                      </a:r>
                      <a:r>
                        <a:rPr lang="el-GR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el-GR" sz="11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l-GR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Αρτέμη </a:t>
                      </a:r>
                      <a:r>
                        <a:rPr lang="el-GR" sz="1100" b="1" dirty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100" b="1" dirty="0"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  <a:r>
                        <a:rPr lang="el-GR" sz="1100" b="1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en-US" sz="1100" b="1" dirty="0">
                          <a:latin typeface="Times New Roman"/>
                          <a:ea typeface="Times New Roman"/>
                          <a:cs typeface="Times New Roman"/>
                        </a:rPr>
                        <a:t>I.)</a:t>
                      </a:r>
                      <a:endParaRPr lang="el-G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002" marR="570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3B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</a:tr>
              <a:tr h="8198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b="1">
                          <a:latin typeface="Times New Roman"/>
                          <a:ea typeface="Times New Roman"/>
                          <a:cs typeface="Times New Roman"/>
                        </a:rPr>
                        <a:t>Σταμφάνι</a:t>
                      </a:r>
                      <a:endParaRPr lang="el-G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002" marR="570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>
                          <a:latin typeface="Times New Roman"/>
                          <a:ea typeface="Times New Roman"/>
                          <a:cs typeface="Times New Roman"/>
                        </a:rPr>
                        <a:t>53.617</a:t>
                      </a:r>
                      <a:endParaRPr lang="el-G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002" marR="570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B8B7"/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l-GR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latin typeface="Times New Roman"/>
                          <a:ea typeface="Times New Roman"/>
                          <a:cs typeface="Times New Roman"/>
                        </a:rPr>
                        <a:t>4,47       </a:t>
                      </a:r>
                      <a:r>
                        <a:rPr lang="el-GR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</a:t>
                      </a:r>
                      <a:r>
                        <a:rPr lang="el-GR" sz="1100" dirty="0">
                          <a:latin typeface="Times New Roman"/>
                          <a:ea typeface="Times New Roman"/>
                          <a:cs typeface="Times New Roman"/>
                        </a:rPr>
                        <a:t>(2,58-6,35)</a:t>
                      </a:r>
                      <a:endParaRPr lang="el-G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002" marR="570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B8B7"/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l-GR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latin typeface="Times New Roman"/>
                          <a:ea typeface="Times New Roman"/>
                          <a:cs typeface="Times New Roman"/>
                        </a:rPr>
                        <a:t>0,0447</a:t>
                      </a:r>
                      <a:endParaRPr lang="el-G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002" marR="570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2.397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r>
                        <a:rPr lang="el-GR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1.383-3.405)</a:t>
                      </a:r>
                      <a:endParaRPr lang="el-G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002" marR="570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latin typeface="Times New Roman"/>
                          <a:ea typeface="Times New Roman"/>
                          <a:cs typeface="Times New Roman"/>
                        </a:rPr>
                        <a:t>18.569</a:t>
                      </a:r>
                      <a:endParaRPr lang="el-G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002" marR="570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3BC"/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6,27         </a:t>
                      </a:r>
                      <a:r>
                        <a:rPr lang="el-GR" sz="1100" dirty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l-GR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4,51-8,02)</a:t>
                      </a:r>
                      <a:endParaRPr lang="el-G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002" marR="570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3BC"/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0,0627</a:t>
                      </a:r>
                      <a:endParaRPr lang="el-G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002" marR="570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1.164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</a:t>
                      </a:r>
                      <a:r>
                        <a:rPr lang="el-GR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(83</a:t>
                      </a:r>
                      <a:r>
                        <a:rPr lang="el-GR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-1.</a:t>
                      </a:r>
                      <a:r>
                        <a:rPr lang="el-GR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489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el-G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002" marR="570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3.5</a:t>
                      </a:r>
                      <a:r>
                        <a:rPr lang="el-GR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61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2.2</a:t>
                      </a:r>
                      <a:r>
                        <a:rPr lang="el-GR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-4.</a:t>
                      </a:r>
                      <a:r>
                        <a:rPr lang="el-GR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894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el-G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002" marR="570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</a:tr>
              <a:tr h="8198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b="1">
                          <a:latin typeface="Times New Roman"/>
                          <a:ea typeface="Times New Roman"/>
                          <a:cs typeface="Times New Roman"/>
                        </a:rPr>
                        <a:t>Άρπυια</a:t>
                      </a:r>
                      <a:endParaRPr lang="el-G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002" marR="570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>
                          <a:latin typeface="Times New Roman"/>
                          <a:ea typeface="Times New Roman"/>
                          <a:cs typeface="Times New Roman"/>
                        </a:rPr>
                        <a:t>29.720</a:t>
                      </a:r>
                      <a:endParaRPr lang="el-G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002" marR="570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B8B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1.328 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</a:t>
                      </a:r>
                      <a:r>
                        <a:rPr lang="el-GR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(767-1.887)</a:t>
                      </a:r>
                      <a:endParaRPr lang="el-G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002" marR="570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latin typeface="Times New Roman"/>
                          <a:ea typeface="Times New Roman"/>
                          <a:cs typeface="Times New Roman"/>
                        </a:rPr>
                        <a:t>10.533</a:t>
                      </a:r>
                      <a:endParaRPr lang="el-G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002" marR="570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3B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660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   </a:t>
                      </a:r>
                      <a:r>
                        <a:rPr lang="el-GR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(4</a:t>
                      </a:r>
                      <a:r>
                        <a:rPr lang="el-GR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5-8</a:t>
                      </a:r>
                      <a:r>
                        <a:rPr lang="el-GR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el-G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002" marR="570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1.989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1.2</a:t>
                      </a:r>
                      <a:r>
                        <a:rPr lang="el-GR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2-2.7</a:t>
                      </a:r>
                      <a:r>
                        <a:rPr lang="el-GR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el-G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002" marR="570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</a:tr>
              <a:tr h="8198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b="1">
                          <a:latin typeface="Times New Roman"/>
                          <a:ea typeface="Times New Roman"/>
                          <a:cs typeface="Times New Roman"/>
                        </a:rPr>
                        <a:t>ΣΥΝΟΛΟ</a:t>
                      </a:r>
                      <a:endParaRPr lang="el-G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002" marR="570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>
                          <a:latin typeface="Times New Roman"/>
                          <a:ea typeface="Times New Roman"/>
                          <a:cs typeface="Times New Roman"/>
                        </a:rPr>
                        <a:t>83.337</a:t>
                      </a:r>
                      <a:endParaRPr lang="el-G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002" marR="570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B8B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>
                          <a:latin typeface="Times New Roman"/>
                          <a:ea typeface="Times New Roman"/>
                          <a:cs typeface="Times New Roman"/>
                        </a:rPr>
                        <a:t>3.725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    </a:t>
                      </a:r>
                      <a:r>
                        <a:rPr lang="el-GR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r>
                        <a:rPr lang="en-US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2.150-5.292)</a:t>
                      </a:r>
                      <a:endParaRPr lang="el-G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002" marR="570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>
                          <a:latin typeface="Times New Roman"/>
                          <a:ea typeface="Times New Roman"/>
                          <a:cs typeface="Times New Roman"/>
                        </a:rPr>
                        <a:t>29.102</a:t>
                      </a:r>
                      <a:endParaRPr lang="el-G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002" marR="570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3B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1.825 </a:t>
                      </a:r>
                      <a:r>
                        <a:rPr lang="en-US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r>
                        <a:rPr lang="el-GR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el-GR" sz="1100" dirty="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r>
                        <a:rPr lang="en-US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el-GR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13-2.334</a:t>
                      </a:r>
                      <a:r>
                        <a:rPr lang="en-US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el-G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002" marR="570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5.550</a:t>
                      </a:r>
                      <a:r>
                        <a:rPr lang="en-US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r>
                        <a:rPr lang="en-US" sz="1100" b="1" dirty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  <a:r>
                        <a:rPr lang="el-GR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463</a:t>
                      </a:r>
                      <a:r>
                        <a:rPr lang="en-US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-7.6</a:t>
                      </a:r>
                      <a:r>
                        <a:rPr lang="el-GR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r>
                        <a:rPr lang="en-US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el-G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002" marR="570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8" name="5 - TextBox"/>
          <p:cNvSpPr txBox="1"/>
          <p:nvPr/>
        </p:nvSpPr>
        <p:spPr>
          <a:xfrm>
            <a:off x="1614224" y="1099069"/>
            <a:ext cx="885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1000" dirty="0">
                <a:solidFill>
                  <a:prstClr val="black"/>
                </a:solidFill>
                <a:latin typeface="Arial" charset="0"/>
                <a:cs typeface="Arial" charset="0"/>
              </a:rPr>
              <a:t>Εκτίμηση του αναπαραγωγικού πληθυσμού </a:t>
            </a:r>
            <a:r>
              <a:rPr lang="el-GR" sz="1000" dirty="0" err="1">
                <a:solidFill>
                  <a:prstClr val="black"/>
                </a:solidFill>
                <a:latin typeface="Arial" charset="0"/>
                <a:cs typeface="Arial" charset="0"/>
              </a:rPr>
              <a:t>Αρτέμηδων</a:t>
            </a:r>
            <a:r>
              <a:rPr lang="el-GR" sz="1000" dirty="0">
                <a:solidFill>
                  <a:prstClr val="black"/>
                </a:solidFill>
                <a:latin typeface="Arial" charset="0"/>
                <a:cs typeface="Arial" charset="0"/>
              </a:rPr>
              <a:t> στις Στροφάδες νήσους. Σε παρένθεση οι εκτιμήσεις των ζευγαριών με βάση τα αντίστοιχα διαστήματα εμπιστοσύνης (</a:t>
            </a:r>
            <a:r>
              <a:rPr lang="en-US" sz="1000" dirty="0">
                <a:solidFill>
                  <a:prstClr val="black"/>
                </a:solidFill>
                <a:latin typeface="Arial" charset="0"/>
                <a:cs typeface="Arial" charset="0"/>
              </a:rPr>
              <a:t>Confidence Intervals</a:t>
            </a:r>
            <a:r>
              <a:rPr lang="el-GR" sz="1000" dirty="0">
                <a:solidFill>
                  <a:prstClr val="black"/>
                </a:solidFill>
                <a:latin typeface="Arial" charset="0"/>
                <a:cs typeface="Arial" charset="0"/>
              </a:rPr>
              <a:t>-</a:t>
            </a:r>
            <a:r>
              <a:rPr lang="en-US" sz="1000" dirty="0">
                <a:solidFill>
                  <a:prstClr val="black"/>
                </a:solidFill>
                <a:latin typeface="Arial" charset="0"/>
                <a:cs typeface="Arial" charset="0"/>
              </a:rPr>
              <a:t>C</a:t>
            </a:r>
            <a:r>
              <a:rPr lang="el-GR" sz="1000" dirty="0">
                <a:solidFill>
                  <a:prstClr val="black"/>
                </a:solidFill>
                <a:latin typeface="Arial" charset="0"/>
                <a:cs typeface="Arial" charset="0"/>
              </a:rPr>
              <a:t>.</a:t>
            </a:r>
            <a:r>
              <a:rPr lang="en-US" sz="1000" dirty="0">
                <a:solidFill>
                  <a:prstClr val="black"/>
                </a:solidFill>
                <a:latin typeface="Arial" charset="0"/>
                <a:cs typeface="Arial" charset="0"/>
              </a:rPr>
              <a:t>I</a:t>
            </a:r>
            <a:r>
              <a:rPr lang="el-GR" sz="1000" dirty="0">
                <a:solidFill>
                  <a:prstClr val="black"/>
                </a:solidFill>
                <a:latin typeface="Arial" charset="0"/>
                <a:cs typeface="Arial" charset="0"/>
              </a:rPr>
              <a:t>. 95%)</a:t>
            </a:r>
            <a:r>
              <a:rPr lang="en-US" sz="1000" dirty="0">
                <a:solidFill>
                  <a:prstClr val="black"/>
                </a:solidFill>
                <a:latin typeface="Arial" charset="0"/>
                <a:cs typeface="Arial" charset="0"/>
              </a:rPr>
              <a:t>.</a:t>
            </a:r>
            <a:endParaRPr lang="el-GR" sz="10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099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3030996" y="0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Σύγκριση </a:t>
            </a:r>
            <a:r>
              <a:rPr lang="el-GR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μεγεθών του αναπαραγωγικού πληθυσμού των Αρτέμηδων (</a:t>
            </a:r>
            <a:r>
              <a:rPr lang="el-GR" b="1" i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Calonectris diomedea</a:t>
            </a:r>
            <a:r>
              <a:rPr lang="el-GR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) στη λεκάνη της Μεσογείου, την Ελλάδα και τα Στροφάδια</a:t>
            </a:r>
            <a:endParaRPr lang="fr-FR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graphicFrame>
        <p:nvGraphicFramePr>
          <p:cNvPr id="7" name="3 - Πίνακα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1097504"/>
              </p:ext>
            </p:extLst>
          </p:nvPr>
        </p:nvGraphicFramePr>
        <p:xfrm>
          <a:off x="1927196" y="923330"/>
          <a:ext cx="5572164" cy="4714906"/>
        </p:xfrm>
        <a:graphic>
          <a:graphicData uri="http://schemas.openxmlformats.org/drawingml/2006/table">
            <a:tbl>
              <a:tblPr/>
              <a:tblGrid>
                <a:gridCol w="1871401"/>
                <a:gridCol w="3700763"/>
              </a:tblGrid>
              <a:tr h="10484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l-GR" sz="1000" b="1" dirty="0">
                          <a:latin typeface="Times New Roman"/>
                          <a:ea typeface="Times New Roman"/>
                          <a:cs typeface="Times New Roman"/>
                        </a:rPr>
                        <a:t>Αναπαραγωγικός πληθυσμός Αρτέμη στη Μεσόγειο</a:t>
                      </a:r>
                      <a:endParaRPr lang="el-G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142.478-222.886 </a:t>
                      </a:r>
                      <a:r>
                        <a:rPr lang="el-GR" sz="1000" dirty="0">
                          <a:latin typeface="Times New Roman"/>
                          <a:ea typeface="Times New Roman"/>
                          <a:cs typeface="Times New Roman"/>
                        </a:rPr>
                        <a:t>ζευγάρια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en-US" sz="1000" dirty="0" err="1">
                          <a:latin typeface="Times New Roman"/>
                          <a:ea typeface="Times New Roman"/>
                          <a:cs typeface="Times New Roman"/>
                        </a:rPr>
                        <a:t>Derhé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 2012)</a:t>
                      </a:r>
                      <a:endParaRPr lang="el-GR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50.000 </a:t>
                      </a:r>
                      <a:r>
                        <a:rPr lang="el-GR" sz="1000" dirty="0">
                          <a:latin typeface="Times New Roman"/>
                          <a:ea typeface="Times New Roman"/>
                          <a:cs typeface="Times New Roman"/>
                        </a:rPr>
                        <a:t>ζευγάρια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en-US" sz="1000" dirty="0" err="1">
                          <a:latin typeface="Times New Roman"/>
                          <a:ea typeface="Times New Roman"/>
                          <a:cs typeface="Times New Roman"/>
                        </a:rPr>
                        <a:t>BirdLife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 International 2004)</a:t>
                      </a:r>
                      <a:endParaRPr lang="el-GR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60.000-80.000 </a:t>
                      </a:r>
                      <a:r>
                        <a:rPr lang="el-GR" sz="1000" dirty="0">
                          <a:latin typeface="Times New Roman"/>
                          <a:ea typeface="Times New Roman"/>
                          <a:cs typeface="Times New Roman"/>
                        </a:rPr>
                        <a:t>ζευγάρια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en-GB" sz="1000" dirty="0" err="1">
                          <a:latin typeface="Times New Roman"/>
                          <a:ea typeface="Times New Roman"/>
                          <a:cs typeface="Times New Roman"/>
                        </a:rPr>
                        <a:t>Thibault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 1993b</a:t>
                      </a:r>
                      <a:r>
                        <a:rPr lang="el-GR" sz="1000" dirty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GB" sz="1000" dirty="0" err="1">
                          <a:latin typeface="Times New Roman"/>
                          <a:ea typeface="Times New Roman"/>
                          <a:cs typeface="Times New Roman"/>
                        </a:rPr>
                        <a:t>Zotier</a:t>
                      </a:r>
                      <a:r>
                        <a:rPr lang="en-GB" sz="10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000" i="1" dirty="0">
                          <a:latin typeface="Times New Roman"/>
                          <a:ea typeface="Times New Roman"/>
                          <a:cs typeface="Times New Roman"/>
                        </a:rPr>
                        <a:t>et al</a:t>
                      </a:r>
                      <a:r>
                        <a:rPr lang="en-US" sz="1000" i="1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 1999)</a:t>
                      </a:r>
                      <a:endParaRPr lang="el-G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1453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l-GR" sz="1000" b="1">
                          <a:latin typeface="Times New Roman"/>
                          <a:ea typeface="Times New Roman"/>
                          <a:cs typeface="Times New Roman"/>
                        </a:rPr>
                        <a:t>Αναπαραγωγικός πληθυσμός στην Ελλάδα</a:t>
                      </a:r>
                      <a:endParaRPr lang="el-G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l-GR" sz="1000" dirty="0">
                          <a:latin typeface="Times New Roman"/>
                          <a:ea typeface="Times New Roman"/>
                          <a:cs typeface="Times New Roman"/>
                        </a:rPr>
                        <a:t>8.000-11.000 ζευγάρια (παρούσα εργασία </a:t>
                      </a:r>
                      <a:r>
                        <a:rPr lang="el-GR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2014)</a:t>
                      </a:r>
                      <a:endParaRPr lang="el-GR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l-GR" sz="1000" dirty="0">
                          <a:latin typeface="Times New Roman"/>
                          <a:ea typeface="Times New Roman"/>
                          <a:cs typeface="Times New Roman"/>
                        </a:rPr>
                        <a:t>5.200 - 8.300 ζευγάρια (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HOS</a:t>
                      </a:r>
                      <a:r>
                        <a:rPr lang="el-GR" sz="1000" dirty="0">
                          <a:latin typeface="Times New Roman"/>
                          <a:ea typeface="Times New Roman"/>
                          <a:cs typeface="Times New Roman"/>
                        </a:rPr>
                        <a:t> 2011, </a:t>
                      </a:r>
                      <a:r>
                        <a:rPr lang="en-US" sz="1000" dirty="0" err="1">
                          <a:latin typeface="Times New Roman"/>
                          <a:ea typeface="Times New Roman"/>
                          <a:cs typeface="Times New Roman"/>
                        </a:rPr>
                        <a:t>Derh</a:t>
                      </a:r>
                      <a:r>
                        <a:rPr lang="el-GR" sz="1000" dirty="0">
                          <a:latin typeface="Times New Roman"/>
                          <a:ea typeface="Times New Roman"/>
                          <a:cs typeface="Times New Roman"/>
                        </a:rPr>
                        <a:t>é 2012)</a:t>
                      </a:r>
                      <a:endParaRPr lang="el-GR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l-GR" sz="1000" dirty="0">
                          <a:latin typeface="Times New Roman"/>
                          <a:ea typeface="Times New Roman"/>
                          <a:cs typeface="Times New Roman"/>
                        </a:rPr>
                        <a:t>5.000 ζευγάρια (</a:t>
                      </a:r>
                      <a:r>
                        <a:rPr lang="en-US" sz="1000" dirty="0" err="1">
                          <a:latin typeface="Times New Roman"/>
                          <a:ea typeface="Times New Roman"/>
                          <a:cs typeface="Times New Roman"/>
                        </a:rPr>
                        <a:t>BirdLife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 International</a:t>
                      </a:r>
                      <a:r>
                        <a:rPr lang="el-GR" sz="1000" dirty="0">
                          <a:latin typeface="Times New Roman"/>
                          <a:ea typeface="Times New Roman"/>
                          <a:cs typeface="Times New Roman"/>
                        </a:rPr>
                        <a:t> 2004)</a:t>
                      </a:r>
                      <a:endParaRPr lang="el-G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726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l-GR" sz="1000" b="1">
                          <a:latin typeface="Times New Roman"/>
                          <a:ea typeface="Times New Roman"/>
                          <a:cs typeface="Times New Roman"/>
                        </a:rPr>
                        <a:t>Σημαντική Περιοχή για τα Πουλιά της Ελλάδας (</a:t>
                      </a:r>
                      <a:r>
                        <a:rPr lang="en-US" sz="1000" b="1">
                          <a:latin typeface="Times New Roman"/>
                          <a:ea typeface="Times New Roman"/>
                          <a:cs typeface="Times New Roman"/>
                        </a:rPr>
                        <a:t>Important Bird Area</a:t>
                      </a:r>
                      <a:r>
                        <a:rPr lang="el-GR" sz="1000" b="1">
                          <a:latin typeface="Times New Roman"/>
                          <a:ea typeface="Times New Roman"/>
                          <a:cs typeface="Times New Roman"/>
                        </a:rPr>
                        <a:t>) </a:t>
                      </a:r>
                      <a:r>
                        <a:rPr lang="en-US" sz="1000" b="1">
                          <a:latin typeface="Times New Roman"/>
                          <a:ea typeface="Times New Roman"/>
                          <a:cs typeface="Times New Roman"/>
                        </a:rPr>
                        <a:t>GR</a:t>
                      </a:r>
                      <a:r>
                        <a:rPr lang="el-GR" sz="1000" b="1">
                          <a:latin typeface="Times New Roman"/>
                          <a:ea typeface="Times New Roman"/>
                          <a:cs typeface="Times New Roman"/>
                        </a:rPr>
                        <a:t>087: Στροφάδες Νήσοι</a:t>
                      </a:r>
                      <a:endParaRPr lang="el-G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l-GR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5.500 </a:t>
                      </a:r>
                      <a:r>
                        <a:rPr lang="el-GR" sz="1000" dirty="0">
                          <a:latin typeface="Times New Roman"/>
                          <a:ea typeface="Times New Roman"/>
                          <a:cs typeface="Times New Roman"/>
                        </a:rPr>
                        <a:t>ζευγάρια (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  <a:r>
                        <a:rPr lang="el-GR" sz="1000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el-GR" sz="1000" dirty="0">
                          <a:latin typeface="Times New Roman"/>
                          <a:ea typeface="Times New Roman"/>
                          <a:cs typeface="Times New Roman"/>
                        </a:rPr>
                        <a:t>. 95%: </a:t>
                      </a:r>
                      <a:r>
                        <a:rPr lang="el-GR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3.463- 7.626) </a:t>
                      </a:r>
                      <a:r>
                        <a:rPr lang="el-GR" sz="1000" dirty="0">
                          <a:latin typeface="Times New Roman"/>
                          <a:ea typeface="Times New Roman"/>
                          <a:cs typeface="Times New Roman"/>
                        </a:rPr>
                        <a:t>(παρούσα εργασία </a:t>
                      </a:r>
                      <a:r>
                        <a:rPr lang="el-GR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2014)</a:t>
                      </a:r>
                      <a:endParaRPr lang="el-GR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l-GR" sz="1000" dirty="0">
                          <a:latin typeface="Times New Roman"/>
                          <a:ea typeface="Times New Roman"/>
                          <a:cs typeface="Times New Roman"/>
                        </a:rPr>
                        <a:t>2.000-3.000 ζευγάρια (</a:t>
                      </a:r>
                      <a:r>
                        <a:rPr lang="el-GR" sz="1000" dirty="0" err="1">
                          <a:latin typeface="Times New Roman"/>
                          <a:ea typeface="Times New Roman"/>
                          <a:cs typeface="Times New Roman"/>
                        </a:rPr>
                        <a:t>Πορτόλου</a:t>
                      </a:r>
                      <a:r>
                        <a:rPr lang="el-GR" sz="1000" dirty="0">
                          <a:latin typeface="Times New Roman"/>
                          <a:ea typeface="Times New Roman"/>
                          <a:cs typeface="Times New Roman"/>
                        </a:rPr>
                        <a:t> κ.α. 2009, προσ. παρατηρήσεις)</a:t>
                      </a:r>
                      <a:endParaRPr lang="el-GR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l-GR" sz="1000" dirty="0">
                          <a:latin typeface="Times New Roman"/>
                          <a:ea typeface="Times New Roman"/>
                          <a:cs typeface="Times New Roman"/>
                        </a:rPr>
                        <a:t>50-100 ζευγάρια (ΕΟΕ 1995) </a:t>
                      </a:r>
                      <a:endParaRPr lang="el-G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484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l-GR" sz="1000" b="1" dirty="0">
                          <a:latin typeface="Times New Roman"/>
                          <a:ea typeface="Times New Roman"/>
                          <a:cs typeface="Times New Roman"/>
                        </a:rPr>
                        <a:t>Συνολικός πληθυσμός Στροφάδων</a:t>
                      </a:r>
                      <a:endParaRPr lang="el-G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l-GR" sz="1000" dirty="0">
                          <a:latin typeface="Times New Roman"/>
                          <a:ea typeface="Times New Roman"/>
                          <a:cs typeface="Times New Roman"/>
                        </a:rPr>
                        <a:t>17.000-18.000 άτομα (παρούσα εργασία </a:t>
                      </a:r>
                      <a:r>
                        <a:rPr lang="el-GR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2014)</a:t>
                      </a:r>
                      <a:endParaRPr lang="el-GR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l-GR" sz="1000" dirty="0">
                          <a:latin typeface="Times New Roman"/>
                          <a:ea typeface="Times New Roman"/>
                          <a:cs typeface="Times New Roman"/>
                        </a:rPr>
                        <a:t>5.000-8.000 άτομα  (</a:t>
                      </a:r>
                      <a:r>
                        <a:rPr lang="el-GR" sz="1000" dirty="0" err="1">
                          <a:latin typeface="Times New Roman"/>
                          <a:ea typeface="Times New Roman"/>
                          <a:cs typeface="Times New Roman"/>
                        </a:rPr>
                        <a:t>Πορτόλου</a:t>
                      </a:r>
                      <a:r>
                        <a:rPr lang="el-GR" sz="1000" dirty="0">
                          <a:latin typeface="Times New Roman"/>
                          <a:ea typeface="Times New Roman"/>
                          <a:cs typeface="Times New Roman"/>
                        </a:rPr>
                        <a:t> κ.α. 2009)</a:t>
                      </a:r>
                      <a:endParaRPr lang="el-GR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l-GR" sz="1000" dirty="0">
                          <a:latin typeface="Times New Roman"/>
                          <a:ea typeface="Times New Roman"/>
                          <a:cs typeface="Times New Roman"/>
                        </a:rPr>
                        <a:t>1.500-1.600 άτομα (ΕΟΕ 1995)</a:t>
                      </a:r>
                      <a:endParaRPr lang="el-G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4 - Δεξιό βέλος"/>
          <p:cNvSpPr/>
          <p:nvPr/>
        </p:nvSpPr>
        <p:spPr>
          <a:xfrm>
            <a:off x="7499360" y="2995032"/>
            <a:ext cx="357190" cy="214314"/>
          </a:xfrm>
          <a:prstGeom prst="righ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7 - TextBox"/>
          <p:cNvSpPr txBox="1"/>
          <p:nvPr/>
        </p:nvSpPr>
        <p:spPr>
          <a:xfrm>
            <a:off x="7927988" y="2066338"/>
            <a:ext cx="2714612" cy="2677656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l-G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45% αύξηση εκτίμησης ελληνικού αναπαραγωγικού πληθυσμού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200" b="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l-G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120% αύξηση της εκτίμησης του αναπαραγωγικού πληθυσμού στα </a:t>
            </a:r>
            <a:r>
              <a:rPr kumimoji="0" lang="el-GR" sz="1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Στροφάδια</a:t>
            </a:r>
            <a:endParaRPr kumimoji="0" lang="el-GR" sz="1200" b="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endParaRPr kumimoji="0" lang="el-GR" sz="1200" b="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l-G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50-60% του είδους στην Ελλάδα αναπαράγεται στα </a:t>
            </a:r>
            <a:r>
              <a:rPr kumimoji="0" lang="el-GR" sz="1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Στροφάδια</a:t>
            </a:r>
            <a:r>
              <a:rPr kumimoji="0" lang="el-G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l-G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  <a:sym typeface="Wingdings" pitchFamily="2" charset="2"/>
              </a:rPr>
              <a:t> </a:t>
            </a:r>
            <a:r>
              <a:rPr kumimoji="0" lang="el-G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  <a:sym typeface="Wingdings" pitchFamily="2" charset="2"/>
              </a:rPr>
              <a:t>Η μεγαλύτερη αποικία της χώρας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200" b="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  <a:sym typeface="Wingdings" pitchFamily="2" charset="2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l-G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  <a:sym typeface="Wingdings" pitchFamily="2" charset="2"/>
              </a:rPr>
              <a:t>Τα </a:t>
            </a:r>
            <a:r>
              <a:rPr kumimoji="0" lang="el-GR" sz="1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  <a:sym typeface="Wingdings" pitchFamily="2" charset="2"/>
              </a:rPr>
              <a:t>Στροφάδια</a:t>
            </a:r>
            <a:r>
              <a:rPr kumimoji="0" lang="el-G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  <a:sym typeface="Wingdings" pitchFamily="2" charset="2"/>
              </a:rPr>
              <a:t> φιλοξενούν το 3% του παγκόσμιου πληθυσμού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15200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3030996" y="0"/>
            <a:ext cx="6098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Μεθοδολογία                                             </a:t>
            </a:r>
            <a:r>
              <a:rPr lang="el-GR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/>
            </a:r>
            <a:br>
              <a:rPr lang="el-GR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</a:br>
            <a:r>
              <a:rPr lang="el-GR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Αναπαραγωγή Καλεσμάτων-Playback Calls &amp; Καταγραφή καλεσμάτων  </a:t>
            </a:r>
            <a:endParaRPr lang="fr-FR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sp>
        <p:nvSpPr>
          <p:cNvPr id="5" name="2 - Θέση περιεχομένου"/>
          <p:cNvSpPr txBox="1">
            <a:spLocks/>
          </p:cNvSpPr>
          <p:nvPr/>
        </p:nvSpPr>
        <p:spPr bwMode="auto">
          <a:xfrm>
            <a:off x="1542787" y="1400283"/>
            <a:ext cx="4427984" cy="5018086"/>
          </a:xfrm>
          <a:prstGeom prst="rect">
            <a:avLst/>
          </a:prstGeom>
          <a:solidFill>
            <a:srgbClr val="8064A2">
              <a:lumMod val="40000"/>
              <a:lumOff val="6000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l-GR" sz="16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Η μέθοδος της Αναπαραγωγής Καλεσμάτων (playback calls) χρησιμοποείται για ποσοτικές καταγραφές νυκτόβιων θαλασσοπουλιών που φωλιάζουν σε λαγούμια και βαθιές κοιλότητες σε βράχους νησιωτικών συστημάτων.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l-GR" sz="16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Τα θαλασσοπούλια αποκρίνονται στα καλέσματα με αποτέλεσμα την πιστοποίηση κατάληψης μίας πιθανής θέσης φωλιάσματος. 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l-GR" sz="16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Εναλλακτικά χρησιμοποιείται η τοποθέτηση καταγραφικών καλεσμάτων για την εκτίμηση του πληθυσμού μίας αποικίας θαλασσοπουλιών. 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l-GR" sz="1400" b="0" i="0" u="none" strike="noStrike" kern="120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  <a:sym typeface="Wingdings" pitchFamily="2" charset="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  <a:sym typeface="Wingdings" pitchFamily="2" charset="2"/>
              </a:rPr>
              <a:t>ΠΡΟΣΟΧΗ</a:t>
            </a:r>
            <a:r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  <a:sym typeface="Wingdings" pitchFamily="2" charset="2"/>
              </a:rPr>
              <a:t> </a:t>
            </a:r>
            <a:r>
              <a:rPr kumimoji="0" lang="el-GR" sz="14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Αποφεύγεται η εφαρμογή της μεθόδου αναπαραγωγής καλεσμάτων κατά τη διάρκεια έντονων καιρικών φαινομένων, που μπορούν να επηρεάσουν αρνητικά την ακουστικότητα, όπως οι ισχυροί άνεμοι και βροχοπτώσεις.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pic>
        <p:nvPicPr>
          <p:cNvPr id="8" name="Picture 2" descr="https://i0.wp.com/blog.pensoft.net/wp-content/uploads/2014/04/71487_web.jpg?fit=400%2C299&amp;ssl=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8880" y="1400283"/>
            <a:ext cx="4527592" cy="3384376"/>
          </a:xfrm>
          <a:prstGeom prst="rect">
            <a:avLst/>
          </a:prstGeom>
          <a:noFill/>
        </p:spPr>
      </p:pic>
      <p:sp>
        <p:nvSpPr>
          <p:cNvPr id="9" name="4 - TextBox"/>
          <p:cNvSpPr txBox="1"/>
          <p:nvPr/>
        </p:nvSpPr>
        <p:spPr>
          <a:xfrm>
            <a:off x="6176392" y="4856668"/>
            <a:ext cx="4536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1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Καταγραφικό καλεσμάτων σε αποικία θαλασσοπουλιών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 err="1">
                <a:solidFill>
                  <a:prstClr val="black"/>
                </a:solidFill>
                <a:latin typeface="Arial" charset="0"/>
                <a:cs typeface="Arial" charset="0"/>
              </a:rPr>
              <a:t>Oppel</a:t>
            </a:r>
            <a:r>
              <a:rPr lang="el-GR" sz="1000" dirty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r>
              <a:rPr lang="en-US" sz="1000" dirty="0">
                <a:solidFill>
                  <a:prstClr val="black"/>
                </a:solidFill>
                <a:latin typeface="Arial" charset="0"/>
                <a:cs typeface="Arial" charset="0"/>
              </a:rPr>
              <a:t>et al</a:t>
            </a:r>
            <a:r>
              <a:rPr lang="el-GR" sz="1000" dirty="0">
                <a:solidFill>
                  <a:prstClr val="black"/>
                </a:solidFill>
                <a:latin typeface="Arial" charset="0"/>
                <a:cs typeface="Arial" charset="0"/>
              </a:rPr>
              <a:t>. 2014</a:t>
            </a:r>
            <a:r>
              <a:rPr lang="en-US" sz="1000" dirty="0">
                <a:solidFill>
                  <a:prstClr val="black"/>
                </a:solidFill>
                <a:latin typeface="Arial" charset="0"/>
                <a:cs typeface="Arial" charset="0"/>
              </a:rPr>
              <a:t>. Estimating population size of a nocturnal burrow-nesting seabird using acoustic monitoring and habitat mapping. </a:t>
            </a:r>
            <a:r>
              <a:rPr lang="en-US" sz="1000" i="1" dirty="0">
                <a:solidFill>
                  <a:prstClr val="black"/>
                </a:solidFill>
                <a:latin typeface="Arial" charset="0"/>
                <a:cs typeface="Arial" charset="0"/>
              </a:rPr>
              <a:t>Nature Conservation</a:t>
            </a:r>
            <a:r>
              <a:rPr lang="en-US" sz="1000" dirty="0">
                <a:solidFill>
                  <a:prstClr val="black"/>
                </a:solidFill>
                <a:latin typeface="Arial" charset="0"/>
                <a:cs typeface="Arial" charset="0"/>
              </a:rPr>
              <a:t> 7: 1–13. </a:t>
            </a:r>
            <a:r>
              <a:rPr lang="en-US" sz="1000" dirty="0" err="1">
                <a:solidFill>
                  <a:prstClr val="black"/>
                </a:solidFill>
                <a:latin typeface="Arial" charset="0"/>
                <a:cs typeface="Arial" charset="0"/>
              </a:rPr>
              <a:t>doi</a:t>
            </a:r>
            <a:r>
              <a:rPr lang="en-US" sz="1000" dirty="0">
                <a:solidFill>
                  <a:prstClr val="black"/>
                </a:solidFill>
                <a:latin typeface="Arial" charset="0"/>
                <a:cs typeface="Arial" charset="0"/>
              </a:rPr>
              <a:t>: </a:t>
            </a:r>
            <a:r>
              <a:rPr lang="en-US" sz="1000" dirty="0">
                <a:solidFill>
                  <a:prstClr val="black"/>
                </a:solidFill>
                <a:latin typeface="Arial" charset="0"/>
                <a:cs typeface="Arial" charset="0"/>
                <a:hlinkClick r:id="rId6"/>
              </a:rPr>
              <a:t>10.3897/natureconservation.7.6890</a:t>
            </a:r>
            <a:endParaRPr lang="en-US" sz="10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55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3030996" y="0"/>
            <a:ext cx="60980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Εκτίμηση </a:t>
            </a:r>
            <a:r>
              <a:rPr lang="el-GR" sz="2400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αναπαραγωγικής επιτυχίας σε αποικιακά είδη θαλασσοπουλιών</a:t>
            </a:r>
            <a:endParaRPr lang="fr-FR" sz="2400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sp>
        <p:nvSpPr>
          <p:cNvPr id="7" name="2 - Θέση περιεχομένου"/>
          <p:cNvSpPr txBox="1">
            <a:spLocks/>
          </p:cNvSpPr>
          <p:nvPr/>
        </p:nvSpPr>
        <p:spPr bwMode="auto">
          <a:xfrm>
            <a:off x="1542787" y="2143117"/>
            <a:ext cx="9201413" cy="2479683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6350" cap="flat" cmpd="sng" algn="ctr">
            <a:solidFill>
              <a:srgbClr val="4F81BD"/>
            </a:solidFill>
            <a:prstDash val="solid"/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l-G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Μελέτη της αναπαραγωγικής προσπάθειας του </a:t>
            </a:r>
            <a:r>
              <a:rPr kumimoji="0" lang="el-G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Αρτέμη: </a:t>
            </a:r>
            <a:r>
              <a:rPr lang="el-GR" sz="2800" dirty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Ε</a:t>
            </a:r>
            <a:r>
              <a:rPr kumimoji="0" lang="el-G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κτίμηση </a:t>
            </a:r>
            <a:r>
              <a:rPr kumimoji="0" lang="el-G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της αναπαραγωγικής επιτυχίας στα διάφορα στάδια της </a:t>
            </a:r>
            <a:r>
              <a:rPr kumimoji="0" lang="el-G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αναπαραγωγής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l-GR" sz="2800" dirty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</a:t>
            </a:r>
            <a:r>
              <a:rPr kumimoji="0" lang="el-G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             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l-G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Η </a:t>
            </a:r>
            <a:r>
              <a:rPr kumimoji="0" lang="el-G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Περίπτωση των Στροφάδων Νήσων</a:t>
            </a:r>
            <a:endParaRPr kumimoji="0" lang="el-GR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391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3030995" y="0"/>
            <a:ext cx="65024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Mεθοδολογία </a:t>
            </a:r>
            <a:r>
              <a:rPr lang="el-GR" sz="2400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εκτίμησης αναπαραγωγικής επιτυχίας (περίοδος 2008-12)</a:t>
            </a:r>
            <a:endParaRPr lang="fr-FR" sz="2400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sp>
        <p:nvSpPr>
          <p:cNvPr id="5" name="3 - Θέση περιεχομένου"/>
          <p:cNvSpPr txBox="1">
            <a:spLocks/>
          </p:cNvSpPr>
          <p:nvPr/>
        </p:nvSpPr>
        <p:spPr bwMode="auto">
          <a:xfrm>
            <a:off x="1750454" y="1340586"/>
            <a:ext cx="4786343" cy="3874881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6350" cap="flat" cmpd="sng" algn="ctr">
            <a:solidFill>
              <a:srgbClr val="4F81BD"/>
            </a:solidFill>
            <a:prstDash val="solid"/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625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Char char=""/>
              <a:tabLst/>
              <a:defRPr/>
            </a:pPr>
            <a:r>
              <a:rPr kumimoji="0" lang="el-G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5 Αναπαραγωγικές περίοδοι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2008</a:t>
            </a:r>
            <a:r>
              <a:rPr kumimoji="0" lang="el-G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 -2012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 (1</a:t>
            </a:r>
            <a:r>
              <a:rPr kumimoji="0" lang="el-GR" sz="18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η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 </a:t>
            </a:r>
            <a:r>
              <a:rPr kumimoji="0" lang="el-G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Ιουνίου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 – 10</a:t>
            </a:r>
            <a:r>
              <a:rPr kumimoji="0" lang="el-GR" sz="18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η</a:t>
            </a:r>
            <a:r>
              <a:rPr kumimoji="0" lang="el-G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 </a:t>
            </a:r>
            <a:r>
              <a:rPr kumimoji="0" lang="el-G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Οκτωβρίου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) </a:t>
            </a:r>
            <a:endParaRPr kumimoji="0" lang="el-GR" sz="18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Char char=""/>
              <a:tabLst/>
              <a:defRPr/>
            </a:pPr>
            <a:r>
              <a:rPr kumimoji="0" lang="el-G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Τρεις επισκέψεις ανά περίοδο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     </a:t>
            </a:r>
            <a:r>
              <a:rPr kumimoji="0" lang="el-GR" sz="1800" b="0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                                                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1-15 </a:t>
            </a:r>
            <a:r>
              <a:rPr kumimoji="0" lang="el-G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Ιουνίου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: </a:t>
            </a:r>
            <a:r>
              <a:rPr kumimoji="0" lang="el-G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έλεγχος ωαπόθεσης και λήψης μορφομετρικών δεδομένων αυγών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                                                         </a:t>
            </a:r>
            <a:r>
              <a:rPr kumimoji="0" lang="el-G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                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8-20 </a:t>
            </a:r>
            <a:r>
              <a:rPr kumimoji="0" lang="el-G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Ιουλίου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: </a:t>
            </a:r>
            <a:r>
              <a:rPr kumimoji="0" lang="el-G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έλεγχος εκκόλαψης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                      </a:t>
            </a:r>
            <a:r>
              <a:rPr kumimoji="0" lang="el-G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                           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25 </a:t>
            </a:r>
            <a:r>
              <a:rPr kumimoji="0" lang="el-G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Σεπτ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 -10 O</a:t>
            </a:r>
            <a:r>
              <a:rPr kumimoji="0" lang="el-G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κτ.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: </a:t>
            </a:r>
            <a:r>
              <a:rPr kumimoji="0" lang="el-G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έλεγχος πτέρωσης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Char char="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Char char=""/>
              <a:tabLst/>
              <a:defRPr/>
            </a:pPr>
            <a:r>
              <a:rPr kumimoji="0" lang="el-G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Ομάδα εργασίας 3-4 άτομα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Char char="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Char char=""/>
              <a:tabLst/>
              <a:defRPr/>
            </a:pPr>
            <a:r>
              <a:rPr kumimoji="0" lang="el-G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Τυχαία στρωματοποιημένη δειγματοληψία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Char char=""/>
              <a:tabLst/>
              <a:defRPr/>
            </a:pPr>
            <a:endParaRPr kumimoji="0" lang="el-GR" sz="18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Char char=""/>
              <a:tabLst/>
              <a:defRPr/>
            </a:pPr>
            <a:r>
              <a:rPr kumimoji="0" lang="el-G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Φωλιές διαφορετικού τύπου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Char char=""/>
              <a:tabLst/>
              <a:defRPr/>
            </a:pPr>
            <a:r>
              <a:rPr kumimoji="0" lang="el-G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Συνολικός αριθμός φωλιών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: </a:t>
            </a:r>
            <a:r>
              <a:rPr kumimoji="0" lang="el-G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516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 (</a:t>
            </a:r>
            <a:r>
              <a:rPr kumimoji="0" lang="el-G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νήσος Σταμφάνι)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Char char=""/>
              <a:tabLst/>
              <a:defRPr/>
            </a:pPr>
            <a:endParaRPr kumimoji="0" lang="el-GR" sz="18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Char char=""/>
              <a:tabLst/>
              <a:defRPr/>
            </a:pPr>
            <a:r>
              <a:rPr kumimoji="0" lang="el-G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Χρήση συσκευών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GPS</a:t>
            </a:r>
            <a:r>
              <a:rPr kumimoji="0" lang="el-G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, συστημάτων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 GIS </a:t>
            </a:r>
            <a:r>
              <a:rPr kumimoji="0" lang="el-G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και έγχρωμων σπρέι για καταχώρηση των θέσεων φωλιών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Char char=""/>
              <a:tabLst/>
              <a:defRPr/>
            </a:pPr>
            <a:r>
              <a:rPr kumimoji="0" lang="el-G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Συλλογή δεδομένων σε κατάλληλα πρωτόκολλα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Char char="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Char char=""/>
              <a:tabLst/>
              <a:defRPr/>
            </a:pPr>
            <a:r>
              <a:rPr kumimoji="0" lang="el-G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Χρήση ενδοσκοπίου (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CCD camera </a:t>
            </a:r>
            <a:r>
              <a:rPr kumimoji="0" lang="el-G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&amp;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 2m </a:t>
            </a:r>
            <a:r>
              <a:rPr kumimoji="0" lang="el-G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επέκταση), παχύμετρου και ζυγού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Char char=""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5035" y="3759936"/>
            <a:ext cx="2302426" cy="2166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F:\PhD\Φωτογραφίες\2008\3rd visit Sep 2008\P926050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79671" y="830997"/>
            <a:ext cx="3929062" cy="294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56347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3030996" y="0"/>
            <a:ext cx="60980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Θέσεις </a:t>
            </a:r>
            <a:r>
              <a:rPr lang="el-GR" sz="2400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φωλιών στη νήσο Σταμφάνι</a:t>
            </a:r>
            <a:endParaRPr lang="fr-FR" sz="2400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pic>
        <p:nvPicPr>
          <p:cNvPr id="5" name="Picture 1" descr="Strofadia_1_10000_200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67453" y="461665"/>
            <a:ext cx="7614694" cy="535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8 - Λυγισμένο βέλος"/>
          <p:cNvSpPr/>
          <p:nvPr/>
        </p:nvSpPr>
        <p:spPr>
          <a:xfrm>
            <a:off x="4053404" y="4247879"/>
            <a:ext cx="1000125" cy="285750"/>
          </a:xfrm>
          <a:prstGeom prst="ben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9 - Λυγισμένο βέλος"/>
          <p:cNvSpPr/>
          <p:nvPr/>
        </p:nvSpPr>
        <p:spPr>
          <a:xfrm flipH="1">
            <a:off x="6625171" y="5033698"/>
            <a:ext cx="1071562" cy="357187"/>
          </a:xfrm>
          <a:prstGeom prst="ben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5" descr="F:\PhD\Φωτογραφίες\2008\1st visit 2-7 Jun 2008\P602046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82428" y="4854291"/>
            <a:ext cx="1285875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 descr="F:\LiFE +\Bycatch\Photos\Στροφάδες 17-19 Αυγούστου 09\P818091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81833" y="3962128"/>
            <a:ext cx="1357312" cy="101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4 - Λυγισμένο βέλος"/>
          <p:cNvSpPr/>
          <p:nvPr/>
        </p:nvSpPr>
        <p:spPr>
          <a:xfrm flipH="1">
            <a:off x="7982493" y="3247747"/>
            <a:ext cx="1081088" cy="357188"/>
          </a:xfrm>
          <a:prstGeom prst="ben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Picture 7" descr="F:\PhD\Φωτογραφίες\2007\Στροφάδια 23-26 Ιουλίου 2007\CIMG045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911187" y="3604938"/>
            <a:ext cx="1357312" cy="101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3708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2737235" y="207405"/>
            <a:ext cx="70502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400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Στάδια αναπαραγωγικής </a:t>
            </a:r>
            <a:r>
              <a:rPr lang="el-GR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προσπάθειας Αρτέμη</a:t>
            </a:r>
            <a:endParaRPr lang="fr-FR" sz="2400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pic>
        <p:nvPicPr>
          <p:cNvPr id="5" name="Picture 4" descr="P711083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2787" y="1016733"/>
            <a:ext cx="3071813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P602050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43536" y="873857"/>
            <a:ext cx="3143250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CIMG057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71412" y="3445607"/>
            <a:ext cx="3286125" cy="246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 descr="CIMG076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14599" y="2016857"/>
            <a:ext cx="29718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P923039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10186" y="3445607"/>
            <a:ext cx="32766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542786" y="2945545"/>
            <a:ext cx="357158" cy="366712"/>
          </a:xfrm>
          <a:prstGeom prst="rect">
            <a:avLst/>
          </a:prstGeom>
          <a:solidFill>
            <a:sysClr val="window" lastClr="FFFF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l-GR" b="1" kern="0" dirty="0" smtClean="0">
                <a:solidFill>
                  <a:srgbClr val="0070C0"/>
                </a:solidFill>
                <a:latin typeface="Trebuchet MS" pitchFamily="34" charset="0"/>
                <a:cs typeface="Arial" charset="0"/>
              </a:rPr>
              <a:t>1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1971383" y="5588752"/>
            <a:ext cx="357161" cy="366712"/>
          </a:xfrm>
          <a:prstGeom prst="rect">
            <a:avLst/>
          </a:prstGeom>
          <a:solidFill>
            <a:sysClr val="window" lastClr="FFFF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l-GR" b="1" kern="0" dirty="0" smtClean="0">
                <a:solidFill>
                  <a:srgbClr val="0070C0"/>
                </a:solidFill>
                <a:latin typeface="Trebuchet MS" pitchFamily="34" charset="0"/>
                <a:cs typeface="Arial" charset="0"/>
              </a:rPr>
              <a:t>3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4614600" y="3802795"/>
            <a:ext cx="357179" cy="366712"/>
          </a:xfrm>
          <a:prstGeom prst="rect">
            <a:avLst/>
          </a:prstGeom>
          <a:solidFill>
            <a:sysClr val="window" lastClr="FFFF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l-GR" b="1" kern="0" dirty="0" smtClean="0">
                <a:solidFill>
                  <a:srgbClr val="0070C0"/>
                </a:solidFill>
                <a:latin typeface="Trebuchet MS" pitchFamily="34" charset="0"/>
                <a:cs typeface="Arial" charset="0"/>
              </a:rPr>
              <a:t>4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7400670" y="5588752"/>
            <a:ext cx="357190" cy="366712"/>
          </a:xfrm>
          <a:prstGeom prst="rect">
            <a:avLst/>
          </a:prstGeom>
          <a:solidFill>
            <a:sysClr val="window" lastClr="FFFF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l-GR" b="1" kern="0" dirty="0" smtClean="0">
                <a:solidFill>
                  <a:srgbClr val="0070C0"/>
                </a:solidFill>
                <a:latin typeface="Trebuchet MS" pitchFamily="34" charset="0"/>
                <a:cs typeface="Arial" charset="0"/>
              </a:rPr>
              <a:t>5</a:t>
            </a:r>
          </a:p>
        </p:txBody>
      </p:sp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7614984" y="2874108"/>
            <a:ext cx="357190" cy="366712"/>
          </a:xfrm>
          <a:prstGeom prst="rect">
            <a:avLst/>
          </a:prstGeom>
          <a:solidFill>
            <a:sysClr val="window" lastClr="FFFF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b="1" kern="0" dirty="0" smtClean="0">
                <a:solidFill>
                  <a:srgbClr val="0070C0"/>
                </a:solidFill>
                <a:latin typeface="Trebuchet MS" pitchFamily="34" charset="0"/>
                <a:cs typeface="Arial" charset="0"/>
              </a:rPr>
              <a:t>2</a:t>
            </a:r>
            <a:endParaRPr lang="el-GR" b="1" kern="0" dirty="0" smtClean="0">
              <a:solidFill>
                <a:srgbClr val="0070C0"/>
              </a:solidFill>
              <a:latin typeface="Trebuchet MS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61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3030995" y="0"/>
            <a:ext cx="701893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0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Η </a:t>
            </a:r>
            <a:r>
              <a:rPr lang="el-GR" sz="2000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αναπαραγωγική επιτυχία </a:t>
            </a:r>
            <a:r>
              <a:rPr lang="el-GR" sz="20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του Αρτέμη ανά </a:t>
            </a:r>
            <a:r>
              <a:rPr lang="el-GR" sz="2000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στάδια αναπαραγωγικής προσπάθειας για </a:t>
            </a:r>
            <a:r>
              <a:rPr lang="el-GR" sz="20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5 συνεχόμενες αναπαραγωγικές περιόδους </a:t>
            </a:r>
            <a:r>
              <a:rPr lang="el-GR" sz="2000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(2008-2012, Ν=516 φωλιές)</a:t>
            </a:r>
            <a:endParaRPr lang="fr-FR" sz="2000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pic>
        <p:nvPicPr>
          <p:cNvPr id="5" name="Picture 31"/>
          <p:cNvPicPr>
            <a:picLocks noChangeAspect="1" noChangeArrowheads="1"/>
          </p:cNvPicPr>
          <p:nvPr/>
        </p:nvPicPr>
        <p:blipFill>
          <a:blip r:embed="rId5" cstate="print"/>
          <a:srcRect b="12154"/>
          <a:stretch>
            <a:fillRect/>
          </a:stretch>
        </p:blipFill>
        <p:spPr bwMode="auto">
          <a:xfrm>
            <a:off x="1542788" y="2515848"/>
            <a:ext cx="3643305" cy="2936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5 - Πίνακα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547094"/>
              </p:ext>
            </p:extLst>
          </p:nvPr>
        </p:nvGraphicFramePr>
        <p:xfrm>
          <a:off x="2971537" y="1015663"/>
          <a:ext cx="6286500" cy="1500188"/>
        </p:xfrm>
        <a:graphic>
          <a:graphicData uri="http://schemas.openxmlformats.org/drawingml/2006/table">
            <a:tbl>
              <a:tblPr/>
              <a:tblGrid>
                <a:gridCol w="1593850"/>
                <a:gridCol w="622300"/>
                <a:gridCol w="801688"/>
                <a:gridCol w="800100"/>
                <a:gridCol w="801687"/>
                <a:gridCol w="801688"/>
                <a:gridCol w="865187"/>
              </a:tblGrid>
              <a:tr h="56673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Αναπαραγωγική παράμετρος</a:t>
                      </a:r>
                      <a:endParaRPr kumimoji="0" lang="el-G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endParaRPr kumimoji="0" lang="el-G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Εύρος τιμών</a:t>
                      </a:r>
                      <a:endParaRPr kumimoji="0" lang="el-G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Ελάχιστη τιμή</a:t>
                      </a:r>
                      <a:endParaRPr kumimoji="0" lang="el-G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Μέγιστη Τιμή</a:t>
                      </a:r>
                      <a:endParaRPr kumimoji="0" lang="el-G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Μέση </a:t>
                      </a:r>
                      <a:endParaRPr kumimoji="0" lang="el-G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τιμή</a:t>
                      </a:r>
                      <a:endParaRPr kumimoji="0" lang="el-G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Τυπική απόκλιση</a:t>
                      </a:r>
                      <a:endParaRPr kumimoji="0" lang="el-G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11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Αναπαραγωγική επιτυχία</a:t>
                      </a:r>
                      <a:endParaRPr kumimoji="0" lang="el-G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516</a:t>
                      </a:r>
                      <a:endParaRPr kumimoji="0" lang="el-G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30,30</a:t>
                      </a:r>
                      <a:endParaRPr kumimoji="0" lang="el-G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53,00</a:t>
                      </a:r>
                      <a:endParaRPr kumimoji="0" lang="el-G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83,30</a:t>
                      </a:r>
                      <a:endParaRPr kumimoji="0" lang="el-G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65,37</a:t>
                      </a:r>
                      <a:endParaRPr kumimoji="0" lang="el-G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12,25</a:t>
                      </a:r>
                      <a:endParaRPr kumimoji="0" lang="el-G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11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Επιτυχία εκκόλαψης</a:t>
                      </a:r>
                      <a:endParaRPr kumimoji="0" lang="el-G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516</a:t>
                      </a:r>
                      <a:endParaRPr kumimoji="0" lang="el-G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15,51</a:t>
                      </a:r>
                      <a:endParaRPr kumimoji="0" lang="el-G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69,67</a:t>
                      </a:r>
                      <a:endParaRPr kumimoji="0" lang="el-G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85,18</a:t>
                      </a:r>
                      <a:endParaRPr kumimoji="0" lang="el-G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75,62</a:t>
                      </a:r>
                      <a:endParaRPr kumimoji="0" lang="el-G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7,98</a:t>
                      </a:r>
                      <a:endParaRPr kumimoji="0" lang="el-G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11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Επιτυχία πτέρωσης</a:t>
                      </a:r>
                      <a:endParaRPr kumimoji="0" lang="el-G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516</a:t>
                      </a:r>
                      <a:endParaRPr kumimoji="0" lang="el-G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21,11</a:t>
                      </a:r>
                      <a:endParaRPr kumimoji="0" lang="el-G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76,71</a:t>
                      </a:r>
                      <a:endParaRPr kumimoji="0" lang="el-G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97,82</a:t>
                      </a:r>
                      <a:endParaRPr kumimoji="0" lang="el-G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86,22</a:t>
                      </a:r>
                      <a:endParaRPr kumimoji="0" lang="el-G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8,59</a:t>
                      </a:r>
                      <a:endParaRPr kumimoji="0" lang="el-G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6 - Ορθογώνιο"/>
          <p:cNvSpPr/>
          <p:nvPr/>
        </p:nvSpPr>
        <p:spPr>
          <a:xfrm>
            <a:off x="7686412" y="1015663"/>
            <a:ext cx="642938" cy="150018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7 - TextBox"/>
          <p:cNvSpPr txBox="1"/>
          <p:nvPr/>
        </p:nvSpPr>
        <p:spPr>
          <a:xfrm>
            <a:off x="1542787" y="5440264"/>
            <a:ext cx="364330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l-GR" sz="10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Σύνοψη των επιπέδων (%) της αναπαραγωγικής επιτυχίας, της επιτυχίας εκκόλαψης και της επιτυχίας πτέρωσης των </a:t>
            </a:r>
            <a:r>
              <a:rPr lang="el-GR" sz="1000" dirty="0" err="1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Αρτέμηδων</a:t>
            </a:r>
            <a:r>
              <a:rPr lang="el-GR" sz="10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στις Στροφάδες για την περίοδο 2008-2012. </a:t>
            </a:r>
          </a:p>
        </p:txBody>
      </p:sp>
      <p:sp>
        <p:nvSpPr>
          <p:cNvPr id="11" name="2 - Θέση περιεχομένου"/>
          <p:cNvSpPr txBox="1">
            <a:spLocks/>
          </p:cNvSpPr>
          <p:nvPr/>
        </p:nvSpPr>
        <p:spPr bwMode="auto">
          <a:xfrm>
            <a:off x="5829035" y="3087352"/>
            <a:ext cx="4214842" cy="1714512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6350" cap="flat" cmpd="sng" algn="ctr">
            <a:solidFill>
              <a:srgbClr val="4F81BD"/>
            </a:solidFill>
            <a:prstDash val="solid"/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l-GR" sz="16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Αναπαραγωγική επιτυχία 65,37%</a:t>
            </a:r>
            <a:r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 </a:t>
            </a:r>
            <a:r>
              <a:rPr kumimoji="0" lang="el-GR" sz="16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          </a:t>
            </a:r>
            <a:r>
              <a:rPr kumimoji="0" lang="el-GR" sz="16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(% ποσοστό πτερωμένων νεοσσών ανά αριθμό ενεργών φωλιών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)</a:t>
            </a:r>
            <a:endParaRPr kumimoji="0" lang="el-GR" sz="1600" b="0" i="0" u="none" strike="noStrike" kern="1200" cap="none" spc="0" normalizeH="0" baseline="0" noProof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l-GR" sz="16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Επιτυχία εκκόλαψης 75,62</a:t>
            </a:r>
            <a:r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% </a:t>
            </a:r>
            <a:r>
              <a:rPr kumimoji="0" lang="el-GR" sz="16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                 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(</a:t>
            </a:r>
            <a:r>
              <a:rPr kumimoji="0" lang="el-GR" sz="16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% ποσοστό αυγών που εκκολάφθηκαν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)</a:t>
            </a:r>
            <a:endParaRPr kumimoji="0" lang="el-GR" sz="1600" b="0" i="0" u="none" strike="noStrike" kern="1200" cap="none" spc="0" normalizeH="0" baseline="0" noProof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1600" b="0" i="0" u="none" strike="noStrike" kern="1200" cap="none" spc="0" normalizeH="0" baseline="0" noProof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l-GR" sz="16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Επιτυχία πτέρωσης</a:t>
            </a:r>
            <a:r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 8</a:t>
            </a:r>
            <a:r>
              <a:rPr kumimoji="0" lang="el-GR" sz="16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6,22</a:t>
            </a:r>
            <a:r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% </a:t>
            </a:r>
            <a:r>
              <a:rPr kumimoji="0" lang="el-GR" sz="16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                  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(</a:t>
            </a:r>
            <a:r>
              <a:rPr kumimoji="0" lang="el-GR" sz="16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% ποσοστό νεοσσών που πτερώθηκαν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67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3030996" y="0"/>
            <a:ext cx="60980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Συσχέτιση </a:t>
            </a:r>
            <a:r>
              <a:rPr lang="el-GR" sz="2400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αναπαραγωγικής επιτυχίας με εμπειρία ζευγαριών</a:t>
            </a:r>
            <a:endParaRPr lang="fr-FR" sz="2400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3201" y="1504412"/>
            <a:ext cx="4822791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2 - Θέση περιεχομένου"/>
          <p:cNvSpPr txBox="1">
            <a:spLocks/>
          </p:cNvSpPr>
          <p:nvPr/>
        </p:nvSpPr>
        <p:spPr bwMode="auto">
          <a:xfrm>
            <a:off x="6259514" y="2861734"/>
            <a:ext cx="4214842" cy="1428760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6350" cap="flat" cmpd="sng" algn="ctr">
            <a:solidFill>
              <a:srgbClr val="4F81BD"/>
            </a:solidFill>
            <a:prstDash val="solid"/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Υψηλός βαθμός φιλοπατρίας </a:t>
            </a:r>
            <a:r>
              <a:rPr kumimoji="0" lang="el-G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(μέσω δακτυλιώσεων)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Εμπειρία ζευγαριών </a:t>
            </a:r>
            <a:r>
              <a:rPr kumimoji="0" lang="el-GR" sz="14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  <a:sym typeface="Wingdings" pitchFamily="2" charset="2"/>
              </a:rPr>
              <a:t> Υψηλότερη αναπαραγωγική επιτυχία</a:t>
            </a:r>
            <a:r>
              <a:rPr kumimoji="0" lang="el-G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  <a:sym typeface="Wingdings" pitchFamily="2" charset="2"/>
              </a:rPr>
              <a:t>: 77,5% (Ν=240)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4 - TextBox"/>
          <p:cNvSpPr txBox="1"/>
          <p:nvPr/>
        </p:nvSpPr>
        <p:spPr>
          <a:xfrm>
            <a:off x="1473201" y="5362064"/>
            <a:ext cx="4857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l-GR" sz="10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Ο αριθμός των φωλιών (Ν, %) που παρακολουθήθηκαν συστηματικά ανά αριθμό αναπαραγωγικών περιόδων μεταξύ των ετών 2008-2012</a:t>
            </a:r>
          </a:p>
        </p:txBody>
      </p:sp>
    </p:spTree>
    <p:extLst>
      <p:ext uri="{BB962C8B-B14F-4D97-AF65-F5344CB8AC3E}">
        <p14:creationId xmlns:p14="http://schemas.microsoft.com/office/powerpoint/2010/main" val="44907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3030996" y="0"/>
            <a:ext cx="60980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Εκτίμηση </a:t>
            </a:r>
            <a:r>
              <a:rPr lang="el-GR" sz="2400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αναπαραγωγικής επιτυχίας σε αποικιακά είδη θαλασσοπουλιών</a:t>
            </a:r>
            <a:endParaRPr lang="fr-FR" sz="2400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 l="37906" t="20298" r="16712" b="5876"/>
          <a:stretch>
            <a:fillRect/>
          </a:stretch>
        </p:blipFill>
        <p:spPr bwMode="auto">
          <a:xfrm>
            <a:off x="1524000" y="836712"/>
            <a:ext cx="5481072" cy="501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 cstate="print"/>
          <a:srcRect l="40592" t="26375" r="19561" b="30956"/>
          <a:stretch>
            <a:fillRect/>
          </a:stretch>
        </p:blipFill>
        <p:spPr bwMode="auto">
          <a:xfrm>
            <a:off x="6960096" y="3573016"/>
            <a:ext cx="3707904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7" cstate="print"/>
          <a:srcRect l="41698" t="45078" r="17901" b="20469"/>
          <a:stretch>
            <a:fillRect/>
          </a:stretch>
        </p:blipFill>
        <p:spPr bwMode="auto">
          <a:xfrm>
            <a:off x="6960096" y="1412776"/>
            <a:ext cx="3707904" cy="177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2348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3030996" y="0"/>
            <a:ext cx="60980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Χρήση θαλάσσιου και παράκτιου χώρου από πτηνά</a:t>
            </a:r>
            <a:endParaRPr lang="fr-FR" sz="2400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sp>
        <p:nvSpPr>
          <p:cNvPr id="5" name="1 - Τίτλος"/>
          <p:cNvSpPr txBox="1">
            <a:spLocks/>
          </p:cNvSpPr>
          <p:nvPr/>
        </p:nvSpPr>
        <p:spPr bwMode="auto">
          <a:xfrm>
            <a:off x="984649" y="619619"/>
            <a:ext cx="3968351" cy="805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</a:t>
            </a:r>
            <a:r>
              <a:rPr kumimoji="0" lang="el-GR" sz="4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πό αέρα …</a:t>
            </a:r>
            <a:endParaRPr kumimoji="0" lang="el-GR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8" name="Picture 2" descr="https://encrypted-tbn2.gstatic.com/images?q=tbn:ANd9GcQ1gUb-snHsLO4kSY4ZUYuPmMVNjfsyjgp0FLscE5FxfSjr5i2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69845" y="1450616"/>
            <a:ext cx="3052440" cy="1770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85932" y="1713966"/>
            <a:ext cx="6134101" cy="4109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7" cstate="print"/>
          <a:srcRect b="29762"/>
          <a:stretch/>
        </p:blipFill>
        <p:spPr bwMode="auto">
          <a:xfrm>
            <a:off x="-49845" y="2994743"/>
            <a:ext cx="4147834" cy="3863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5692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3030996" y="0"/>
            <a:ext cx="60980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Χρήση θαλάσσιου και παράκτιου χώρου από πτηνά</a:t>
            </a:r>
            <a:endParaRPr lang="fr-FR" sz="2400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sp>
        <p:nvSpPr>
          <p:cNvPr id="5" name="1 - Τίτλος"/>
          <p:cNvSpPr txBox="1">
            <a:spLocks/>
          </p:cNvSpPr>
          <p:nvPr/>
        </p:nvSpPr>
        <p:spPr bwMode="auto">
          <a:xfrm>
            <a:off x="1382582" y="619619"/>
            <a:ext cx="3968351" cy="805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dirty="0" smtClean="0">
                <a:solidFill>
                  <a:sysClr val="windowText" lastClr="000000"/>
                </a:solidFill>
                <a:latin typeface="Calibri"/>
              </a:rPr>
              <a:t>A</a:t>
            </a:r>
            <a:r>
              <a:rPr lang="el-GR" dirty="0" smtClean="0">
                <a:solidFill>
                  <a:sysClr val="windowText" lastClr="000000"/>
                </a:solidFill>
                <a:latin typeface="Calibri"/>
              </a:rPr>
              <a:t>πό θάλασσα …</a:t>
            </a:r>
            <a:endParaRPr lang="el-GR" dirty="0">
              <a:solidFill>
                <a:sysClr val="windowText" lastClr="000000"/>
              </a:solidFill>
              <a:latin typeface="Calibri"/>
            </a:endParaRPr>
          </a:p>
        </p:txBody>
      </p:sp>
      <p:pic>
        <p:nvPicPr>
          <p:cNvPr id="11" name="Picture 5" descr="S:\Communications\Images\LIFE\archive LIFE images\BBO sightings photos\boat based obs &amp; nests\BBO\08.03.08_LIFE_BBO 062.jpg"/>
          <p:cNvPicPr>
            <a:picLocks noChangeAspect="1" noChangeArrowheads="1"/>
          </p:cNvPicPr>
          <p:nvPr/>
        </p:nvPicPr>
        <p:blipFill>
          <a:blip r:embed="rId5" cstate="print"/>
          <a:srcRect l="2312" r="9096"/>
          <a:stretch>
            <a:fillRect/>
          </a:stretch>
        </p:blipFill>
        <p:spPr bwMode="auto">
          <a:xfrm>
            <a:off x="1633406" y="3133197"/>
            <a:ext cx="2736850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5"/>
          <p:cNvSpPr>
            <a:spLocks noRot="1" noChangeArrowheads="1"/>
          </p:cNvSpPr>
          <p:nvPr/>
        </p:nvSpPr>
        <p:spPr bwMode="auto">
          <a:xfrm>
            <a:off x="1382582" y="1620308"/>
            <a:ext cx="8893175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80000"/>
              <a:buFont typeface="Arial" pitchFamily="34" charset="0"/>
              <a:buChar char="►"/>
              <a:defRPr/>
            </a:pPr>
            <a:endParaRPr lang="el-GR" sz="2200" dirty="0">
              <a:solidFill>
                <a:prstClr val="blac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80000"/>
              <a:buFont typeface="Arial" pitchFamily="34" charset="0"/>
              <a:buChar char="►"/>
              <a:defRPr/>
            </a:pPr>
            <a:r>
              <a:rPr lang="el-GR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Πρόγραμμα </a:t>
            </a:r>
            <a:r>
              <a:rPr lang="en-US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LIFE </a:t>
            </a:r>
            <a:r>
              <a:rPr lang="el-GR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για θαλασσοπούλια (2009-2012)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80000"/>
              <a:buFont typeface="Arial" pitchFamily="34" charset="0"/>
              <a:buChar char="►"/>
              <a:defRPr/>
            </a:pPr>
            <a:r>
              <a:rPr lang="el-GR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Σημαντική </a:t>
            </a:r>
            <a:r>
              <a:rPr lang="el-GR" sz="2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δράση:</a:t>
            </a:r>
            <a:r>
              <a:rPr lang="el-GR" sz="2200" dirty="0" err="1">
                <a:solidFill>
                  <a:srgbClr val="00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Πρόγραμμα</a:t>
            </a:r>
            <a:r>
              <a:rPr lang="el-GR" sz="2200" dirty="0">
                <a:solidFill>
                  <a:srgbClr val="00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 Καταγραφής Θαλασσοπουλιών Στη Θάλασσα</a:t>
            </a:r>
            <a:r>
              <a:rPr lang="el-GR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 (</a:t>
            </a:r>
            <a:r>
              <a:rPr lang="en-US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ESAS</a:t>
            </a:r>
            <a:r>
              <a:rPr lang="el-GR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), στο οποίο συμμετείχαν πολλοί εθελοντές.  </a:t>
            </a:r>
          </a:p>
        </p:txBody>
      </p:sp>
      <p:pic>
        <p:nvPicPr>
          <p:cNvPr id="13" name="Picture 17" descr="ESAS_Voreio Aigaio_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86157" y="3133197"/>
            <a:ext cx="2735263" cy="205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2" descr="IMG_022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38907" y="3133196"/>
            <a:ext cx="2735263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2795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3030996" y="0"/>
            <a:ext cx="60980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Χρήση θαλάσσιου και παράκτιου χώρου από πτηνά</a:t>
            </a:r>
            <a:endParaRPr lang="fr-FR" sz="2400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sp>
        <p:nvSpPr>
          <p:cNvPr id="5" name="1 - Τίτλος"/>
          <p:cNvSpPr txBox="1">
            <a:spLocks/>
          </p:cNvSpPr>
          <p:nvPr/>
        </p:nvSpPr>
        <p:spPr bwMode="auto">
          <a:xfrm>
            <a:off x="1365649" y="715088"/>
            <a:ext cx="8277884" cy="805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l-GR" sz="2000" dirty="0">
                <a:solidFill>
                  <a:sysClr val="windowText" lastClr="000000"/>
                </a:solidFill>
                <a:latin typeface="Calibri"/>
              </a:rPr>
              <a:t>Συστηματική απογραφή θαλασσοπουλιών – Eν πλω καταγραφές στην Κύπρο</a:t>
            </a:r>
          </a:p>
        </p:txBody>
      </p:sp>
      <p:sp>
        <p:nvSpPr>
          <p:cNvPr id="9" name="1 - Θέση περιεχομένου"/>
          <p:cNvSpPr txBox="1">
            <a:spLocks/>
          </p:cNvSpPr>
          <p:nvPr/>
        </p:nvSpPr>
        <p:spPr bwMode="auto">
          <a:xfrm>
            <a:off x="1542787" y="1376330"/>
            <a:ext cx="8625680" cy="2231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70C0"/>
              </a:buClr>
            </a:pPr>
            <a:r>
              <a:rPr lang="el-GR" sz="1200" b="1" dirty="0" smtClean="0">
                <a:latin typeface="Tahoma" pitchFamily="34" charset="0"/>
                <a:cs typeface="Tahoma" pitchFamily="34" charset="0"/>
              </a:rPr>
              <a:t>Μέθοδος: </a:t>
            </a:r>
            <a:r>
              <a:rPr lang="en-US" sz="1200" dirty="0" smtClean="0">
                <a:latin typeface="Tahoma" pitchFamily="34" charset="0"/>
                <a:cs typeface="Tahoma" pitchFamily="34" charset="0"/>
              </a:rPr>
              <a:t>European Seabirds at Sea</a:t>
            </a:r>
            <a:r>
              <a:rPr lang="el-GR" sz="12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1200" dirty="0" smtClean="0">
                <a:latin typeface="Tahoma" pitchFamily="34" charset="0"/>
                <a:cs typeface="Tahoma" pitchFamily="34" charset="0"/>
              </a:rPr>
              <a:t>- </a:t>
            </a:r>
            <a:r>
              <a:rPr lang="el-GR" sz="1200" dirty="0" smtClean="0">
                <a:latin typeface="Tahoma" pitchFamily="34" charset="0"/>
                <a:cs typeface="Tahoma" pitchFamily="34" charset="0"/>
              </a:rPr>
              <a:t>ESAS βασίζεται στην μεθοδολογία του Tasker et</a:t>
            </a:r>
            <a:r>
              <a:rPr lang="en-US" sz="12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l-GR" sz="1200" dirty="0" smtClean="0">
                <a:latin typeface="Tahoma" pitchFamily="34" charset="0"/>
                <a:cs typeface="Tahoma" pitchFamily="34" charset="0"/>
              </a:rPr>
              <a:t>al</a:t>
            </a:r>
            <a:r>
              <a:rPr lang="en-US" sz="12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l-GR" sz="1200" dirty="0" smtClean="0">
                <a:latin typeface="Tahoma" pitchFamily="34" charset="0"/>
                <a:cs typeface="Tahoma" pitchFamily="34" charset="0"/>
              </a:rPr>
              <a:t>1984) </a:t>
            </a:r>
            <a:endParaRPr lang="en-US" sz="1200" dirty="0" smtClean="0">
              <a:latin typeface="Tahoma" pitchFamily="34" charset="0"/>
              <a:cs typeface="Tahoma" pitchFamily="34" charset="0"/>
            </a:endParaRPr>
          </a:p>
          <a:p>
            <a:pPr>
              <a:buClr>
                <a:srgbClr val="0070C0"/>
              </a:buClr>
            </a:pPr>
            <a:r>
              <a:rPr lang="el-GR" sz="1200" b="1" dirty="0" smtClean="0">
                <a:latin typeface="Tahoma" pitchFamily="34" charset="0"/>
                <a:cs typeface="Tahoma" pitchFamily="34" charset="0"/>
              </a:rPr>
              <a:t>Έξι (6) περίοδοι δειγματοληψιών</a:t>
            </a:r>
            <a:r>
              <a:rPr lang="el-GR" sz="1200" dirty="0" smtClean="0">
                <a:latin typeface="Tahoma" pitchFamily="34" charset="0"/>
                <a:cs typeface="Tahoma" pitchFamily="34" charset="0"/>
              </a:rPr>
              <a:t>: </a:t>
            </a:r>
          </a:p>
          <a:p>
            <a:pPr>
              <a:buClr>
                <a:srgbClr val="FFFF00"/>
              </a:buClr>
              <a:buFont typeface="Arial" charset="0"/>
              <a:buNone/>
            </a:pPr>
            <a:r>
              <a:rPr lang="el-GR" sz="1200" dirty="0" smtClean="0">
                <a:latin typeface="Tahoma" pitchFamily="34" charset="0"/>
                <a:cs typeface="Tahoma" pitchFamily="34" charset="0"/>
              </a:rPr>
              <a:t>             </a:t>
            </a:r>
            <a:r>
              <a:rPr lang="en-US" sz="1200" dirty="0" smtClean="0">
                <a:latin typeface="Tahoma" pitchFamily="34" charset="0"/>
                <a:cs typeface="Tahoma" pitchFamily="34" charset="0"/>
              </a:rPr>
              <a:t>1.	</a:t>
            </a:r>
            <a:r>
              <a:rPr lang="el-GR" sz="1200" dirty="0" smtClean="0">
                <a:latin typeface="Tahoma" pitchFamily="34" charset="0"/>
                <a:cs typeface="Tahoma" pitchFamily="34" charset="0"/>
              </a:rPr>
              <a:t>Απρίλιος </a:t>
            </a:r>
            <a:r>
              <a:rPr lang="en-US" sz="1200" dirty="0" smtClean="0">
                <a:latin typeface="Tahoma" pitchFamily="34" charset="0"/>
                <a:cs typeface="Tahoma" pitchFamily="34" charset="0"/>
              </a:rPr>
              <a:t>202</a:t>
            </a:r>
            <a:r>
              <a:rPr lang="el-GR" sz="1200" dirty="0" smtClean="0">
                <a:latin typeface="Tahoma" pitchFamily="34" charset="0"/>
                <a:cs typeface="Tahoma" pitchFamily="34" charset="0"/>
              </a:rPr>
              <a:t>1</a:t>
            </a:r>
          </a:p>
          <a:p>
            <a:pPr>
              <a:buClr>
                <a:srgbClr val="FFFF00"/>
              </a:buClr>
              <a:buFont typeface="Arial" charset="0"/>
              <a:buNone/>
            </a:pPr>
            <a:r>
              <a:rPr lang="el-GR" sz="1200" dirty="0" smtClean="0">
                <a:latin typeface="Tahoma" pitchFamily="34" charset="0"/>
                <a:cs typeface="Tahoma" pitchFamily="34" charset="0"/>
              </a:rPr>
              <a:t>             </a:t>
            </a:r>
            <a:r>
              <a:rPr lang="en-US" sz="1200" dirty="0" smtClean="0">
                <a:latin typeface="Tahoma" pitchFamily="34" charset="0"/>
                <a:cs typeface="Tahoma" pitchFamily="34" charset="0"/>
              </a:rPr>
              <a:t>2.	</a:t>
            </a:r>
            <a:r>
              <a:rPr lang="el-GR" sz="1200" dirty="0" smtClean="0">
                <a:latin typeface="Tahoma" pitchFamily="34" charset="0"/>
                <a:cs typeface="Tahoma" pitchFamily="34" charset="0"/>
              </a:rPr>
              <a:t>Σεπτέμβριος </a:t>
            </a:r>
            <a:r>
              <a:rPr lang="en-US" sz="1200" dirty="0" smtClean="0">
                <a:latin typeface="Tahoma" pitchFamily="34" charset="0"/>
                <a:cs typeface="Tahoma" pitchFamily="34" charset="0"/>
              </a:rPr>
              <a:t>202</a:t>
            </a:r>
            <a:r>
              <a:rPr lang="el-GR" sz="1200" dirty="0" smtClean="0">
                <a:latin typeface="Tahoma" pitchFamily="34" charset="0"/>
                <a:cs typeface="Tahoma" pitchFamily="34" charset="0"/>
              </a:rPr>
              <a:t>1</a:t>
            </a:r>
            <a:endParaRPr lang="en-US" sz="1200" dirty="0" smtClean="0">
              <a:latin typeface="Tahoma" pitchFamily="34" charset="0"/>
              <a:cs typeface="Tahoma" pitchFamily="34" charset="0"/>
            </a:endParaRPr>
          </a:p>
          <a:p>
            <a:pPr>
              <a:buClr>
                <a:srgbClr val="FFFF00"/>
              </a:buClr>
              <a:buFont typeface="Arial" charset="0"/>
              <a:buNone/>
            </a:pPr>
            <a:r>
              <a:rPr lang="el-GR" sz="1200" dirty="0" smtClean="0">
                <a:latin typeface="Tahoma" pitchFamily="34" charset="0"/>
                <a:cs typeface="Tahoma" pitchFamily="34" charset="0"/>
              </a:rPr>
              <a:t>             </a:t>
            </a:r>
            <a:r>
              <a:rPr lang="en-US" sz="1200" dirty="0" smtClean="0">
                <a:latin typeface="Tahoma" pitchFamily="34" charset="0"/>
                <a:cs typeface="Tahoma" pitchFamily="34" charset="0"/>
              </a:rPr>
              <a:t>3.	</a:t>
            </a:r>
            <a:r>
              <a:rPr lang="el-GR" sz="1200" dirty="0" smtClean="0">
                <a:latin typeface="Tahoma" pitchFamily="34" charset="0"/>
                <a:cs typeface="Tahoma" pitchFamily="34" charset="0"/>
              </a:rPr>
              <a:t>Τέλη Οκτωβρίου-αρχές Νοεμβρίου</a:t>
            </a:r>
            <a:r>
              <a:rPr lang="en-US" sz="1200" dirty="0" smtClean="0">
                <a:latin typeface="Tahoma" pitchFamily="34" charset="0"/>
                <a:cs typeface="Tahoma" pitchFamily="34" charset="0"/>
              </a:rPr>
              <a:t> 2021</a:t>
            </a:r>
            <a:endParaRPr lang="el-GR" sz="1200" dirty="0" smtClean="0">
              <a:latin typeface="Tahoma" pitchFamily="34" charset="0"/>
              <a:cs typeface="Tahoma" pitchFamily="34" charset="0"/>
            </a:endParaRPr>
          </a:p>
          <a:p>
            <a:pPr>
              <a:buClr>
                <a:srgbClr val="FFFF00"/>
              </a:buClr>
              <a:buFont typeface="Arial" charset="0"/>
              <a:buNone/>
            </a:pPr>
            <a:r>
              <a:rPr lang="el-GR" sz="1200" dirty="0" smtClean="0">
                <a:latin typeface="Tahoma" pitchFamily="34" charset="0"/>
                <a:cs typeface="Tahoma" pitchFamily="34" charset="0"/>
              </a:rPr>
              <a:t>             </a:t>
            </a:r>
            <a:r>
              <a:rPr lang="en-US" sz="1200" dirty="0" smtClean="0">
                <a:latin typeface="Tahoma" pitchFamily="34" charset="0"/>
                <a:cs typeface="Tahoma" pitchFamily="34" charset="0"/>
              </a:rPr>
              <a:t>4.	M</a:t>
            </a:r>
            <a:r>
              <a:rPr lang="el-GR" sz="1200" dirty="0" smtClean="0">
                <a:latin typeface="Tahoma" pitchFamily="34" charset="0"/>
                <a:cs typeface="Tahoma" pitchFamily="34" charset="0"/>
              </a:rPr>
              <a:t>άιος-Ιούνιος </a:t>
            </a:r>
            <a:r>
              <a:rPr lang="en-US" sz="1200" dirty="0" smtClean="0">
                <a:latin typeface="Tahoma" pitchFamily="34" charset="0"/>
                <a:cs typeface="Tahoma" pitchFamily="34" charset="0"/>
              </a:rPr>
              <a:t> 202</a:t>
            </a:r>
            <a:r>
              <a:rPr lang="el-GR" sz="1200" dirty="0" smtClean="0">
                <a:latin typeface="Tahoma" pitchFamily="34" charset="0"/>
                <a:cs typeface="Tahoma" pitchFamily="34" charset="0"/>
              </a:rPr>
              <a:t>2</a:t>
            </a:r>
          </a:p>
          <a:p>
            <a:pPr>
              <a:buClr>
                <a:srgbClr val="FFFF00"/>
              </a:buClr>
              <a:buFont typeface="Arial" charset="0"/>
              <a:buNone/>
            </a:pPr>
            <a:r>
              <a:rPr lang="el-GR" sz="1200" dirty="0" smtClean="0">
                <a:latin typeface="Tahoma" pitchFamily="34" charset="0"/>
                <a:cs typeface="Tahoma" pitchFamily="34" charset="0"/>
              </a:rPr>
              <a:t>            </a:t>
            </a:r>
            <a:r>
              <a:rPr lang="en-US" sz="1200" dirty="0" smtClean="0">
                <a:latin typeface="Tahoma" pitchFamily="34" charset="0"/>
                <a:cs typeface="Tahoma" pitchFamily="34" charset="0"/>
              </a:rPr>
              <a:t> 5</a:t>
            </a:r>
            <a:r>
              <a:rPr lang="el-GR" sz="1200" dirty="0" smtClean="0">
                <a:latin typeface="Tahoma" pitchFamily="34" charset="0"/>
                <a:cs typeface="Tahoma" pitchFamily="34" charset="0"/>
              </a:rPr>
              <a:t>.</a:t>
            </a:r>
            <a:r>
              <a:rPr lang="en-US" sz="1200" dirty="0" smtClean="0">
                <a:latin typeface="Tahoma" pitchFamily="34" charset="0"/>
                <a:cs typeface="Tahoma" pitchFamily="34" charset="0"/>
              </a:rPr>
              <a:t>  </a:t>
            </a:r>
            <a:r>
              <a:rPr lang="el-GR" sz="1200" dirty="0" smtClean="0">
                <a:latin typeface="Tahoma" pitchFamily="34" charset="0"/>
                <a:cs typeface="Tahoma" pitchFamily="34" charset="0"/>
              </a:rPr>
              <a:t>  Αύγουστος-Σεπτέμβριος</a:t>
            </a:r>
            <a:r>
              <a:rPr lang="en-US" sz="1200" dirty="0" smtClean="0">
                <a:latin typeface="Tahoma" pitchFamily="34" charset="0"/>
                <a:cs typeface="Tahoma" pitchFamily="34" charset="0"/>
              </a:rPr>
              <a:t> 2022</a:t>
            </a:r>
            <a:endParaRPr lang="el-GR" sz="1200" dirty="0" smtClean="0">
              <a:latin typeface="Tahoma" pitchFamily="34" charset="0"/>
              <a:cs typeface="Tahoma" pitchFamily="34" charset="0"/>
            </a:endParaRPr>
          </a:p>
          <a:p>
            <a:pPr>
              <a:buClr>
                <a:srgbClr val="FFFF00"/>
              </a:buClr>
              <a:buFont typeface="Arial" charset="0"/>
              <a:buNone/>
            </a:pPr>
            <a:r>
              <a:rPr lang="el-GR" sz="1200" dirty="0" smtClean="0">
                <a:latin typeface="Tahoma" pitchFamily="34" charset="0"/>
                <a:cs typeface="Tahoma" pitchFamily="34" charset="0"/>
              </a:rPr>
              <a:t>             6.    Τέλη Σεπτεμβρίου-αρχές Οκτωβρίου</a:t>
            </a:r>
            <a:r>
              <a:rPr lang="en-US" sz="1200" dirty="0" smtClean="0">
                <a:latin typeface="Tahoma" pitchFamily="34" charset="0"/>
                <a:cs typeface="Tahoma" pitchFamily="34" charset="0"/>
              </a:rPr>
              <a:t> 2022</a:t>
            </a:r>
          </a:p>
          <a:p>
            <a:pPr>
              <a:buClr>
                <a:srgbClr val="FFFF00"/>
              </a:buClr>
            </a:pPr>
            <a:endParaRPr lang="en-US" sz="1200" dirty="0" smtClean="0">
              <a:latin typeface="Tahoma" pitchFamily="34" charset="0"/>
              <a:cs typeface="Tahoma" pitchFamily="34" charset="0"/>
            </a:endParaRPr>
          </a:p>
          <a:p>
            <a:pPr>
              <a:buClr>
                <a:srgbClr val="0070C0"/>
              </a:buClr>
            </a:pPr>
            <a:r>
              <a:rPr lang="el-GR" sz="1200" b="1" dirty="0" smtClean="0">
                <a:latin typeface="Tahoma" pitchFamily="34" charset="0"/>
                <a:cs typeface="Tahoma" pitchFamily="34" charset="0"/>
              </a:rPr>
              <a:t>Δεδομένα που συλλέγονται: </a:t>
            </a:r>
            <a:r>
              <a:rPr lang="el-GR" sz="1200" dirty="0" smtClean="0">
                <a:latin typeface="Tahoma" pitchFamily="34" charset="0"/>
                <a:cs typeface="Tahoma" pitchFamily="34" charset="0"/>
              </a:rPr>
              <a:t>Παρουσία των πουλιών και συμπεριφορά τους καθώς και τις ανθρώπινες δραστηριότητες (π.χ. αλιεία, τουρισμός κλπ).</a:t>
            </a:r>
          </a:p>
          <a:p>
            <a:pPr>
              <a:buClr>
                <a:srgbClr val="0070C0"/>
              </a:buClr>
            </a:pPr>
            <a:r>
              <a:rPr lang="el-GR" sz="1200" b="1" dirty="0" smtClean="0">
                <a:latin typeface="Tahoma" pitchFamily="34" charset="0"/>
                <a:cs typeface="Tahoma" pitchFamily="34" charset="0"/>
              </a:rPr>
              <a:t>Καταγραφή δεδομένων: </a:t>
            </a:r>
            <a:r>
              <a:rPr lang="el-GR" sz="1200" dirty="0" smtClean="0">
                <a:latin typeface="Tahoma" pitchFamily="34" charset="0"/>
                <a:cs typeface="Tahoma" pitchFamily="34" charset="0"/>
              </a:rPr>
              <a:t>Χρήση δύο πρωτοκόλλων (πρωτόκολλο πλοίου και πρωτόκολλου είδους</a:t>
            </a:r>
            <a:r>
              <a:rPr lang="el-GR" sz="1200" dirty="0" smtClean="0">
                <a:latin typeface="Tahoma" pitchFamily="34" charset="0"/>
                <a:cs typeface="Tahoma" pitchFamily="34" charset="0"/>
              </a:rPr>
              <a:t>).</a:t>
            </a:r>
            <a:endParaRPr lang="el-GR" sz="1200" dirty="0" smtClean="0">
              <a:latin typeface="Tahoma" pitchFamily="34" charset="0"/>
              <a:cs typeface="Tahoma" pitchFamily="34" charset="0"/>
            </a:endParaRPr>
          </a:p>
          <a:p>
            <a:pPr>
              <a:buClr>
                <a:srgbClr val="0070C0"/>
              </a:buClr>
            </a:pPr>
            <a:r>
              <a:rPr lang="el-GR" sz="1200" b="1" dirty="0" smtClean="0">
                <a:latin typeface="Tahoma" pitchFamily="34" charset="0"/>
                <a:cs typeface="Tahoma" pitchFamily="34" charset="0"/>
              </a:rPr>
              <a:t>Πλωτά μέσα: </a:t>
            </a:r>
            <a:r>
              <a:rPr lang="el-GR" sz="1200" dirty="0" smtClean="0">
                <a:latin typeface="Tahoma" pitchFamily="34" charset="0"/>
                <a:cs typeface="Tahoma" pitchFamily="34" charset="0"/>
              </a:rPr>
              <a:t>Χρήση δύο πλωτών μέσων με δύο ορνιθοπαρατηρητές στο καθένα, τα οποία επιχειρούν ταυτόχρονα και κάλυψη της περιοχής ενδιαφέροντος (τόσο της παράκτιας ζώνης όσο και της πελαγικής με ζιγκ-ζαγκ διαδρομές</a:t>
            </a:r>
            <a:r>
              <a:rPr lang="el-GR" sz="1200" dirty="0" smtClean="0">
                <a:latin typeface="Tahoma" pitchFamily="34" charset="0"/>
                <a:cs typeface="Tahoma" pitchFamily="34" charset="0"/>
              </a:rPr>
              <a:t>). </a:t>
            </a:r>
            <a:endParaRPr lang="el-GR" sz="1200" dirty="0" smtClean="0">
              <a:latin typeface="Tahoma" pitchFamily="34" charset="0"/>
              <a:cs typeface="Tahoma" pitchFamily="34" charset="0"/>
            </a:endParaRPr>
          </a:p>
          <a:p>
            <a:pPr>
              <a:buClr>
                <a:srgbClr val="0070C0"/>
              </a:buClr>
            </a:pPr>
            <a:r>
              <a:rPr lang="el-GR" sz="1200" b="1" dirty="0" smtClean="0">
                <a:latin typeface="Tahoma" pitchFamily="34" charset="0"/>
                <a:cs typeface="Tahoma" pitchFamily="34" charset="0"/>
              </a:rPr>
              <a:t>Χαρακτηριστικά πλεύσεων</a:t>
            </a:r>
            <a:r>
              <a:rPr lang="el-GR" sz="1200" dirty="0" smtClean="0">
                <a:latin typeface="Tahoma" pitchFamily="34" charset="0"/>
                <a:cs typeface="Tahoma" pitchFamily="34" charset="0"/>
              </a:rPr>
              <a:t>: Χαμηλή ταχύτητα (&lt;10 κόμβους) και σχετικά καλές συνθήκες (έως 5 </a:t>
            </a:r>
            <a:r>
              <a:rPr lang="en-US" sz="1200" dirty="0" smtClean="0">
                <a:latin typeface="Tahoma" pitchFamily="34" charset="0"/>
                <a:cs typeface="Tahoma" pitchFamily="34" charset="0"/>
              </a:rPr>
              <a:t>Beaufort</a:t>
            </a:r>
            <a:r>
              <a:rPr lang="en-US" sz="1200" dirty="0" smtClean="0">
                <a:latin typeface="Tahoma" pitchFamily="34" charset="0"/>
                <a:cs typeface="Tahoma" pitchFamily="34" charset="0"/>
              </a:rPr>
              <a:t>)</a:t>
            </a:r>
            <a:r>
              <a:rPr lang="el-GR" sz="1200" dirty="0" smtClean="0">
                <a:latin typeface="Tahoma" pitchFamily="34" charset="0"/>
                <a:cs typeface="Tahoma" pitchFamily="34" charset="0"/>
              </a:rPr>
              <a:t>.</a:t>
            </a:r>
            <a:r>
              <a:rPr lang="en-US" sz="1200" dirty="0" smtClean="0">
                <a:latin typeface="Tahoma" pitchFamily="34" charset="0"/>
                <a:cs typeface="Tahoma" pitchFamily="34" charset="0"/>
              </a:rPr>
              <a:t> </a:t>
            </a:r>
            <a:endParaRPr lang="el-GR" sz="1200" dirty="0" smtClean="0">
              <a:latin typeface="Tahoma" pitchFamily="34" charset="0"/>
              <a:cs typeface="Tahoma" pitchFamily="34" charset="0"/>
            </a:endParaRPr>
          </a:p>
          <a:p>
            <a:pPr>
              <a:buClr>
                <a:srgbClr val="0070C0"/>
              </a:buClr>
            </a:pPr>
            <a:r>
              <a:rPr lang="el-GR" sz="1200" b="1" dirty="0" smtClean="0">
                <a:latin typeface="Tahoma" pitchFamily="34" charset="0"/>
                <a:cs typeface="Tahoma" pitchFamily="34" charset="0"/>
              </a:rPr>
              <a:t>Ανάλυση δεδομένων: </a:t>
            </a:r>
            <a:r>
              <a:rPr lang="el-GR" sz="1200" dirty="0" smtClean="0">
                <a:latin typeface="Tahoma" pitchFamily="34" charset="0"/>
                <a:cs typeface="Tahoma" pitchFamily="34" charset="0"/>
              </a:rPr>
              <a:t>Σε χωρική και χρονική κλίμακα με χρήση στατιστικών μεθόδων και Γεωγραφικών Συστημάτων Πληροφοριών </a:t>
            </a:r>
            <a:r>
              <a:rPr lang="en-US" sz="1200" dirty="0" smtClean="0">
                <a:latin typeface="Tahoma" pitchFamily="34" charset="0"/>
                <a:cs typeface="Tahoma" pitchFamily="34" charset="0"/>
              </a:rPr>
              <a:t>(GIS) </a:t>
            </a:r>
            <a:r>
              <a:rPr lang="el-GR" sz="1200" dirty="0" smtClean="0">
                <a:latin typeface="Tahoma" pitchFamily="34" charset="0"/>
                <a:cs typeface="Tahoma" pitchFamily="34" charset="0"/>
              </a:rPr>
              <a:t>για την παραγωγή χαρτών</a:t>
            </a:r>
            <a:r>
              <a:rPr lang="en-US" sz="12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l-GR" sz="1200" dirty="0" smtClean="0">
                <a:latin typeface="Tahoma" pitchFamily="34" charset="0"/>
                <a:cs typeface="Tahoma" pitchFamily="34" charset="0"/>
              </a:rPr>
              <a:t>με βασικά τροφοληπτικά πεδία και πληθυσμιακές πυκνότητες των καταγεγραμμένων </a:t>
            </a:r>
            <a:r>
              <a:rPr lang="el-GR" sz="1200" dirty="0" smtClean="0">
                <a:latin typeface="Tahoma" pitchFamily="34" charset="0"/>
                <a:cs typeface="Tahoma" pitchFamily="34" charset="0"/>
              </a:rPr>
              <a:t>ειδών.</a:t>
            </a:r>
            <a:endParaRPr lang="el-GR" sz="1200" dirty="0" smtClean="0">
              <a:latin typeface="Tahoma" pitchFamily="34" charset="0"/>
              <a:cs typeface="Tahoma" pitchFamily="34" charset="0"/>
            </a:endParaRPr>
          </a:p>
          <a:p>
            <a:pPr>
              <a:buClr>
                <a:srgbClr val="0070C0"/>
              </a:buClr>
            </a:pPr>
            <a:r>
              <a:rPr lang="el-GR" sz="1200" b="1" dirty="0" smtClean="0">
                <a:latin typeface="Tahoma" pitchFamily="34" charset="0"/>
                <a:cs typeface="Tahoma" pitchFamily="34" charset="0"/>
              </a:rPr>
              <a:t>Επιπρόσθετα οφέλη: </a:t>
            </a:r>
            <a:r>
              <a:rPr lang="el-GR" sz="1200" dirty="0" smtClean="0">
                <a:latin typeface="Tahoma" pitchFamily="34" charset="0"/>
                <a:cs typeface="Tahoma" pitchFamily="34" charset="0"/>
              </a:rPr>
              <a:t>Ανίχνευση αναπαραγωγικών περιοχών θαλασσοπουλιών, καταγραφή θαλάσσιων απορριμμάτων (</a:t>
            </a:r>
            <a:r>
              <a:rPr lang="en-US" sz="1200" dirty="0" smtClean="0">
                <a:latin typeface="Tahoma" pitchFamily="34" charset="0"/>
                <a:cs typeface="Tahoma" pitchFamily="34" charset="0"/>
              </a:rPr>
              <a:t>marine litter)</a:t>
            </a:r>
            <a:r>
              <a:rPr lang="el-GR" sz="1200" dirty="0" smtClean="0">
                <a:latin typeface="Tahoma" pitchFamily="34" charset="0"/>
                <a:cs typeface="Tahoma" pitchFamily="34" charset="0"/>
              </a:rPr>
              <a:t>, καταγραφή μεταναστευτικών ειδών ορνιθοπανίδας καθώς και κητωδών και θαλάσσιων </a:t>
            </a:r>
            <a:r>
              <a:rPr lang="el-GR" sz="1200" dirty="0" smtClean="0">
                <a:latin typeface="Tahoma" pitchFamily="34" charset="0"/>
                <a:cs typeface="Tahoma" pitchFamily="34" charset="0"/>
              </a:rPr>
              <a:t>χελωνών.</a:t>
            </a:r>
            <a:endParaRPr lang="el-GR" sz="1200" dirty="0"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62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3030996" y="0"/>
            <a:ext cx="60980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Χρήση θαλάσσιου και παράκτιου χώρου από πτηνά</a:t>
            </a:r>
            <a:endParaRPr lang="fr-FR" sz="2400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pic>
        <p:nvPicPr>
          <p:cNvPr id="9" name="Picture 3" descr="C:\Users\user\Desktop\IMG_11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45657" y="3682687"/>
            <a:ext cx="1866971" cy="1400228"/>
          </a:xfrm>
          <a:prstGeom prst="rect">
            <a:avLst/>
          </a:prstGeom>
          <a:noFill/>
        </p:spPr>
      </p:pic>
      <p:pic>
        <p:nvPicPr>
          <p:cNvPr id="10" name="Picture 4" descr="E:\Karris\Ionian University\Private works\Seabirds cyprus\PARADOTEA\DATA April 2021\PHOTOS\Photos Karris\April 2021\Onboard fieldwork\IMG_155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29469" y="2256842"/>
            <a:ext cx="1866971" cy="1400228"/>
          </a:xfrm>
          <a:prstGeom prst="rect">
            <a:avLst/>
          </a:prstGeom>
          <a:noFill/>
        </p:spPr>
      </p:pic>
      <p:pic>
        <p:nvPicPr>
          <p:cNvPr id="15" name="Picture 5" descr="E:\Karris\Ionian University\Private works\Seabirds cyprus\PARADOTEA\DATA April 2021\PHOTOS\Photos Karris\April 2021\Onboard fieldwork\IMG_107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20332" y="830997"/>
            <a:ext cx="1866971" cy="1400228"/>
          </a:xfrm>
          <a:prstGeom prst="rect">
            <a:avLst/>
          </a:prstGeom>
          <a:noFill/>
        </p:spPr>
      </p:pic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96570" y="2256842"/>
            <a:ext cx="2099293" cy="1400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8" descr="May be an image of wading bird and natur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90109" y="830997"/>
            <a:ext cx="2105754" cy="1400228"/>
          </a:xfrm>
          <a:prstGeom prst="rect">
            <a:avLst/>
          </a:prstGeom>
          <a:noFill/>
        </p:spPr>
      </p:pic>
      <p:pic>
        <p:nvPicPr>
          <p:cNvPr id="18" name="Picture 11" descr="May be an image of body of water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00654" y="830997"/>
            <a:ext cx="1866970" cy="1400228"/>
          </a:xfrm>
          <a:prstGeom prst="rect">
            <a:avLst/>
          </a:prstGeom>
          <a:noFill/>
        </p:spPr>
      </p:pic>
      <p:pic>
        <p:nvPicPr>
          <p:cNvPr id="19" name="Picture 13" descr="E:\Karris\Ionian University\Private works\Seabirds cyprus\PARADOTEA\DATA September 2021\Photos September 2021 Cyprus\IMG_0531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709789" y="2256842"/>
            <a:ext cx="1866971" cy="1400228"/>
          </a:xfrm>
          <a:prstGeom prst="rect">
            <a:avLst/>
          </a:prstGeom>
          <a:noFill/>
        </p:spPr>
      </p:pic>
      <p:pic>
        <p:nvPicPr>
          <p:cNvPr id="20" name="Picture 14" descr="E:\Karris\Ionian University\Private works\Adens\Akamas\Δειγματοληψίες\Sampling season 2019\Spring 2019\Photos Spring 2019 Akamas Karris\May 3-11 2019\DSC04929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709789" y="3682687"/>
            <a:ext cx="1866971" cy="1400228"/>
          </a:xfrm>
          <a:prstGeom prst="rect">
            <a:avLst/>
          </a:prstGeom>
          <a:noFill/>
        </p:spPr>
      </p:pic>
      <p:sp>
        <p:nvSpPr>
          <p:cNvPr id="21" name="TextBox 22"/>
          <p:cNvSpPr txBox="1">
            <a:spLocks noChangeArrowheads="1"/>
          </p:cNvSpPr>
          <p:nvPr/>
        </p:nvSpPr>
        <p:spPr bwMode="auto">
          <a:xfrm>
            <a:off x="1814676" y="5179475"/>
            <a:ext cx="1935076" cy="400110"/>
          </a:xfrm>
          <a:prstGeom prst="rect">
            <a:avLst/>
          </a:prstGeom>
          <a:solidFill>
            <a:sysClr val="window" lastClr="FFFF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Εν πλω καταγραφές θαλάσσιων πτηνών</a:t>
            </a:r>
            <a:endParaRPr kumimoji="0" lang="el-GR" sz="1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2" name="TextBox 22"/>
          <p:cNvSpPr txBox="1">
            <a:spLocks noChangeArrowheads="1"/>
          </p:cNvSpPr>
          <p:nvPr/>
        </p:nvSpPr>
        <p:spPr bwMode="auto">
          <a:xfrm>
            <a:off x="4700654" y="5179475"/>
            <a:ext cx="2036922" cy="400110"/>
          </a:xfrm>
          <a:prstGeom prst="rect">
            <a:avLst/>
          </a:prstGeom>
          <a:solidFill>
            <a:sysClr val="window" lastClr="FFFF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Ανθρώπινες δραστηριότητες στη θάλασσα</a:t>
            </a:r>
            <a:endParaRPr kumimoji="0" lang="el-GR" sz="1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7608018" y="5233366"/>
            <a:ext cx="2265716" cy="400110"/>
          </a:xfrm>
          <a:prstGeom prst="rect">
            <a:avLst/>
          </a:prstGeom>
          <a:solidFill>
            <a:sysClr val="window" lastClr="FFFF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Καταγραφή άλλων ειδών πανίδας στη θάλασσα</a:t>
            </a:r>
            <a:endParaRPr kumimoji="0" lang="el-GR" sz="1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4" name="Picture 2" descr="May be an image of body of water and nature"/>
          <p:cNvPicPr>
            <a:picLocks noChangeAspect="1" noChangeArrowheads="1"/>
          </p:cNvPicPr>
          <p:nvPr/>
        </p:nvPicPr>
        <p:blipFill>
          <a:blip r:embed="rId13" cstate="print"/>
          <a:srcRect t="24497" b="22747"/>
          <a:stretch>
            <a:fillRect/>
          </a:stretch>
        </p:blipFill>
        <p:spPr bwMode="auto">
          <a:xfrm>
            <a:off x="7608018" y="3710961"/>
            <a:ext cx="2087845" cy="14685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2092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3030996" y="0"/>
            <a:ext cx="60980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400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Χρήση θαλάσσιου και παράκτιου χώρου από πτηνά</a:t>
            </a:r>
            <a:endParaRPr lang="el-GR" sz="2400" b="1" dirty="0" smtClean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95766" y="770467"/>
            <a:ext cx="7400168" cy="5234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6585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3030995" y="0"/>
            <a:ext cx="69342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Καταγραφή θαλασσοπουλιών </a:t>
            </a:r>
            <a:r>
              <a:rPr lang="el-GR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Κύπρου 2021-2022</a:t>
            </a:r>
            <a:br>
              <a:rPr lang="el-GR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</a:br>
            <a:r>
              <a:rPr lang="el-GR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Οριοθέτηση σημαντικών περιοχών (Κernel density estimator)</a:t>
            </a:r>
            <a:endParaRPr lang="el-GR" b="1" dirty="0" smtClean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18267" y="830997"/>
            <a:ext cx="3628008" cy="282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98770" y="3165523"/>
            <a:ext cx="3555963" cy="2721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 descr="C:\Users\user\Desktop\IMG_150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75665" y="924131"/>
            <a:ext cx="2789601" cy="2092200"/>
          </a:xfrm>
          <a:prstGeom prst="rect">
            <a:avLst/>
          </a:prstGeom>
          <a:noFill/>
        </p:spPr>
      </p:pic>
      <p:pic>
        <p:nvPicPr>
          <p:cNvPr id="10" name="Picture 8" descr="E:\Karris\Ionian University\Private works\Seabirds cyprus\PARADOTEA\DATA April 2021\PHOTOS\Photos Karris\April 2021\Species\Phalacrocorax aristotelis desmarestii\IMG_147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98352" y="3732055"/>
            <a:ext cx="2667837" cy="20008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9242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3030995" y="0"/>
            <a:ext cx="69342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Καταγραφή θαλασσοπουλιών </a:t>
            </a:r>
            <a:r>
              <a:rPr lang="el-GR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Κύπρου 2021-2022</a:t>
            </a:r>
            <a:br>
              <a:rPr lang="el-GR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</a:br>
            <a:r>
              <a:rPr lang="el-GR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Παράπλευρα οφέλη για την πλαστική ρύπανση</a:t>
            </a:r>
          </a:p>
        </p:txBody>
      </p:sp>
      <p:sp>
        <p:nvSpPr>
          <p:cNvPr id="11" name="1 - Τίτλος"/>
          <p:cNvSpPr txBox="1">
            <a:spLocks/>
          </p:cNvSpPr>
          <p:nvPr/>
        </p:nvSpPr>
        <p:spPr bwMode="auto">
          <a:xfrm>
            <a:off x="1652869" y="750732"/>
            <a:ext cx="4011084" cy="63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Ρύπανση από προστατευτικό υλικό κατά της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l-GR" sz="1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πανδημίας 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COVID-19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435100"/>
            <a:ext cx="3836323" cy="5373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10375" y="1134533"/>
            <a:ext cx="5381625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58411" y="1878167"/>
            <a:ext cx="4339261" cy="23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9587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3030996" y="0"/>
            <a:ext cx="81196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l-GR" sz="2400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Τεχνικές Τηλεμετρίας</a:t>
            </a:r>
          </a:p>
          <a:p>
            <a:pPr algn="ctr"/>
            <a:r>
              <a:rPr lang="el-GR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Χρήση θαλάσσιου και παράκτιου χώρου από πτηνά</a:t>
            </a:r>
          </a:p>
          <a:p>
            <a:pPr algn="ctr"/>
            <a:endParaRPr lang="el-GR" sz="2400" b="1" dirty="0" smtClean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sp>
        <p:nvSpPr>
          <p:cNvPr id="7" name="1 - Τίτλος"/>
          <p:cNvSpPr txBox="1">
            <a:spLocks/>
          </p:cNvSpPr>
          <p:nvPr/>
        </p:nvSpPr>
        <p:spPr bwMode="auto">
          <a:xfrm>
            <a:off x="3308684" y="1168400"/>
            <a:ext cx="7179804" cy="880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4400" b="0" i="0" u="none" strike="noStrike" kern="1200" cap="none" spc="0" normalizeH="0" baseline="0" noProof="0" dirty="0">
              <a:ln>
                <a:noFill/>
              </a:ln>
              <a:solidFill>
                <a:srgbClr val="4F81BD">
                  <a:satMod val="150000"/>
                </a:srgbClr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graphicFrame>
        <p:nvGraphicFramePr>
          <p:cNvPr id="8" name="5 - Διάγραμμα"/>
          <p:cNvGraphicFramePr/>
          <p:nvPr>
            <p:extLst>
              <p:ext uri="{D42A27DB-BD31-4B8C-83A1-F6EECF244321}">
                <p14:modId xmlns:p14="http://schemas.microsoft.com/office/powerpoint/2010/main" val="3495240451"/>
              </p:ext>
            </p:extLst>
          </p:nvPr>
        </p:nvGraphicFramePr>
        <p:xfrm>
          <a:off x="1752600" y="1200329"/>
          <a:ext cx="5855568" cy="41302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9" name="7 - Διάγραμμα"/>
          <p:cNvGraphicFramePr/>
          <p:nvPr>
            <p:extLst>
              <p:ext uri="{D42A27DB-BD31-4B8C-83A1-F6EECF244321}">
                <p14:modId xmlns:p14="http://schemas.microsoft.com/office/powerpoint/2010/main" val="3195508131"/>
              </p:ext>
            </p:extLst>
          </p:nvPr>
        </p:nvGraphicFramePr>
        <p:xfrm>
          <a:off x="7158899" y="1659468"/>
          <a:ext cx="4313433" cy="3156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2140366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9" grpId="0">
        <p:bldAsOne/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3030996" y="0"/>
            <a:ext cx="81196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400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Τεχνικές </a:t>
            </a:r>
            <a:r>
              <a:rPr lang="el-GR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Τηλεμετρίας</a:t>
            </a:r>
            <a:r>
              <a:rPr lang="en-US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 – </a:t>
            </a:r>
            <a:r>
              <a:rPr lang="el-GR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Πομποί γεωεντοπισμού</a:t>
            </a:r>
            <a:endParaRPr lang="el-GR" sz="2400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  <a:p>
            <a:pPr algn="ctr"/>
            <a:r>
              <a:rPr lang="el-GR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Χρήση θαλάσσιου και παράκτιου χώρου από πτηνά</a:t>
            </a:r>
          </a:p>
          <a:p>
            <a:pPr algn="ctr"/>
            <a:endParaRPr lang="el-GR" sz="2400" b="1" dirty="0" smtClean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sp>
        <p:nvSpPr>
          <p:cNvPr id="7" name="1 - Τίτλος"/>
          <p:cNvSpPr txBox="1">
            <a:spLocks/>
          </p:cNvSpPr>
          <p:nvPr/>
        </p:nvSpPr>
        <p:spPr bwMode="auto">
          <a:xfrm>
            <a:off x="3308684" y="1168400"/>
            <a:ext cx="7179804" cy="880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endParaRPr lang="el-GR" dirty="0">
              <a:solidFill>
                <a:srgbClr val="4F81BD">
                  <a:satMod val="150000"/>
                </a:srgbClr>
              </a:solidFill>
              <a:latin typeface="Calibri"/>
            </a:endParaRPr>
          </a:p>
        </p:txBody>
      </p:sp>
      <p:graphicFrame>
        <p:nvGraphicFramePr>
          <p:cNvPr id="10" name="6 - Πίνακα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4009692"/>
              </p:ext>
            </p:extLst>
          </p:nvPr>
        </p:nvGraphicFramePr>
        <p:xfrm>
          <a:off x="1831416" y="945078"/>
          <a:ext cx="5214974" cy="2651760"/>
        </p:xfrm>
        <a:graphic>
          <a:graphicData uri="http://schemas.openxmlformats.org/drawingml/2006/table">
            <a:tbl>
              <a:tblPr firstRow="1" bandRow="1"/>
              <a:tblGrid>
                <a:gridCol w="2286016"/>
                <a:gridCol w="2928958"/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l-GR" sz="1100" b="1" dirty="0" smtClean="0">
                          <a:latin typeface="Tahoma" pitchFamily="34" charset="0"/>
                          <a:cs typeface="Tahoma" pitchFamily="34" charset="0"/>
                        </a:rPr>
                        <a:t>Τεχνικά χαρακτηριστικά</a:t>
                      </a:r>
                      <a:endParaRPr lang="el-GR" sz="1100" b="1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solidFill>
                        <a:sysClr val="windowText" lastClr="000000"/>
                      </a:solidFill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l-GR" sz="1100" b="1" dirty="0" smtClean="0">
                          <a:latin typeface="Tahoma" pitchFamily="34" charset="0"/>
                          <a:cs typeface="Tahoma" pitchFamily="34" charset="0"/>
                        </a:rPr>
                        <a:t>Συσκευές </a:t>
                      </a:r>
                      <a:r>
                        <a:rPr lang="el-GR" sz="1100" b="1" dirty="0" err="1" smtClean="0">
                          <a:latin typeface="Tahoma" pitchFamily="34" charset="0"/>
                          <a:cs typeface="Tahoma" pitchFamily="34" charset="0"/>
                        </a:rPr>
                        <a:t>Γεωεντοπισμού</a:t>
                      </a:r>
                      <a:endParaRPr lang="en-US" sz="1100" b="1" dirty="0" smtClean="0">
                        <a:latin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en-US" sz="1100" b="1" dirty="0" smtClean="0">
                          <a:latin typeface="Tahoma" pitchFamily="34" charset="0"/>
                          <a:cs typeface="Tahoma" pitchFamily="34" charset="0"/>
                        </a:rPr>
                        <a:t>(LAT 2500, LOTEK wireless)</a:t>
                      </a:r>
                      <a:endParaRPr lang="el-GR" sz="11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solidFill>
                        <a:sysClr val="windowText" lastClr="000000"/>
                      </a:solidFill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/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l-GR" sz="11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Διαστάσεις </a:t>
                      </a:r>
                      <a:endParaRPr lang="el-GR" sz="11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solidFill>
                        <a:sysClr val="windowText" lastClr="000000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l-GR" sz="11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8</a:t>
                      </a:r>
                      <a:r>
                        <a:rPr lang="en-US" sz="11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mm</a:t>
                      </a:r>
                      <a:r>
                        <a:rPr lang="en-US" sz="11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x 35mm</a:t>
                      </a:r>
                      <a:endParaRPr lang="el-GR" sz="11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solidFill>
                        <a:sysClr val="windowText" lastClr="000000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l-GR" sz="11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Βάρος</a:t>
                      </a:r>
                      <a:endParaRPr lang="el-GR" sz="11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1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3,6 g</a:t>
                      </a:r>
                      <a:endParaRPr lang="el-GR" sz="11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l-GR" sz="11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Μνήμη</a:t>
                      </a:r>
                      <a:endParaRPr lang="el-GR" sz="11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1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512kb</a:t>
                      </a:r>
                      <a:endParaRPr lang="el-GR" sz="11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l-GR" sz="11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Διάρκεια ζωής μπαταρίας</a:t>
                      </a:r>
                      <a:endParaRPr lang="el-GR" sz="11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1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&gt; 2 </a:t>
                      </a:r>
                      <a:r>
                        <a:rPr lang="el-GR" sz="11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χρόνια</a:t>
                      </a:r>
                      <a:endParaRPr lang="el-GR" sz="11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l-GR" sz="11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Χρονικό βήμα καταγραφής</a:t>
                      </a:r>
                      <a:endParaRPr lang="el-GR" sz="11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l-GR" sz="11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 </a:t>
                      </a:r>
                      <a:r>
                        <a:rPr lang="en-US" sz="11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min</a:t>
                      </a:r>
                      <a:endParaRPr lang="el-GR" sz="11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l-GR" sz="11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Λογισμικό</a:t>
                      </a:r>
                      <a:endParaRPr lang="el-GR" sz="11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l-GR" sz="11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Ναι</a:t>
                      </a:r>
                      <a:endParaRPr lang="el-GR" sz="11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</a:tr>
            </a:tbl>
          </a:graphicData>
        </a:graphic>
      </p:graphicFrame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02986" y="3802599"/>
            <a:ext cx="2786172" cy="2089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4 - TextBox"/>
          <p:cNvSpPr txBox="1"/>
          <p:nvPr/>
        </p:nvSpPr>
        <p:spPr>
          <a:xfrm>
            <a:off x="2902986" y="5874301"/>
            <a:ext cx="2928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10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Τοποθέτηση πομπού </a:t>
            </a:r>
            <a:r>
              <a:rPr lang="el-GR" sz="1000" dirty="0" err="1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γεωεντοπισμού</a:t>
            </a:r>
            <a:r>
              <a:rPr lang="el-GR" sz="10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σε ενήλικο Αρτέμη στις Στροφάδες</a:t>
            </a:r>
          </a:p>
        </p:txBody>
      </p:sp>
      <p:sp>
        <p:nvSpPr>
          <p:cNvPr id="13" name="2 - Θέση περιεχομένου"/>
          <p:cNvSpPr txBox="1">
            <a:spLocks/>
          </p:cNvSpPr>
          <p:nvPr/>
        </p:nvSpPr>
        <p:spPr bwMode="auto">
          <a:xfrm>
            <a:off x="7260704" y="2159524"/>
            <a:ext cx="3357586" cy="3000396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6350" cap="rnd" cmpd="sng" algn="ctr">
            <a:solidFill>
              <a:srgbClr val="4F81BD">
                <a:shade val="95000"/>
                <a:satMod val="105000"/>
              </a:srgbClr>
            </a:solidFill>
            <a:prstDash val="solid"/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marL="438150" marR="0" lvl="0" indent="-319088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       </a:t>
            </a:r>
            <a:r>
              <a:rPr kumimoji="0" lang="el-GR" sz="1100" b="0" i="0" u="sng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Βασικές πληροφορίες εφαρμογής πομπών </a:t>
            </a:r>
            <a:r>
              <a:rPr kumimoji="0" lang="el-GR" sz="1100" b="0" i="0" u="sng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γεωεντοπισμού</a:t>
            </a:r>
            <a:endParaRPr kumimoji="0" lang="el-GR" sz="1100" b="0" i="0" u="sng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38150" marR="0" lvl="0" indent="-319088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Wingdings 2" pitchFamily="18" charset="2"/>
              <a:buChar char=""/>
              <a:tabLst/>
              <a:defRPr/>
            </a:pPr>
            <a:endParaRPr kumimoji="0" lang="el-GR" sz="11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38150" marR="0" lvl="0" indent="-319088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Wingdings 2" pitchFamily="18" charset="2"/>
              <a:buChar char=""/>
              <a:tabLst/>
              <a:defRPr/>
            </a:pPr>
            <a:r>
              <a:rPr kumimoji="0" lang="el-GR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Το βάρος των συσκευών δεν ξεπερνά το 5%</a:t>
            </a:r>
            <a:r>
              <a:rPr kumimoji="0" lang="el-GR" sz="11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του βάρους του ενήλικου ατόμου (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Phillips </a:t>
            </a:r>
            <a:r>
              <a:rPr kumimoji="0" lang="en-US" sz="11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et al</a:t>
            </a:r>
            <a:r>
              <a:rPr kumimoji="0" lang="el-GR" sz="11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r>
              <a:rPr kumimoji="0" lang="el-GR" sz="11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2003, 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Magalh</a:t>
            </a:r>
            <a:r>
              <a:rPr kumimoji="0" lang="el-GR" sz="11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ã</a:t>
            </a: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es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1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et al</a:t>
            </a:r>
            <a:r>
              <a:rPr kumimoji="0" lang="el-GR" sz="11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r>
              <a:rPr kumimoji="0" lang="el-GR" sz="11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2008). </a:t>
            </a:r>
          </a:p>
          <a:p>
            <a:pPr marL="438150" marR="0" lvl="0" indent="-319088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buFontTx/>
              <a:buNone/>
              <a:tabLst/>
              <a:defRPr/>
            </a:pPr>
            <a:endParaRPr kumimoji="0" lang="el-GR" sz="11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38150" marR="0" lvl="0" indent="-319088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Wingdings 2" pitchFamily="18" charset="2"/>
              <a:buChar char=""/>
              <a:tabLst/>
              <a:defRPr/>
            </a:pPr>
            <a:r>
              <a:rPr kumimoji="0" lang="el-GR" sz="11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Ο </a:t>
            </a:r>
            <a:r>
              <a:rPr kumimoji="0" lang="el-GR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εντοπισμός της θέσης των πουλιών επιτυγχάνεται βάσει των θέσεων του Ήλιου</a:t>
            </a:r>
            <a:r>
              <a:rPr kumimoji="0" lang="el-GR" sz="11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(</a:t>
            </a:r>
            <a:r>
              <a:rPr kumimoji="0" lang="el-GR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Wilson</a:t>
            </a:r>
            <a:r>
              <a:rPr kumimoji="0" lang="el-GR" sz="11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n-US" sz="11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et al</a:t>
            </a:r>
            <a:r>
              <a:rPr kumimoji="0" lang="el-GR" sz="11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r>
              <a:rPr kumimoji="0" lang="el-GR" sz="11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1992).</a:t>
            </a:r>
          </a:p>
          <a:p>
            <a:pPr marL="438150" marR="0" lvl="0" indent="-319088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buFontTx/>
              <a:buNone/>
              <a:tabLst/>
              <a:defRPr/>
            </a:pPr>
            <a:endParaRPr kumimoji="0" lang="el-GR" sz="11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38150" marR="0" lvl="0" indent="-319088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Wingdings 2" pitchFamily="18" charset="2"/>
              <a:buChar char=""/>
              <a:tabLst/>
              <a:defRPr/>
            </a:pPr>
            <a:r>
              <a:rPr kumimoji="0" lang="el-GR" sz="11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Δυνατότητα </a:t>
            </a:r>
            <a:r>
              <a:rPr kumimoji="0" lang="el-GR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υπολογισμού του ζωτικού χώρου</a:t>
            </a:r>
            <a:r>
              <a:rPr kumimoji="0" lang="el-GR" sz="11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(</a:t>
            </a:r>
            <a:r>
              <a:rPr kumimoji="0" lang="el-GR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home</a:t>
            </a:r>
            <a:r>
              <a:rPr kumimoji="0" lang="el-GR" sz="11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l-GR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range</a:t>
            </a:r>
            <a:r>
              <a:rPr kumimoji="0" lang="el-GR" sz="11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) των πουλιών</a:t>
            </a:r>
          </a:p>
          <a:p>
            <a:pPr marL="438150" marR="0" lvl="0" indent="-319088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buFontTx/>
              <a:buNone/>
              <a:tabLst/>
              <a:defRPr/>
            </a:pPr>
            <a:endParaRPr kumimoji="0" lang="el-GR" sz="11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38150" marR="0" lvl="0" indent="-319088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Wingdings 2" pitchFamily="18" charset="2"/>
              <a:buChar char=""/>
              <a:tabLst/>
              <a:defRPr/>
            </a:pPr>
            <a:r>
              <a:rPr kumimoji="0" lang="el-GR" sz="11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Δυνατότητα καταγραφής και αβιοτικών δεδομένων π.χ. </a:t>
            </a:r>
            <a:r>
              <a:rPr kumimoji="0" lang="el-GR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θερμοκρασία επιφάνειας θάλασσας</a:t>
            </a:r>
          </a:p>
          <a:p>
            <a:pPr marL="438150" marR="0" lvl="0" indent="-319088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buFontTx/>
              <a:buNone/>
              <a:tabLst/>
              <a:defRPr/>
            </a:pPr>
            <a:endParaRPr kumimoji="0" lang="el-GR" sz="24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44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3030996" y="0"/>
            <a:ext cx="81196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400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Τεχνικές </a:t>
            </a:r>
            <a:r>
              <a:rPr lang="el-GR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Τηλεμετρίας</a:t>
            </a:r>
            <a:r>
              <a:rPr lang="en-US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 – </a:t>
            </a:r>
            <a:r>
              <a:rPr lang="el-GR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Πομποί γεωεντοπισμού</a:t>
            </a:r>
            <a:endParaRPr lang="el-GR" sz="2400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  <a:p>
            <a:pPr algn="ctr"/>
            <a:r>
              <a:rPr lang="el-GR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Χρήση θαλάσσιου και παράκτιου χώρου από πτηνά</a:t>
            </a:r>
          </a:p>
          <a:p>
            <a:pPr algn="ctr"/>
            <a:endParaRPr lang="el-GR" sz="2400" b="1" dirty="0" smtClean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sp>
        <p:nvSpPr>
          <p:cNvPr id="7" name="1 - Τίτλος"/>
          <p:cNvSpPr txBox="1">
            <a:spLocks/>
          </p:cNvSpPr>
          <p:nvPr/>
        </p:nvSpPr>
        <p:spPr bwMode="auto">
          <a:xfrm>
            <a:off x="3308684" y="1168400"/>
            <a:ext cx="7179804" cy="880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endParaRPr lang="el-GR" dirty="0">
              <a:solidFill>
                <a:srgbClr val="4F81BD">
                  <a:satMod val="150000"/>
                </a:srgbClr>
              </a:solidFill>
              <a:latin typeface="Calibri"/>
            </a:endParaRPr>
          </a:p>
        </p:txBody>
      </p:sp>
      <p:pic>
        <p:nvPicPr>
          <p:cNvPr id="9" name="Picture 2" descr="1540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34395" y="855133"/>
            <a:ext cx="3611586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52097" y="855133"/>
            <a:ext cx="3941303" cy="5105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4380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3030996" y="0"/>
            <a:ext cx="81196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400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Τεχνικές </a:t>
            </a:r>
            <a:r>
              <a:rPr lang="el-GR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Τηλεμετρίας</a:t>
            </a:r>
            <a:r>
              <a:rPr lang="en-US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 – GPS </a:t>
            </a:r>
            <a:r>
              <a:rPr lang="el-GR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Πομποί </a:t>
            </a:r>
            <a:endParaRPr lang="el-GR" sz="2400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  <a:p>
            <a:pPr algn="ctr"/>
            <a:r>
              <a:rPr lang="el-GR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Χρήση θαλάσσιου και παράκτιου χώρου από πτηνά</a:t>
            </a:r>
          </a:p>
          <a:p>
            <a:pPr algn="ctr"/>
            <a:endParaRPr lang="el-GR" sz="2400" b="1" dirty="0" smtClean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sp>
        <p:nvSpPr>
          <p:cNvPr id="7" name="1 - Τίτλος"/>
          <p:cNvSpPr txBox="1">
            <a:spLocks/>
          </p:cNvSpPr>
          <p:nvPr/>
        </p:nvSpPr>
        <p:spPr bwMode="auto">
          <a:xfrm>
            <a:off x="3308684" y="1168400"/>
            <a:ext cx="7179804" cy="880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endParaRPr lang="el-GR" dirty="0">
              <a:solidFill>
                <a:srgbClr val="4F81BD">
                  <a:satMod val="150000"/>
                </a:srgbClr>
              </a:solidFill>
              <a:latin typeface="Calibri"/>
            </a:endParaRPr>
          </a:p>
        </p:txBody>
      </p:sp>
      <p:graphicFrame>
        <p:nvGraphicFramePr>
          <p:cNvPr id="9" name="6 - Πίνακα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107399"/>
              </p:ext>
            </p:extLst>
          </p:nvPr>
        </p:nvGraphicFramePr>
        <p:xfrm>
          <a:off x="1763682" y="1080545"/>
          <a:ext cx="4643470" cy="2409120"/>
        </p:xfrm>
        <a:graphic>
          <a:graphicData uri="http://schemas.openxmlformats.org/drawingml/2006/table">
            <a:tbl>
              <a:tblPr firstRow="1" bandRow="1"/>
              <a:tblGrid>
                <a:gridCol w="1756989"/>
                <a:gridCol w="2886481"/>
              </a:tblGrid>
              <a:tr h="4969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l-GR" sz="1000" b="1" dirty="0" smtClean="0">
                          <a:latin typeface="Tahoma" pitchFamily="34" charset="0"/>
                          <a:cs typeface="Tahoma" pitchFamily="34" charset="0"/>
                        </a:rPr>
                        <a:t>Τεχνικά χαρακτηριστικά</a:t>
                      </a:r>
                      <a:endParaRPr lang="el-GR" sz="1000" b="1" dirty="0"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solidFill>
                        <a:sysClr val="windowText" lastClr="000000"/>
                      </a:solidFill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l-GR" sz="1000" b="1" dirty="0" smtClean="0">
                          <a:latin typeface="Tahoma" pitchFamily="34" charset="0"/>
                          <a:cs typeface="Tahoma" pitchFamily="34" charset="0"/>
                        </a:rPr>
                        <a:t>Συσκευές με ενσωματωμένο παγκόσμιο σύστημα προσδιορισμού θέσης</a:t>
                      </a:r>
                      <a:endParaRPr lang="en-US" sz="1000" b="1" dirty="0" smtClean="0">
                        <a:latin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en-US" sz="1000" b="1" dirty="0" smtClean="0">
                          <a:latin typeface="Tahoma" pitchFamily="34" charset="0"/>
                          <a:cs typeface="Tahoma" pitchFamily="34" charset="0"/>
                        </a:rPr>
                        <a:t>(</a:t>
                      </a:r>
                      <a:r>
                        <a:rPr lang="el-GR" sz="1000" b="1" dirty="0" smtClean="0">
                          <a:latin typeface="Tahoma" pitchFamily="34" charset="0"/>
                          <a:cs typeface="Tahoma" pitchFamily="34" charset="0"/>
                        </a:rPr>
                        <a:t>Ε</a:t>
                      </a:r>
                      <a:r>
                        <a:rPr lang="en-US" sz="1000" b="1" dirty="0" err="1" smtClean="0">
                          <a:latin typeface="Tahoma" pitchFamily="34" charset="0"/>
                          <a:cs typeface="Tahoma" pitchFamily="34" charset="0"/>
                        </a:rPr>
                        <a:t>arth</a:t>
                      </a:r>
                      <a:r>
                        <a:rPr lang="en-US" sz="1000" b="1" dirty="0" smtClean="0">
                          <a:latin typeface="Tahoma" pitchFamily="34" charset="0"/>
                          <a:cs typeface="Tahoma" pitchFamily="34" charset="0"/>
                        </a:rPr>
                        <a:t> &amp; Ocean Technologies</a:t>
                      </a:r>
                      <a:r>
                        <a:rPr lang="el-GR" sz="1000" b="1" dirty="0" smtClean="0">
                          <a:latin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000" b="1" dirty="0" smtClean="0">
                          <a:latin typeface="Tahoma" pitchFamily="34" charset="0"/>
                          <a:cs typeface="Tahoma" pitchFamily="34" charset="0"/>
                        </a:rPr>
                        <a:t>-</a:t>
                      </a:r>
                      <a:r>
                        <a:rPr lang="el-GR" sz="1000" b="1" dirty="0" smtClean="0">
                          <a:latin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kumimoji="0" lang="en-US" sz="1000" b="1" kern="1200" dirty="0" err="1" smtClean="0">
                          <a:solidFill>
                            <a:schemeClr val="l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CatTraQ</a:t>
                      </a:r>
                      <a:r>
                        <a:rPr kumimoji="0" lang="en-US" sz="1000" b="1" kern="1200" baseline="30000" dirty="0" err="1" smtClean="0">
                          <a:solidFill>
                            <a:schemeClr val="l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TM</a:t>
                      </a:r>
                      <a:r>
                        <a:rPr lang="en-US" sz="1000" b="1" dirty="0" smtClean="0">
                          <a:latin typeface="Tahoma" pitchFamily="34" charset="0"/>
                          <a:cs typeface="Tahoma" pitchFamily="34" charset="0"/>
                        </a:rPr>
                        <a:t>)</a:t>
                      </a:r>
                      <a:endParaRPr lang="el-GR" sz="10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solidFill>
                        <a:sysClr val="windowText" lastClr="000000"/>
                      </a:solidFill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/>
                    </a:solidFill>
                  </a:tcPr>
                </a:tc>
              </a:tr>
              <a:tr h="3100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l-GR" sz="10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Διαστάσεις </a:t>
                      </a:r>
                      <a:endParaRPr lang="el-GR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solidFill>
                        <a:sysClr val="windowText" lastClr="000000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0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46,5</a:t>
                      </a:r>
                      <a:r>
                        <a:rPr lang="en-US" sz="10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mm</a:t>
                      </a:r>
                      <a:r>
                        <a:rPr lang="en-US" sz="10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x 3</a:t>
                      </a:r>
                      <a:r>
                        <a:rPr lang="el-GR" sz="10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</a:t>
                      </a:r>
                      <a:r>
                        <a:rPr lang="en-US" sz="1000" baseline="0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mmx</a:t>
                      </a:r>
                      <a:r>
                        <a:rPr lang="el-GR" sz="10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18,4</a:t>
                      </a:r>
                      <a:r>
                        <a:rPr lang="en-US" sz="10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mm</a:t>
                      </a:r>
                      <a:r>
                        <a:rPr lang="en-US" sz="10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endParaRPr lang="el-GR" sz="10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solidFill>
                        <a:sysClr val="windowText" lastClr="000000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</a:tr>
              <a:tr h="3100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l-GR" sz="10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Βάρος</a:t>
                      </a:r>
                      <a:endParaRPr lang="el-GR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0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23</a:t>
                      </a:r>
                      <a:r>
                        <a:rPr lang="en-US" sz="10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g</a:t>
                      </a:r>
                      <a:endParaRPr lang="el-GR" sz="10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</a:tr>
              <a:tr h="3100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l-GR" sz="10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Μνήμη</a:t>
                      </a:r>
                      <a:endParaRPr lang="el-GR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l-GR" sz="10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2Μ</a:t>
                      </a:r>
                      <a:r>
                        <a:rPr lang="en-US" sz="10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b</a:t>
                      </a:r>
                      <a:endParaRPr lang="el-GR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</a:tr>
              <a:tr h="3100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l-GR" sz="10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Διάρκεια ζωής μπαταρίας</a:t>
                      </a:r>
                      <a:endParaRPr lang="el-GR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l-GR" sz="10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 – 8 ημέρες</a:t>
                      </a:r>
                      <a:endParaRPr lang="el-GR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</a:tr>
              <a:tr h="3100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l-GR" sz="10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Χρονικό βήμα καταγραφής</a:t>
                      </a:r>
                      <a:endParaRPr lang="el-GR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0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2-10</a:t>
                      </a:r>
                      <a:r>
                        <a:rPr lang="el-GR" sz="10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0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min</a:t>
                      </a:r>
                      <a:endParaRPr lang="el-GR" sz="10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</a:tr>
              <a:tr h="3100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l-GR" sz="10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Λογισμικό</a:t>
                      </a:r>
                      <a:endParaRPr lang="el-GR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0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Ναι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</a:tr>
            </a:tbl>
          </a:graphicData>
        </a:graphic>
      </p:graphicFrame>
      <p:sp>
        <p:nvSpPr>
          <p:cNvPr id="14" name="2 - Θέση περιεχομένου"/>
          <p:cNvSpPr txBox="1">
            <a:spLocks/>
          </p:cNvSpPr>
          <p:nvPr/>
        </p:nvSpPr>
        <p:spPr bwMode="auto">
          <a:xfrm>
            <a:off x="6478590" y="1080545"/>
            <a:ext cx="4214810" cy="3857652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6350" cap="rnd" cmpd="sng" algn="ctr">
            <a:solidFill>
              <a:srgbClr val="4F81BD">
                <a:shade val="95000"/>
                <a:satMod val="105000"/>
              </a:srgbClr>
            </a:solidFill>
            <a:prstDash val="solid"/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marL="438150" marR="0" lvl="0" indent="-319088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      </a:t>
            </a:r>
            <a:r>
              <a:rPr kumimoji="0" lang="el-GR" sz="1100" b="0" i="0" u="sng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Βασικές πληροφορίες εφαρμογής πομπών </a:t>
            </a:r>
            <a:r>
              <a:rPr kumimoji="0" lang="en-US" sz="1100" b="0" i="0" u="sng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GPS</a:t>
            </a:r>
            <a:endParaRPr kumimoji="0" lang="el-GR" sz="1100" b="0" i="0" u="sng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38150" marR="0" lvl="0" indent="-319088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Wingdings 2" pitchFamily="18" charset="2"/>
              <a:buChar char=""/>
              <a:tabLst/>
              <a:defRPr/>
            </a:pPr>
            <a:endParaRPr kumimoji="0" lang="el-GR" sz="11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38150" marR="0" lvl="0" indent="-319088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Wingdings 2" pitchFamily="18" charset="2"/>
              <a:buChar char=""/>
              <a:tabLst/>
              <a:defRPr/>
            </a:pPr>
            <a:r>
              <a:rPr kumimoji="0" lang="el-GR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Το βάρος των συσκευών δεν ξεπερνά το 5%</a:t>
            </a:r>
            <a:r>
              <a:rPr kumimoji="0" lang="el-GR" sz="11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του βάρους του ενήλικου ατόμου</a:t>
            </a:r>
          </a:p>
          <a:p>
            <a:pPr marL="438150" marR="0" lvl="0" indent="-319088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Wingdings 2" pitchFamily="18" charset="2"/>
              <a:buChar char=""/>
              <a:tabLst/>
              <a:defRPr/>
            </a:pPr>
            <a:endParaRPr kumimoji="0" lang="el-GR" sz="11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38150" marR="0" lvl="0" indent="-319088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Wingdings 2" pitchFamily="18" charset="2"/>
              <a:buChar char=""/>
              <a:tabLst/>
              <a:defRPr/>
            </a:pPr>
            <a:r>
              <a:rPr kumimoji="0" lang="el-GR" sz="11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Ο </a:t>
            </a:r>
            <a:r>
              <a:rPr kumimoji="0" lang="el-GR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εντοπισμός της θέσης </a:t>
            </a:r>
            <a:r>
              <a:rPr kumimoji="0" lang="el-GR" sz="11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των πουλιών επιτυγχάνεται </a:t>
            </a:r>
            <a:r>
              <a:rPr kumimoji="0" lang="el-GR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με λήψη στιγμάτων από δορυφόρο </a:t>
            </a:r>
            <a:r>
              <a:rPr kumimoji="0" lang="el-GR" sz="11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βάσει προγραμματισμού</a:t>
            </a:r>
          </a:p>
          <a:p>
            <a:pPr marL="438150" marR="0" lvl="0" indent="-319088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Wingdings 2" pitchFamily="18" charset="2"/>
              <a:buChar char=""/>
              <a:tabLst/>
              <a:defRPr/>
            </a:pPr>
            <a:endParaRPr kumimoji="0" lang="el-GR" sz="11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38150" marR="0" lvl="0" indent="-319088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Wingdings 2" pitchFamily="18" charset="2"/>
              <a:buChar char=""/>
              <a:tabLst/>
              <a:defRPr/>
            </a:pPr>
            <a:r>
              <a:rPr kumimoji="0" lang="el-GR" sz="11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Κύριο πλεονεκτήματα η </a:t>
            </a:r>
            <a:r>
              <a:rPr kumimoji="0" lang="el-GR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μεγάλη ακρίβεια </a:t>
            </a:r>
            <a:r>
              <a:rPr kumimoji="0" lang="el-GR" sz="11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(± 5m σε 90% των περιπτώσεων) και η δυνατότητα </a:t>
            </a:r>
            <a:r>
              <a:rPr kumimoji="0" lang="el-GR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εκτίμησης της ταχύτητας του πουλιού</a:t>
            </a:r>
            <a:r>
              <a:rPr kumimoji="0" lang="el-GR" sz="11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438150" marR="0" lvl="0" indent="-319088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buFontTx/>
              <a:buNone/>
              <a:tabLst/>
              <a:defRPr/>
            </a:pPr>
            <a:endParaRPr kumimoji="0" lang="el-GR" sz="11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38150" marR="0" lvl="0" indent="-319088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Wingdings 2" pitchFamily="18" charset="2"/>
              <a:buChar char=""/>
              <a:tabLst/>
              <a:defRPr/>
            </a:pPr>
            <a:r>
              <a:rPr kumimoji="0" lang="el-GR" sz="11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Δυνατότητα </a:t>
            </a:r>
            <a:r>
              <a:rPr kumimoji="0" lang="el-GR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υπολογισμού του ζωτικού χώρου</a:t>
            </a:r>
            <a:r>
              <a:rPr kumimoji="0" lang="el-GR" sz="11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kumimoji="0" lang="el-GR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και των βασικών πεδίων </a:t>
            </a:r>
            <a:r>
              <a:rPr kumimoji="0" lang="el-GR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τροφοληψίας</a:t>
            </a:r>
            <a:r>
              <a:rPr kumimoji="0" lang="el-GR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l-GR" sz="11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kumimoji="0" lang="el-GR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home</a:t>
            </a:r>
            <a:r>
              <a:rPr kumimoji="0" lang="el-GR" sz="11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l-GR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range</a:t>
            </a:r>
            <a:r>
              <a:rPr kumimoji="0" lang="el-GR" sz="11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&amp; 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main foraging areas</a:t>
            </a:r>
            <a:r>
              <a:rPr kumimoji="0" lang="el-GR" sz="11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</a:p>
          <a:p>
            <a:pPr marL="438150" marR="0" lvl="0" indent="-319088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38150" marR="0" lvl="0" indent="-319088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Wingdings 2" pitchFamily="18" charset="2"/>
              <a:buChar char=""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A</a:t>
            </a:r>
            <a:r>
              <a:rPr kumimoji="0" lang="el-GR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ποτύπωση</a:t>
            </a:r>
            <a:r>
              <a:rPr kumimoji="0" lang="el-GR" sz="11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συμπληρωματικών δεδομένων </a:t>
            </a:r>
            <a:r>
              <a:rPr kumimoji="0" lang="el-GR" sz="11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για βιοτικούς και αβιοτικούς παράγοντες (π.χ. SST: θερμοκρασία επιφανείας θάλασσας, ΒΑΤ: ισοβαθείς, CHL: χλωροφύλλη ως δείκτης παραγωγικότητας) και διατύπωση υποθέσεων ερμηνείας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kumimoji="0" lang="el-GR" sz="11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38150" marR="0" lvl="0" indent="-319088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Wingdings 2" pitchFamily="18" charset="2"/>
              <a:buChar char=""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38150" marR="0" lvl="0" indent="-319088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Wingdings 2" pitchFamily="18" charset="2"/>
              <a:buChar char=""/>
              <a:tabLst/>
              <a:defRPr/>
            </a:pPr>
            <a:endParaRPr kumimoji="0" lang="el-GR" sz="11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38150" marR="0" lvl="0" indent="-319088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buFontTx/>
              <a:buNone/>
              <a:tabLst/>
              <a:defRPr/>
            </a:pPr>
            <a:endParaRPr kumimoji="0" lang="el-GR" sz="11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38150" marR="0" lvl="0" indent="-319088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F81BD"/>
              </a:buClr>
              <a:buSzPct val="80000"/>
              <a:buFontTx/>
              <a:buNone/>
              <a:tabLst/>
              <a:defRPr/>
            </a:pPr>
            <a:endParaRPr kumimoji="0" lang="el-GR" sz="24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5" name="Picture 2" descr="C:\Turbo X Notebook 2-1-2011\PhD\PhD 2011\Photos 2011\Photos 2nd visit 2011 17-27 July\P720186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92377" y="3652313"/>
            <a:ext cx="2705909" cy="202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8 - TextBox"/>
          <p:cNvSpPr txBox="1"/>
          <p:nvPr/>
        </p:nvSpPr>
        <p:spPr>
          <a:xfrm>
            <a:off x="2692376" y="5724015"/>
            <a:ext cx="29289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1000" dirty="0">
                <a:solidFill>
                  <a:prstClr val="black"/>
                </a:solidFill>
                <a:latin typeface="Arial" charset="0"/>
                <a:cs typeface="Arial" charset="0"/>
              </a:rPr>
              <a:t>Αρτέμης με πομπό </a:t>
            </a:r>
            <a:r>
              <a:rPr lang="en-US" sz="1000" dirty="0">
                <a:solidFill>
                  <a:prstClr val="black"/>
                </a:solidFill>
                <a:latin typeface="Arial" charset="0"/>
                <a:cs typeface="Arial" charset="0"/>
              </a:rPr>
              <a:t>GPS </a:t>
            </a:r>
            <a:r>
              <a:rPr lang="el-GR" sz="1000" dirty="0">
                <a:solidFill>
                  <a:prstClr val="black"/>
                </a:solidFill>
                <a:latin typeface="Arial" charset="0"/>
                <a:cs typeface="Arial" charset="0"/>
              </a:rPr>
              <a:t>της </a:t>
            </a:r>
            <a:r>
              <a:rPr lang="en-US" sz="1000" dirty="0">
                <a:solidFill>
                  <a:prstClr val="black"/>
                </a:solidFill>
                <a:latin typeface="Arial" charset="0"/>
                <a:cs typeface="Arial" charset="0"/>
              </a:rPr>
              <a:t>Earth &amp; Ocean</a:t>
            </a:r>
            <a:r>
              <a:rPr lang="el-GR" sz="1000" dirty="0">
                <a:solidFill>
                  <a:prstClr val="black"/>
                </a:solidFill>
                <a:latin typeface="Arial" charset="0"/>
                <a:cs typeface="Arial" charset="0"/>
              </a:rPr>
              <a:t> προσαρμοσμένο στην ουρά, λίγο πριν από την απελευθέρωση του πουλιού</a:t>
            </a:r>
            <a:endParaRPr lang="el-GR" sz="1000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1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3030996" y="0"/>
            <a:ext cx="81196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400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Τεχνικές </a:t>
            </a:r>
            <a:r>
              <a:rPr lang="el-GR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Τηλεμετρίας</a:t>
            </a:r>
            <a:r>
              <a:rPr lang="en-US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 – GPS </a:t>
            </a:r>
            <a:r>
              <a:rPr lang="el-GR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Πομποί </a:t>
            </a:r>
            <a:endParaRPr lang="el-GR" sz="2400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  <a:p>
            <a:pPr algn="ctr"/>
            <a:r>
              <a:rPr lang="el-GR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Χρήση θαλάσσιου και παράκτιου χώρου από πτηνά</a:t>
            </a:r>
          </a:p>
          <a:p>
            <a:pPr algn="ctr"/>
            <a:endParaRPr lang="el-GR" sz="2400" b="1" dirty="0" smtClean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sp>
        <p:nvSpPr>
          <p:cNvPr id="7" name="1 - Τίτλος"/>
          <p:cNvSpPr txBox="1">
            <a:spLocks/>
          </p:cNvSpPr>
          <p:nvPr/>
        </p:nvSpPr>
        <p:spPr bwMode="auto">
          <a:xfrm>
            <a:off x="5012196" y="3031067"/>
            <a:ext cx="7179804" cy="880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endParaRPr lang="el-GR" dirty="0">
              <a:solidFill>
                <a:srgbClr val="4F81BD">
                  <a:satMod val="150000"/>
                </a:srgbClr>
              </a:solidFill>
              <a:latin typeface="Calibri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rcRect b="4430"/>
          <a:stretch>
            <a:fillRect/>
          </a:stretch>
        </p:blipFill>
        <p:spPr bwMode="auto">
          <a:xfrm>
            <a:off x="0" y="1829642"/>
            <a:ext cx="6687161" cy="4792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 - Τίτλος"/>
          <p:cNvSpPr txBox="1">
            <a:spLocks/>
          </p:cNvSpPr>
          <p:nvPr/>
        </p:nvSpPr>
        <p:spPr bwMode="auto">
          <a:xfrm>
            <a:off x="-771220" y="732367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Τοποθέτηση πομπού 20-7-11 ώρα 00:45</a:t>
            </a:r>
            <a:br>
              <a:rPr lang="el-GR" sz="1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Συλλογή πομπού 21-7-11 ώρα 01</a:t>
            </a:r>
            <a:r>
              <a:rPr lang="en-US" sz="1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38</a:t>
            </a:r>
            <a:br>
              <a:rPr lang="el-GR" sz="1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Χρονικό διάστημα διαδοχικών καταγραφών: 2</a:t>
            </a:r>
            <a:r>
              <a:rPr lang="en-US" sz="1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min</a:t>
            </a: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br>
              <a:rPr lang="el-GR" sz="1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Θέσεις εντοπισμού: 653</a:t>
            </a:r>
            <a:endParaRPr lang="el-GR" sz="1400" dirty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19250" y="1439852"/>
            <a:ext cx="4640661" cy="3570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3 - TextBox"/>
          <p:cNvSpPr txBox="1"/>
          <p:nvPr/>
        </p:nvSpPr>
        <p:spPr>
          <a:xfrm>
            <a:off x="7119250" y="4965868"/>
            <a:ext cx="464066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10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Εύρος κατανομής (</a:t>
            </a:r>
            <a:r>
              <a:rPr lang="en-US" sz="10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</a:t>
            </a:r>
            <a:r>
              <a:rPr lang="el-GR" sz="10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ο</a:t>
            </a:r>
            <a:r>
              <a:rPr lang="en-US" sz="10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 range)</a:t>
            </a:r>
            <a:r>
              <a:rPr lang="el-GR" sz="10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και βασικά πεδία </a:t>
            </a:r>
            <a:r>
              <a:rPr lang="el-GR" sz="1000" dirty="0" err="1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τροφοληψίας</a:t>
            </a:r>
            <a:r>
              <a:rPr lang="el-GR" sz="10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ενήλικων ατόμων του Αρτέμη της αποικίας των Στροφάδων κατά τα πρώτα στάδια ανατροφής των νεοσσών (δεύτερο δεκαπενθήμερο Ιουλίου για τα έτη 2009,</a:t>
            </a:r>
            <a:r>
              <a:rPr lang="en-US" sz="10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2011, 2012, 2013</a:t>
            </a:r>
            <a:r>
              <a:rPr lang="el-GR" sz="10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1000" dirty="0">
                <a:solidFill>
                  <a:prstClr val="black"/>
                </a:solidFill>
                <a:latin typeface="Arial" charset="0"/>
                <a:cs typeface="Arial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43359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7" name="1 - Τίτλος"/>
          <p:cNvSpPr txBox="1">
            <a:spLocks/>
          </p:cNvSpPr>
          <p:nvPr/>
        </p:nvSpPr>
        <p:spPr bwMode="auto">
          <a:xfrm>
            <a:off x="3308684" y="1168400"/>
            <a:ext cx="7179804" cy="880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endParaRPr lang="el-GR" dirty="0">
              <a:solidFill>
                <a:srgbClr val="4F81BD">
                  <a:satMod val="150000"/>
                </a:srgbClr>
              </a:solidFill>
              <a:latin typeface="Calibri"/>
            </a:endParaRPr>
          </a:p>
        </p:txBody>
      </p:sp>
      <p:sp>
        <p:nvSpPr>
          <p:cNvPr id="10" name="1 - Τίτλος"/>
          <p:cNvSpPr txBox="1">
            <a:spLocks/>
          </p:cNvSpPr>
          <p:nvPr/>
        </p:nvSpPr>
        <p:spPr bwMode="auto">
          <a:xfrm>
            <a:off x="609600" y="25400"/>
            <a:ext cx="10972800" cy="635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l-GR" sz="28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Προφίλ πτήσεων</a:t>
            </a:r>
            <a:r>
              <a:rPr lang="en-US" sz="28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l-GR" sz="28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γεννητόρων Αρτέμη</a:t>
            </a:r>
            <a:endParaRPr lang="el-GR" sz="2800" dirty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5 - TextBox"/>
          <p:cNvSpPr txBox="1"/>
          <p:nvPr/>
        </p:nvSpPr>
        <p:spPr>
          <a:xfrm>
            <a:off x="9534020" y="2668801"/>
            <a:ext cx="1214414" cy="954107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&gt;15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km/h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10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-1</a:t>
            </a:r>
            <a:r>
              <a:rPr kumimoji="0" lang="el-G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5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km/h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-1</a:t>
            </a:r>
            <a:r>
              <a:rPr kumimoji="0" lang="el-G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0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km/h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&lt;2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km/h</a:t>
            </a:r>
            <a:endParaRPr kumimoji="0" lang="el-GR" sz="1400" b="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12" name="1 - Γράφημα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4916343"/>
              </p:ext>
            </p:extLst>
          </p:nvPr>
        </p:nvGraphicFramePr>
        <p:xfrm>
          <a:off x="1579562" y="681244"/>
          <a:ext cx="8001024" cy="4929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7 - TextBox"/>
          <p:cNvSpPr txBox="1"/>
          <p:nvPr/>
        </p:nvSpPr>
        <p:spPr>
          <a:xfrm>
            <a:off x="1793844" y="5604843"/>
            <a:ext cx="6786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l-GR" sz="10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Το πρότυπο της δραστηριότητας του Αρτέμη της αποικίας των Στροφάδων με κριτήριο την ταχύτητά του βάσει των καταγεγραμμένων ιχνών του με χρήση πομπών </a:t>
            </a:r>
            <a:r>
              <a:rPr lang="en-US" sz="10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GPS</a:t>
            </a:r>
            <a:r>
              <a:rPr lang="el-GR" sz="10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  <p:sp>
        <p:nvSpPr>
          <p:cNvPr id="17" name="8 - TextBox"/>
          <p:cNvSpPr txBox="1"/>
          <p:nvPr/>
        </p:nvSpPr>
        <p:spPr>
          <a:xfrm>
            <a:off x="9487453" y="2432980"/>
            <a:ext cx="12144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l-GR" sz="10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Ταχύτητα πτήσης</a:t>
            </a:r>
          </a:p>
        </p:txBody>
      </p:sp>
    </p:spTree>
    <p:extLst>
      <p:ext uri="{BB962C8B-B14F-4D97-AF65-F5344CB8AC3E}">
        <p14:creationId xmlns:p14="http://schemas.microsoft.com/office/powerpoint/2010/main" val="376140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2464755" y="661242"/>
            <a:ext cx="576587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000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Τεχνικές </a:t>
            </a:r>
            <a:r>
              <a:rPr lang="el-GR" sz="20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Τηλεμετρίας</a:t>
            </a:r>
            <a:r>
              <a:rPr lang="en-US" sz="20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 – GPS</a:t>
            </a:r>
            <a:r>
              <a:rPr lang="el-GR" sz="20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/</a:t>
            </a:r>
            <a:r>
              <a:rPr lang="en-US" sz="20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GSM </a:t>
            </a:r>
            <a:r>
              <a:rPr lang="el-GR" sz="20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Πομποί </a:t>
            </a:r>
            <a:endParaRPr lang="el-GR" sz="2000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  <a:p>
            <a:pPr algn="ctr"/>
            <a:r>
              <a:rPr lang="el-GR" sz="20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Χρήση θαλάσσιου και παράκτιου χώρου από Θαλασσοκόρακα</a:t>
            </a:r>
          </a:p>
          <a:p>
            <a:pPr algn="ctr"/>
            <a:endParaRPr lang="el-GR" sz="2400" b="1" dirty="0" smtClean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sp>
        <p:nvSpPr>
          <p:cNvPr id="7" name="1 - Τίτλος"/>
          <p:cNvSpPr txBox="1">
            <a:spLocks/>
          </p:cNvSpPr>
          <p:nvPr/>
        </p:nvSpPr>
        <p:spPr bwMode="auto">
          <a:xfrm>
            <a:off x="5012196" y="3031067"/>
            <a:ext cx="7179804" cy="880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endParaRPr lang="el-GR" dirty="0">
              <a:solidFill>
                <a:srgbClr val="4F81BD">
                  <a:satMod val="150000"/>
                </a:srgbClr>
              </a:solidFill>
              <a:latin typeface="Calibri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b="4818"/>
          <a:stretch/>
        </p:blipFill>
        <p:spPr>
          <a:xfrm>
            <a:off x="0" y="2112198"/>
            <a:ext cx="6829413" cy="365648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/>
          <a:srcRect l="23684" t="9401" r="24014" b="3317"/>
          <a:stretch/>
        </p:blipFill>
        <p:spPr>
          <a:xfrm>
            <a:off x="9089294" y="0"/>
            <a:ext cx="3102706" cy="291253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413" y="2810934"/>
            <a:ext cx="5252383" cy="29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88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2684888" y="189771"/>
            <a:ext cx="576587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000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Φτερά – Πτερόρροια – </a:t>
            </a:r>
            <a:r>
              <a:rPr lang="el-GR" sz="20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Οικοτοξικολογικές έρευνες θαλασσοπουλιών</a:t>
            </a:r>
            <a:endParaRPr lang="el-GR" sz="2400" b="1" dirty="0" smtClean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sp>
        <p:nvSpPr>
          <p:cNvPr id="7" name="1 - Τίτλος"/>
          <p:cNvSpPr txBox="1">
            <a:spLocks/>
          </p:cNvSpPr>
          <p:nvPr/>
        </p:nvSpPr>
        <p:spPr bwMode="auto">
          <a:xfrm>
            <a:off x="5012196" y="3031067"/>
            <a:ext cx="7179804" cy="880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endParaRPr lang="el-GR" dirty="0">
              <a:solidFill>
                <a:srgbClr val="4F81BD">
                  <a:satMod val="150000"/>
                </a:srgbClr>
              </a:solidFill>
              <a:latin typeface="Calibri"/>
            </a:endParaRPr>
          </a:p>
        </p:txBody>
      </p:sp>
      <p:sp>
        <p:nvSpPr>
          <p:cNvPr id="8" name="2 - Θέση περιεχομένου"/>
          <p:cNvSpPr txBox="1">
            <a:spLocks/>
          </p:cNvSpPr>
          <p:nvPr/>
        </p:nvSpPr>
        <p:spPr bwMode="auto">
          <a:xfrm>
            <a:off x="-59267" y="1378745"/>
            <a:ext cx="570653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l-GR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Το φτέρωμα σταδιακά φθείρεται και χρειάζεται περιοδική ανανέωση </a:t>
            </a:r>
            <a:r>
              <a:rPr kumimoji="0" lang="el-GR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  <a:sym typeface="Wingdings" pitchFamily="2" charset="2"/>
              </a:rPr>
              <a:t> περίοδος 2-4 εβδομάδων αυξημένων ενεργειακών απαιτήσεων</a:t>
            </a:r>
            <a:endParaRPr kumimoji="0" lang="el-GR" sz="1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l-GR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Στα περισσότερα είδη πτηνών το πτέρωμα ανανεώνεται μια φορά το χρόνο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l-GR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Συνήθως η πτερόρροια συμβαίνει αμέσως μετά την αναπαραγωγική περίοδο (μέσα έως τέλη καλοκαιριού) ή το φθινόπωρο/ χειμώνα στις περιοχές διαχείμασης πολλών μεταναστευτικών ειδών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l-GR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Σε κάποια είδη τα φτερά αλλάζουν όλα μία φορά στο τέλος καλοκαιριού ή νωρίς το χειμώνα και ένα μέρος τους (π.χ. κεφάλι) αλλάζει ξανά πριν την έναρξη της αναπαραγωγής  για απόκτηση γαμηλίου πτερώματος όπως κάποια είδη γλάρων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l-GR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Όταν αλλάζουν το φτερά, πέφτουν λίγα-λίγα και αναπληρώνονται σταδιακά με εξαίρεση κάποιες πάπιες, χήνες, κύκνοι, φλαμίνγκο και άλλα υδρόβια </a:t>
            </a:r>
            <a:r>
              <a:rPr kumimoji="0" lang="el-GR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  <a:sym typeface="Wingdings" pitchFamily="2" charset="2"/>
              </a:rPr>
              <a:t> παροδική απώλεια ικανότητας πτήσης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l-GR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  <a:sym typeface="Wingdings" pitchFamily="2" charset="2"/>
              </a:rPr>
              <a:t>Σε όλα τα είδη, τα φτερά (ιδιαίτερα τα ερετικά) αλλάζουν με εξαιρετική ακρίβεια ακολουθώντας συγκεκριμένο πρότυπο. 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l-GR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l-GR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3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47267" y="1220386"/>
            <a:ext cx="4336757" cy="4501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4 - TextBox"/>
          <p:cNvSpPr txBox="1"/>
          <p:nvPr/>
        </p:nvSpPr>
        <p:spPr>
          <a:xfrm>
            <a:off x="10137327" y="2014674"/>
            <a:ext cx="2054673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1100" dirty="0">
                <a:solidFill>
                  <a:prstClr val="black"/>
                </a:solidFill>
                <a:latin typeface="Arial" charset="0"/>
                <a:cs typeface="Arial" charset="0"/>
              </a:rPr>
              <a:t>Σχέδιο </a:t>
            </a:r>
            <a:r>
              <a:rPr lang="el-GR" sz="1100" dirty="0" err="1">
                <a:solidFill>
                  <a:prstClr val="black"/>
                </a:solidFill>
                <a:latin typeface="Arial" charset="0"/>
                <a:cs typeface="Arial" charset="0"/>
              </a:rPr>
              <a:t>πτερόρροιας</a:t>
            </a:r>
            <a:r>
              <a:rPr lang="el-GR" sz="1100" dirty="0">
                <a:solidFill>
                  <a:prstClr val="black"/>
                </a:solidFill>
                <a:latin typeface="Arial" charset="0"/>
                <a:cs typeface="Arial" charset="0"/>
              </a:rPr>
              <a:t> ουράς και φτερούγων Αρτέμη  (</a:t>
            </a:r>
            <a:r>
              <a:rPr lang="en-US" sz="1100" dirty="0">
                <a:solidFill>
                  <a:prstClr val="black"/>
                </a:solidFill>
                <a:latin typeface="Arial" charset="0"/>
                <a:cs typeface="Arial" charset="0"/>
              </a:rPr>
              <a:t>n</a:t>
            </a:r>
            <a:r>
              <a:rPr lang="el-GR" sz="1100" dirty="0">
                <a:solidFill>
                  <a:prstClr val="black"/>
                </a:solidFill>
                <a:latin typeface="Arial" charset="0"/>
                <a:cs typeface="Arial" charset="0"/>
              </a:rPr>
              <a:t> = 32) από άτομα που πιάστηκαν μετά από παρεμπίπτουσα παγίδευση σε παραγάδια στις 5 Οκτωβρίου σε θαλάσσια ύδατα της Καταλονίας (ΒΔ Μεσόγειος):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1100" dirty="0">
                <a:solidFill>
                  <a:prstClr val="black"/>
                </a:solidFill>
                <a:latin typeface="Arial" charset="0"/>
                <a:cs typeface="Arial" charset="0"/>
              </a:rPr>
              <a:t>Το κύριο μοτίβο </a:t>
            </a:r>
            <a:r>
              <a:rPr lang="el-GR" sz="1100" dirty="0" err="1">
                <a:solidFill>
                  <a:prstClr val="black"/>
                </a:solidFill>
                <a:latin typeface="Arial" charset="0"/>
                <a:cs typeface="Arial" charset="0"/>
              </a:rPr>
              <a:t>πτερόρροιας</a:t>
            </a:r>
            <a:r>
              <a:rPr lang="el-GR" sz="1100" dirty="0">
                <a:solidFill>
                  <a:prstClr val="black"/>
                </a:solidFill>
                <a:latin typeface="Arial" charset="0"/>
                <a:cs typeface="Arial" charset="0"/>
              </a:rPr>
              <a:t> εμφανίζεται με γκρίζα βέλη, για αρσενικό (</a:t>
            </a:r>
            <a:r>
              <a:rPr lang="en-US" sz="1100" dirty="0">
                <a:solidFill>
                  <a:prstClr val="black"/>
                </a:solidFill>
                <a:latin typeface="Arial" charset="0"/>
                <a:cs typeface="Arial" charset="0"/>
              </a:rPr>
              <a:t>b</a:t>
            </a:r>
            <a:r>
              <a:rPr lang="el-GR" sz="1100" dirty="0">
                <a:solidFill>
                  <a:prstClr val="black"/>
                </a:solidFill>
                <a:latin typeface="Arial" charset="0"/>
                <a:cs typeface="Arial" charset="0"/>
              </a:rPr>
              <a:t>) και θηλυκό (</a:t>
            </a:r>
            <a:r>
              <a:rPr lang="en-US" sz="1100" dirty="0">
                <a:solidFill>
                  <a:prstClr val="black"/>
                </a:solidFill>
                <a:latin typeface="Arial" charset="0"/>
                <a:cs typeface="Arial" charset="0"/>
              </a:rPr>
              <a:t>c</a:t>
            </a:r>
            <a:r>
              <a:rPr lang="el-GR" sz="1100" dirty="0">
                <a:solidFill>
                  <a:prstClr val="black"/>
                </a:solidFill>
                <a:latin typeface="Arial" charset="0"/>
                <a:cs typeface="Arial" charset="0"/>
              </a:rPr>
              <a:t>) μέση τιμή (+ </a:t>
            </a:r>
            <a:r>
              <a:rPr lang="en-US" sz="1100" dirty="0">
                <a:solidFill>
                  <a:prstClr val="black"/>
                </a:solidFill>
                <a:latin typeface="Arial" charset="0"/>
                <a:cs typeface="Arial" charset="0"/>
              </a:rPr>
              <a:t>CI</a:t>
            </a:r>
            <a:r>
              <a:rPr lang="el-GR" sz="1100" dirty="0">
                <a:solidFill>
                  <a:prstClr val="black"/>
                </a:solidFill>
                <a:latin typeface="Arial" charset="0"/>
                <a:cs typeface="Arial" charset="0"/>
              </a:rPr>
              <a:t> 95%) για κάθε φτερό και (δ) δείκτης συμφωνίας (βαθμός συμμετρίας ± </a:t>
            </a:r>
            <a:r>
              <a:rPr lang="en-US" sz="1100" dirty="0">
                <a:solidFill>
                  <a:prstClr val="black"/>
                </a:solidFill>
                <a:latin typeface="Arial" charset="0"/>
                <a:cs typeface="Arial" charset="0"/>
              </a:rPr>
              <a:t>CI</a:t>
            </a:r>
            <a:r>
              <a:rPr lang="el-GR" sz="1100" dirty="0">
                <a:solidFill>
                  <a:prstClr val="black"/>
                </a:solidFill>
                <a:latin typeface="Arial" charset="0"/>
                <a:cs typeface="Arial" charset="0"/>
              </a:rPr>
              <a:t> 95%) μεταξύ των φτερών των δύο φτερούγων και των μισών της ουράς. Η εικόνα προέρχεται από τον </a:t>
            </a:r>
            <a:r>
              <a:rPr lang="en-US" sz="1100" dirty="0">
                <a:solidFill>
                  <a:prstClr val="black"/>
                </a:solidFill>
                <a:latin typeface="Arial" charset="0"/>
                <a:cs typeface="Arial" charset="0"/>
              </a:rPr>
              <a:t>Albert </a:t>
            </a:r>
            <a:r>
              <a:rPr lang="en-US" sz="1100" dirty="0" err="1">
                <a:solidFill>
                  <a:prstClr val="black"/>
                </a:solidFill>
                <a:latin typeface="Arial" charset="0"/>
                <a:cs typeface="Arial" charset="0"/>
              </a:rPr>
              <a:t>Cama</a:t>
            </a:r>
            <a:r>
              <a:rPr lang="el-GR" sz="1100" dirty="0">
                <a:solidFill>
                  <a:prstClr val="black"/>
                </a:solidFill>
                <a:latin typeface="Arial" charset="0"/>
                <a:cs typeface="Arial" charset="0"/>
              </a:rPr>
              <a:t> (πηγή: </a:t>
            </a:r>
            <a:r>
              <a:rPr lang="en-US" sz="1100" dirty="0">
                <a:solidFill>
                  <a:prstClr val="black"/>
                </a:solidFill>
                <a:latin typeface="Arial" charset="0"/>
                <a:cs typeface="Arial" charset="0"/>
              </a:rPr>
              <a:t>Ramos et al</a:t>
            </a:r>
            <a:r>
              <a:rPr lang="el-GR" sz="1100" dirty="0">
                <a:solidFill>
                  <a:prstClr val="black"/>
                </a:solidFill>
                <a:latin typeface="Arial" charset="0"/>
                <a:cs typeface="Arial" charset="0"/>
              </a:rPr>
              <a:t>., 2008).</a:t>
            </a:r>
            <a:endParaRPr lang="el-GR" sz="1100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40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="" xmlns:a16="http://schemas.microsoft.com/office/drawing/2014/main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="" xmlns:a16="http://schemas.microsoft.com/office/drawing/2014/main" id="{DCDA3914-0BE1-5D63-9E92-551416D5DD67}"/>
              </a:ext>
            </a:extLst>
          </p:cNvPr>
          <p:cNvSpPr txBox="1"/>
          <p:nvPr/>
        </p:nvSpPr>
        <p:spPr>
          <a:xfrm>
            <a:off x="2669502" y="132141"/>
            <a:ext cx="885363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16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Πρότυπο </a:t>
            </a:r>
            <a:r>
              <a:rPr lang="el-GR" sz="1600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πτερόρροιας </a:t>
            </a:r>
            <a:r>
              <a:rPr lang="el-GR" sz="16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Αρτέμη – Βιοπαρακολούθηση οργανικής </a:t>
            </a:r>
            <a:r>
              <a:rPr lang="el-GR" sz="1600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ρύπανσης </a:t>
            </a:r>
            <a:r>
              <a:rPr lang="el-GR" sz="16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                              (</a:t>
            </a:r>
            <a:r>
              <a:rPr lang="el-GR" sz="1600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υπερ- και πολυφθοριωμένες αλκυλιωμένες ουσίες - PFAS)</a:t>
            </a:r>
          </a:p>
        </p:txBody>
      </p:sp>
      <p:pic>
        <p:nvPicPr>
          <p:cNvPr id="11" name="Picture 2" descr="1481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36426" y="716916"/>
            <a:ext cx="3644228" cy="5152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78652" y="716916"/>
            <a:ext cx="3950214" cy="5117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074" y="1273853"/>
            <a:ext cx="2301524" cy="1721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11 - Γωνιακή σύνδεση"/>
          <p:cNvCxnSpPr/>
          <p:nvPr/>
        </p:nvCxnSpPr>
        <p:spPr>
          <a:xfrm flipV="1">
            <a:off x="2325988" y="2523067"/>
            <a:ext cx="2762070" cy="59266"/>
          </a:xfrm>
          <a:prstGeom prst="bentConnector3">
            <a:avLst>
              <a:gd name="adj1" fmla="val 50000"/>
            </a:avLst>
          </a:prstGeom>
          <a:noFill/>
          <a:ln w="9525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52074" y="2988528"/>
            <a:ext cx="23015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Πρωτεύον 1</a:t>
            </a:r>
            <a:r>
              <a:rPr lang="el-GR" sz="10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 Ρύπανση στα πεδία αναπαραγωγής</a:t>
            </a:r>
            <a:endParaRPr lang="el-GR" sz="100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9" name="Picture 3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293" y="3388638"/>
            <a:ext cx="2301524" cy="1721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0" name="11 - Γωνιακή σύνδεση"/>
          <p:cNvCxnSpPr/>
          <p:nvPr/>
        </p:nvCxnSpPr>
        <p:spPr>
          <a:xfrm flipV="1">
            <a:off x="2381207" y="3369733"/>
            <a:ext cx="1513460" cy="1047032"/>
          </a:xfrm>
          <a:prstGeom prst="bentConnector3">
            <a:avLst>
              <a:gd name="adj1" fmla="val 50000"/>
            </a:avLst>
          </a:prstGeom>
          <a:noFill/>
          <a:ln w="9525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sp>
        <p:nvSpPr>
          <p:cNvPr id="24" name="TextBox 23"/>
          <p:cNvSpPr txBox="1"/>
          <p:nvPr/>
        </p:nvSpPr>
        <p:spPr>
          <a:xfrm>
            <a:off x="60630" y="5103313"/>
            <a:ext cx="23015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Πρωτεύον 10</a:t>
            </a:r>
            <a:r>
              <a:rPr lang="el-GR" sz="10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 Ρύπανση στα πεδία διιαχείμασης</a:t>
            </a:r>
            <a:endParaRPr lang="el-GR" sz="100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73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="" xmlns:a16="http://schemas.microsoft.com/office/drawing/2014/main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="" xmlns:a16="http://schemas.microsoft.com/office/drawing/2014/main" id="{DCDA3914-0BE1-5D63-9E92-551416D5DD67}"/>
              </a:ext>
            </a:extLst>
          </p:cNvPr>
          <p:cNvSpPr txBox="1"/>
          <p:nvPr/>
        </p:nvSpPr>
        <p:spPr>
          <a:xfrm>
            <a:off x="2669502" y="132141"/>
            <a:ext cx="885363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16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Πρότυπο </a:t>
            </a:r>
            <a:r>
              <a:rPr lang="el-GR" sz="1600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πτερόρροιας </a:t>
            </a:r>
            <a:r>
              <a:rPr lang="el-GR" sz="16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Αρτέμη – Βιοπαρακολούθηση οργανικής </a:t>
            </a:r>
            <a:r>
              <a:rPr lang="el-GR" sz="1600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ρύπανσης </a:t>
            </a:r>
            <a:r>
              <a:rPr lang="el-GR" sz="16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                              (</a:t>
            </a:r>
            <a:r>
              <a:rPr lang="el-GR" sz="1600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υπερ- και πολυφθοριωμένες αλκυλιωμένες ουσίες - PFAS)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l="41338" t="13601" r="26375" b="22000"/>
          <a:stretch/>
        </p:blipFill>
        <p:spPr>
          <a:xfrm>
            <a:off x="1542787" y="1129349"/>
            <a:ext cx="4129502" cy="46331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3267" y="1281060"/>
            <a:ext cx="4392488" cy="2225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18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="" xmlns:a16="http://schemas.microsoft.com/office/drawing/2014/main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="" xmlns:a16="http://schemas.microsoft.com/office/drawing/2014/main" id="{DCDA3914-0BE1-5D63-9E92-551416D5DD67}"/>
              </a:ext>
            </a:extLst>
          </p:cNvPr>
          <p:cNvSpPr txBox="1"/>
          <p:nvPr/>
        </p:nvSpPr>
        <p:spPr>
          <a:xfrm>
            <a:off x="2669502" y="132141"/>
            <a:ext cx="926003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16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Πρωτόκολλα Βιοπαρακολούθησης ρυπαντικών φορτίων και πλαστικών σε θαλασσοπούλια</a:t>
            </a:r>
            <a:endParaRPr lang="el-GR" sz="1600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l="32708" t="19136" r="32917" b="7799"/>
          <a:stretch/>
        </p:blipFill>
        <p:spPr>
          <a:xfrm>
            <a:off x="-1" y="1199319"/>
            <a:ext cx="4732867" cy="565868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/>
          <a:srcRect l="26875" t="27779" r="26736" b="14690"/>
          <a:stretch/>
        </p:blipFill>
        <p:spPr>
          <a:xfrm>
            <a:off x="5063067" y="965099"/>
            <a:ext cx="7027333" cy="4902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9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2381468" y="189771"/>
            <a:ext cx="97173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Παρακολούθηση των τροφικών προτιμήσεων του Θαλασσοκόρακα – Συλλογή εμεσμάτων</a:t>
            </a:r>
            <a:endParaRPr lang="fr-FR" sz="2400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sp>
        <p:nvSpPr>
          <p:cNvPr id="8" name="3 - Θέση κειμένου"/>
          <p:cNvSpPr txBox="1">
            <a:spLocks/>
          </p:cNvSpPr>
          <p:nvPr/>
        </p:nvSpPr>
        <p:spPr>
          <a:xfrm>
            <a:off x="222249" y="1178763"/>
            <a:ext cx="3706283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l-GR" dirty="0" smtClean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r>
              <a:rPr lang="el-GR" sz="16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O </a:t>
            </a:r>
            <a:r>
              <a:rPr lang="el-GR" sz="1600" dirty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Θαλασσοκόρακας </a:t>
            </a:r>
            <a:r>
              <a:rPr lang="el-GR" sz="16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διαθέτει </a:t>
            </a:r>
            <a:r>
              <a:rPr lang="el-GR" sz="1600" dirty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πετραδάκια στον κυρίως στόμαχο λόγω του είδους της διατροφής του</a:t>
            </a:r>
            <a:r>
              <a:rPr lang="el-GR" sz="16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.</a:t>
            </a:r>
          </a:p>
          <a:p>
            <a:pPr>
              <a:defRPr/>
            </a:pPr>
            <a:r>
              <a:rPr lang="el-GR" sz="16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Το είδος αποβάλλει εμέσματα (</a:t>
            </a:r>
            <a:r>
              <a:rPr lang="en-US" sz="16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pellets)</a:t>
            </a:r>
            <a:r>
              <a:rPr lang="el-GR" sz="16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600" dirty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με σκληρά μέρη της δίαιτας του που δεν μπορεί να πέψει.</a:t>
            </a:r>
          </a:p>
          <a:p>
            <a:pPr>
              <a:defRPr/>
            </a:pPr>
            <a:r>
              <a:rPr lang="el-GR" sz="16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Ανάλυση των εμεσμάτων (με βάση τους ωτόλιθους ψαριών) είτε με παραδοσιακές (κλείδες αναγνώρισης) ωτόλιθων είτε με καινοτόμες (μοριακές) τεχνικές</a:t>
            </a:r>
          </a:p>
          <a:p>
            <a:pPr>
              <a:defRPr/>
            </a:pPr>
            <a:r>
              <a:rPr lang="el-GR" sz="16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Βασικά είδη δίαιτας: Γόπα (</a:t>
            </a:r>
            <a:r>
              <a:rPr lang="en-US" sz="1600" i="1" dirty="0" err="1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B</a:t>
            </a:r>
            <a:r>
              <a:rPr lang="en-US" sz="1600" i="1" dirty="0" err="1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oops</a:t>
            </a:r>
            <a:r>
              <a:rPr lang="en-US" sz="1600" i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boops</a:t>
            </a:r>
            <a:r>
              <a:rPr lang="en-US" sz="16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), A</a:t>
            </a:r>
            <a:r>
              <a:rPr lang="el-GR" sz="16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θερίνα (</a:t>
            </a:r>
            <a:r>
              <a:rPr lang="en-US" sz="1600" i="1" dirty="0" err="1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Atherina</a:t>
            </a:r>
            <a:r>
              <a:rPr lang="en-US" sz="1600" i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boyeri</a:t>
            </a:r>
            <a:r>
              <a:rPr lang="en-US" sz="16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), M</a:t>
            </a:r>
            <a:r>
              <a:rPr lang="el-GR" sz="16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αρίδα (</a:t>
            </a:r>
            <a:r>
              <a:rPr lang="en-US" sz="1600" i="1" dirty="0" err="1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Spicara</a:t>
            </a:r>
            <a:r>
              <a:rPr lang="en-US" sz="1600" i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smaris</a:t>
            </a:r>
            <a:r>
              <a:rPr lang="en-US" sz="16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), </a:t>
            </a:r>
            <a:r>
              <a:rPr lang="el-GR" sz="16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Καλογριά (</a:t>
            </a:r>
            <a:r>
              <a:rPr lang="en-US" sz="1600" i="1" dirty="0" err="1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Chromis</a:t>
            </a:r>
            <a:r>
              <a:rPr lang="en-US" sz="1600" i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600" i="1" dirty="0" err="1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chromis</a:t>
            </a:r>
            <a:r>
              <a:rPr lang="en-US" sz="16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)</a:t>
            </a:r>
            <a:r>
              <a:rPr lang="el-GR" sz="16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l="29306" t="16543" r="29861" b="32716"/>
          <a:stretch/>
        </p:blipFill>
        <p:spPr>
          <a:xfrm>
            <a:off x="7213599" y="1464732"/>
            <a:ext cx="4978401" cy="3479801"/>
          </a:xfrm>
          <a:prstGeom prst="rect">
            <a:avLst/>
          </a:prstGeom>
        </p:spPr>
      </p:pic>
      <p:pic>
        <p:nvPicPr>
          <p:cNvPr id="2050" name="Picture 2" descr="https://cdn.shopify.com/s/files/1/1543/6487/files/Cormorant_or_shag_1_480x480.jpg?v=171871527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8532" y="2110580"/>
            <a:ext cx="2944251" cy="1809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7 - TextBox"/>
          <p:cNvSpPr txBox="1"/>
          <p:nvPr/>
        </p:nvSpPr>
        <p:spPr>
          <a:xfrm>
            <a:off x="3928532" y="3720013"/>
            <a:ext cx="31665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10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Έμεσμα (</a:t>
            </a:r>
            <a:r>
              <a:rPr lang="en-US" sz="10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pellet) </a:t>
            </a:r>
            <a:r>
              <a:rPr lang="el-GR" sz="10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Θαλασσοκόρακα</a:t>
            </a:r>
            <a:endParaRPr lang="el-GR" sz="1000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53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538" y="3753607"/>
            <a:ext cx="4285411" cy="30722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2426817" y="30088"/>
            <a:ext cx="67002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Εκτίμηση παρεμπίπτουσας παγίδευσης (</a:t>
            </a:r>
            <a:r>
              <a:rPr lang="en-US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bycatch)</a:t>
            </a:r>
            <a:r>
              <a:rPr lang="el-GR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 σε αλιευτικά εργαλεία </a:t>
            </a:r>
            <a:endParaRPr lang="fr-FR" sz="2400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sp>
        <p:nvSpPr>
          <p:cNvPr id="4" name="1 - Τίτλος"/>
          <p:cNvSpPr txBox="1">
            <a:spLocks/>
          </p:cNvSpPr>
          <p:nvPr/>
        </p:nvSpPr>
        <p:spPr bwMode="auto">
          <a:xfrm>
            <a:off x="7419537" y="1021415"/>
            <a:ext cx="4703232" cy="483989"/>
          </a:xfrm>
          <a:prstGeom prst="rect">
            <a:avLst/>
          </a:prstGeom>
          <a:gradFill rotWithShape="1">
            <a:gsLst>
              <a:gs pos="0">
                <a:srgbClr val="006A96"/>
              </a:gs>
              <a:gs pos="50000">
                <a:srgbClr val="009AD9"/>
              </a:gs>
              <a:gs pos="100000">
                <a:srgbClr val="00B8FF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l-GR" sz="2800" dirty="0" smtClean="0">
                <a:solidFill>
                  <a:srgbClr val="FFFF00"/>
                </a:solidFill>
                <a:latin typeface="Tahoma" pitchFamily="34" charset="0"/>
                <a:cs typeface="Tahoma" pitchFamily="34" charset="0"/>
              </a:rPr>
              <a:t>Αναγκαιότητα δράσης</a:t>
            </a:r>
            <a:endParaRPr lang="el-GR" sz="2800" dirty="0">
              <a:solidFill>
                <a:srgbClr val="FFFF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5" name="2 - Θέση κειμένου"/>
          <p:cNvSpPr txBox="1">
            <a:spLocks/>
          </p:cNvSpPr>
          <p:nvPr/>
        </p:nvSpPr>
        <p:spPr bwMode="auto">
          <a:xfrm>
            <a:off x="7419537" y="1503488"/>
            <a:ext cx="4703232" cy="2729846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6350" cap="flat" cmpd="sng" algn="ctr">
            <a:solidFill>
              <a:srgbClr val="4F81BD"/>
            </a:solidFill>
            <a:prstDash val="solid"/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 </a:t>
            </a:r>
            <a:r>
              <a:rPr kumimoji="0" lang="el-G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Β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y</a:t>
            </a:r>
            <a:r>
              <a:rPr kumimoji="0" lang="el-G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-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catch:</a:t>
            </a:r>
            <a:r>
              <a:rPr kumimoji="0" lang="el-G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 Σημαντική απειλή για θαλασσοπούλια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 (</a:t>
            </a:r>
            <a:r>
              <a:rPr kumimoji="0" lang="el-G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άλλα και για χελώνες, φώκιες κλπ)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 </a:t>
            </a:r>
            <a:r>
              <a:rPr kumimoji="0" lang="el-G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Ευρύτατη έρευνα για το επίπεδο της απειλής σε ωκεάνια οικοσυστήματα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l-G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l-G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Έλλειψη επαρκούς γνώσης του φαινομένου στη Μεσόγειο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 </a:t>
            </a:r>
            <a:r>
              <a:rPr kumimoji="0" lang="el-G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Ελάχιστη δεδομένα στην Ανατολική Μεσόγειο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grpSp>
        <p:nvGrpSpPr>
          <p:cNvPr id="7" name="Group 12"/>
          <p:cNvGrpSpPr>
            <a:grpSpLocks/>
          </p:cNvGrpSpPr>
          <p:nvPr/>
        </p:nvGrpSpPr>
        <p:grpSpPr bwMode="auto">
          <a:xfrm>
            <a:off x="4473137" y="3020378"/>
            <a:ext cx="2937209" cy="2282752"/>
            <a:chOff x="0" y="3832"/>
            <a:chExt cx="2237" cy="1615"/>
          </a:xfrm>
        </p:grpSpPr>
        <p:pic>
          <p:nvPicPr>
            <p:cNvPr id="8" name="Picture 7" descr="Nekros Muxos_ΑΡΧΕΙΟ ΟΡΝΙΘΟΛΟΓΙΚΗΣ_Αρης Χρηστίδης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5" y="3832"/>
              <a:ext cx="2222" cy="16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30"/>
            <p:cNvSpPr>
              <a:spLocks noRot="1" noChangeArrowheads="1"/>
            </p:cNvSpPr>
            <p:nvPr/>
          </p:nvSpPr>
          <p:spPr bwMode="auto">
            <a:xfrm>
              <a:off x="0" y="4139"/>
              <a:ext cx="1746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© </a:t>
              </a:r>
              <a:r>
                <a:rPr lang="el-GR" sz="110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Ορνιθολογική/ Α. Χρηστίδης </a:t>
              </a:r>
              <a:endParaRPr lang="en-US" sz="1100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pic>
        <p:nvPicPr>
          <p:cNvPr id="10" name="7 - Θέση εικόνας" descr="PICT361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62085" y="877970"/>
            <a:ext cx="4302582" cy="32496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134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2720303" y="164492"/>
            <a:ext cx="85657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E</a:t>
            </a:r>
            <a:r>
              <a:rPr lang="el-GR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κτίμηση παρεμπίτουσας παγίδευσης σε εθνικό επίπεδο</a:t>
            </a:r>
            <a:endParaRPr lang="fr-FR" sz="2400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graphicFrame>
        <p:nvGraphicFramePr>
          <p:cNvPr id="4" name="4 - Διάγραμμα"/>
          <p:cNvGraphicFramePr/>
          <p:nvPr>
            <p:extLst>
              <p:ext uri="{D42A27DB-BD31-4B8C-83A1-F6EECF244321}">
                <p14:modId xmlns:p14="http://schemas.microsoft.com/office/powerpoint/2010/main" val="4041668960"/>
              </p:ext>
            </p:extLst>
          </p:nvPr>
        </p:nvGraphicFramePr>
        <p:xfrm>
          <a:off x="1236132" y="661242"/>
          <a:ext cx="9241435" cy="50283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3 - Ραβδωτό δεξιό βέλος"/>
          <p:cNvSpPr/>
          <p:nvPr/>
        </p:nvSpPr>
        <p:spPr>
          <a:xfrm>
            <a:off x="1082675" y="2406650"/>
            <a:ext cx="1143000" cy="642938"/>
          </a:xfrm>
          <a:prstGeom prst="stripedRightArrow">
            <a:avLst/>
          </a:prstGeom>
          <a:solidFill>
            <a:srgbClr val="FF0000"/>
          </a:solidFill>
          <a:ln w="38100" cap="flat" cmpd="sng" algn="ctr">
            <a:solidFill>
              <a:srgbClr val="0F6FC6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l-GR" kern="0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7" name="3 - Ραβδωτό δεξιό βέλος"/>
          <p:cNvSpPr/>
          <p:nvPr/>
        </p:nvSpPr>
        <p:spPr>
          <a:xfrm>
            <a:off x="2003771" y="4734983"/>
            <a:ext cx="1143000" cy="642938"/>
          </a:xfrm>
          <a:prstGeom prst="stripedRightArrow">
            <a:avLst/>
          </a:prstGeom>
          <a:solidFill>
            <a:srgbClr val="FF0000"/>
          </a:solidFill>
          <a:ln w="38100" cap="flat" cmpd="sng" algn="ctr">
            <a:solidFill>
              <a:srgbClr val="0F6FC6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l-GR" kern="0">
              <a:solidFill>
                <a:prstClr val="white"/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3626883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8" name="1 - Τίτλος"/>
          <p:cNvSpPr txBox="1">
            <a:spLocks/>
          </p:cNvSpPr>
          <p:nvPr/>
        </p:nvSpPr>
        <p:spPr>
          <a:xfrm>
            <a:off x="2666976" y="214291"/>
            <a:ext cx="7000924" cy="642937"/>
          </a:xfrm>
          <a:prstGeom prst="rect">
            <a:avLst/>
          </a:prstGeom>
          <a:gradFill rotWithShape="1">
            <a:gsLst>
              <a:gs pos="0">
                <a:srgbClr val="006A96"/>
              </a:gs>
              <a:gs pos="50000">
                <a:srgbClr val="009AD9"/>
              </a:gs>
              <a:gs pos="100000">
                <a:srgbClr val="00B8FF"/>
              </a:gs>
            </a:gsLst>
            <a:lin ang="2700000" scaled="1"/>
          </a:gra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smtClean="0">
                <a:solidFill>
                  <a:srgbClr val="FFFF00"/>
                </a:solidFill>
                <a:latin typeface="Tahoma" pitchFamily="34" charset="0"/>
                <a:cs typeface="Tahoma" pitchFamily="34" charset="0"/>
              </a:rPr>
              <a:t>M</a:t>
            </a:r>
            <a:r>
              <a:rPr lang="el-GR" sz="3200" smtClean="0">
                <a:solidFill>
                  <a:srgbClr val="FFFF00"/>
                </a:solidFill>
                <a:latin typeface="Tahoma" pitchFamily="34" charset="0"/>
                <a:cs typeface="Tahoma" pitchFamily="34" charset="0"/>
              </a:rPr>
              <a:t>εθοδολογία εν πλω καταγραφών</a:t>
            </a:r>
            <a:endParaRPr lang="el-GR" sz="3200" dirty="0">
              <a:solidFill>
                <a:srgbClr val="FFFF00"/>
              </a:solidFill>
            </a:endParaRPr>
          </a:p>
        </p:txBody>
      </p:sp>
      <p:sp>
        <p:nvSpPr>
          <p:cNvPr id="9" name="2 - Θέση περιεχομένου"/>
          <p:cNvSpPr txBox="1">
            <a:spLocks/>
          </p:cNvSpPr>
          <p:nvPr/>
        </p:nvSpPr>
        <p:spPr>
          <a:xfrm>
            <a:off x="1966381" y="1033452"/>
            <a:ext cx="3657600" cy="4643469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  <a:buFont typeface="Wingdings 2" pitchFamily="18" charset="2"/>
              <a:buNone/>
            </a:pPr>
            <a:r>
              <a:rPr lang="el-GR" sz="1400" b="1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Σχεδιασμός και υλοποίηση</a:t>
            </a:r>
          </a:p>
          <a:p>
            <a:pPr algn="l">
              <a:lnSpc>
                <a:spcPct val="80000"/>
              </a:lnSpc>
              <a:buFont typeface="Wingdings 2" pitchFamily="18" charset="2"/>
              <a:buNone/>
            </a:pPr>
            <a:endParaRPr lang="el-GR" sz="1400" u="sng" dirty="0" smtClean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>
              <a:lnSpc>
                <a:spcPct val="80000"/>
              </a:lnSpc>
            </a:pP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Προσδιορισμός περιοχής μελέτης</a:t>
            </a:r>
          </a:p>
          <a:p>
            <a:pPr algn="l">
              <a:lnSpc>
                <a:spcPct val="80000"/>
              </a:lnSpc>
            </a:pPr>
            <a:endParaRPr lang="el-GR" sz="1400" dirty="0" smtClean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>
              <a:lnSpc>
                <a:spcPct val="80000"/>
              </a:lnSpc>
            </a:pP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Προσδιροισμός περιόδου παρατηρήσεων</a:t>
            </a:r>
            <a:endParaRPr lang="en-GB" sz="1400" dirty="0" smtClean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>
              <a:lnSpc>
                <a:spcPct val="80000"/>
              </a:lnSpc>
            </a:pPr>
            <a:endParaRPr lang="en-GB" sz="1400" dirty="0" smtClean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>
              <a:lnSpc>
                <a:spcPct val="80000"/>
              </a:lnSpc>
            </a:pP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Ομάδα εργασίας 2-3 ατόμων</a:t>
            </a:r>
          </a:p>
          <a:p>
            <a:pPr algn="l">
              <a:lnSpc>
                <a:spcPct val="80000"/>
              </a:lnSpc>
            </a:pPr>
            <a:endParaRPr lang="el-GR" sz="1400" dirty="0" smtClean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>
              <a:lnSpc>
                <a:spcPct val="80000"/>
              </a:lnSpc>
            </a:pP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Μίσθωση αλιευτικών σκαφών</a:t>
            </a:r>
            <a:endParaRPr lang="en-GB" sz="1400" dirty="0" smtClean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>
              <a:lnSpc>
                <a:spcPct val="80000"/>
              </a:lnSpc>
            </a:pPr>
            <a:endParaRPr lang="en-GB" sz="1400" dirty="0" smtClean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/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Χρήση δύο τύπων πρωτόκολλων </a:t>
            </a:r>
            <a:r>
              <a:rPr lang="en-US" sz="1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(By-catch on-board observations, </a:t>
            </a: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και</a:t>
            </a:r>
            <a:r>
              <a:rPr lang="en-US" sz="1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By-catch incidents data sheets)</a:t>
            </a:r>
          </a:p>
          <a:p>
            <a:pPr algn="l"/>
            <a:endParaRPr lang="en-US" sz="1400" dirty="0" smtClean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/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Χρήση συσκευών </a:t>
            </a:r>
            <a:r>
              <a:rPr lang="en-US" sz="1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GPS devices &amp; </a:t>
            </a: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κιαλιών</a:t>
            </a:r>
            <a:endParaRPr lang="en-GB" sz="1400" dirty="0" smtClean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>
              <a:lnSpc>
                <a:spcPct val="80000"/>
              </a:lnSpc>
            </a:pPr>
            <a:endParaRPr lang="el-GR" sz="1400" dirty="0" smtClean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>
              <a:lnSpc>
                <a:spcPct val="80000"/>
              </a:lnSpc>
            </a:pP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Ανάλυση δεδομένων με χρήση </a:t>
            </a:r>
            <a:r>
              <a:rPr lang="en-US" sz="1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MS Access </a:t>
            </a: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βάσης δεδομένων και ΓΣΠ</a:t>
            </a:r>
            <a:r>
              <a:rPr lang="en-US" sz="1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and </a:t>
            </a: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(Α</a:t>
            </a:r>
            <a:r>
              <a:rPr lang="en-US" sz="1400" dirty="0" err="1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rcGIS</a:t>
            </a:r>
            <a:r>
              <a:rPr lang="en-US" sz="1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9.3</a:t>
            </a: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lang="en-US" sz="1400" dirty="0" smtClean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>
              <a:lnSpc>
                <a:spcPct val="80000"/>
              </a:lnSpc>
            </a:pPr>
            <a:endParaRPr lang="en-US" sz="1400" dirty="0" smtClean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>
              <a:lnSpc>
                <a:spcPct val="80000"/>
              </a:lnSpc>
            </a:pP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Αποτύπωση της χωρικής πληροφορίας σε χάρτες</a:t>
            </a:r>
            <a:endParaRPr lang="en-US" sz="1400" dirty="0" smtClean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endParaRPr lang="el-GR" sz="800" dirty="0"/>
          </a:p>
        </p:txBody>
      </p:sp>
      <p:sp>
        <p:nvSpPr>
          <p:cNvPr id="10" name="3 - Θέση περιεχομένου"/>
          <p:cNvSpPr txBox="1">
            <a:spLocks/>
          </p:cNvSpPr>
          <p:nvPr/>
        </p:nvSpPr>
        <p:spPr>
          <a:xfrm>
            <a:off x="5776381" y="1033450"/>
            <a:ext cx="4662488" cy="4643471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 2" pitchFamily="18" charset="2"/>
              <a:buNone/>
            </a:pPr>
            <a:r>
              <a:rPr lang="el-GR" sz="1400" b="1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Συλλογή δεδομένων</a:t>
            </a:r>
          </a:p>
          <a:p>
            <a:pPr>
              <a:buFont typeface="Franklin Gothic Book" pitchFamily="34" charset="0"/>
              <a:buAutoNum type="alphaUcPeriod"/>
            </a:pPr>
            <a:r>
              <a:rPr lang="el-GR" sz="1400" b="1" u="sng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Γενικές πληροφορίες</a:t>
            </a:r>
            <a:endParaRPr lang="el-GR" sz="1400" smtClean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l-GR" sz="140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Αριθμός αγκιστριών</a:t>
            </a:r>
            <a:r>
              <a:rPr lang="en-US" sz="140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</a:t>
            </a:r>
            <a:r>
              <a:rPr lang="el-GR" sz="140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για παραγάδι</a:t>
            </a:r>
            <a:r>
              <a:rPr lang="en-US" sz="140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), </a:t>
            </a:r>
          </a:p>
          <a:p>
            <a:r>
              <a:rPr lang="el-GR" sz="140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Μήκος διχτυών</a:t>
            </a:r>
            <a:r>
              <a:rPr lang="en-US" sz="140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</a:t>
            </a:r>
            <a:r>
              <a:rPr lang="el-GR" sz="140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για απλάδι</a:t>
            </a:r>
            <a:r>
              <a:rPr lang="en-US" sz="140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</a:p>
          <a:p>
            <a:r>
              <a:rPr lang="el-GR" sz="140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Βάθος διχτυών</a:t>
            </a:r>
            <a:r>
              <a:rPr lang="en-US" sz="140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</a:t>
            </a:r>
            <a:r>
              <a:rPr lang="el-GR" sz="140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για απλάδι</a:t>
            </a:r>
            <a:r>
              <a:rPr lang="en-US" sz="140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</a:p>
          <a:p>
            <a:r>
              <a:rPr lang="el-GR" sz="140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Αριθμός επιχειρήσεων </a:t>
            </a:r>
          </a:p>
          <a:p>
            <a:r>
              <a:rPr lang="el-GR" sz="140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Χρόνος και διάρκεια αλιευτικής επιχείρησης</a:t>
            </a:r>
            <a:endParaRPr lang="en-US" sz="1400" smtClean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l-GR" sz="140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Τύπος δολώματος</a:t>
            </a:r>
            <a:r>
              <a:rPr lang="en-US" sz="140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</a:t>
            </a:r>
            <a:r>
              <a:rPr lang="el-GR" sz="140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για παραγάδι</a:t>
            </a:r>
            <a:r>
              <a:rPr lang="en-US" sz="140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</a:p>
          <a:p>
            <a:r>
              <a:rPr lang="el-GR" sz="140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Ταχύτητα σκάφους κατά τη διάρκεια της επιχείρησης</a:t>
            </a:r>
            <a:endParaRPr lang="en-US" sz="1400" smtClean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Arial" panose="020B0604020202020204" pitchFamily="34" charset="0"/>
              <a:buNone/>
            </a:pPr>
            <a:endParaRPr lang="el-GR" sz="1400" smtClean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Franklin Gothic Book" pitchFamily="34" charset="0"/>
              <a:buAutoNum type="alphaUcPeriod" startAt="2"/>
            </a:pPr>
            <a:r>
              <a:rPr lang="el-GR" sz="1400" b="1" u="sng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Πληροφορίες παρεμπίπτουσας παγίδευσης</a:t>
            </a:r>
          </a:p>
          <a:p>
            <a:pPr>
              <a:buFont typeface="Wingdings" pitchFamily="2" charset="2"/>
              <a:buChar char="ü"/>
            </a:pPr>
            <a:r>
              <a:rPr lang="el-GR" sz="140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Υπεύθυνο αλιευτικό εργαλείο</a:t>
            </a:r>
            <a:endParaRPr lang="en-GB" sz="1400" smtClean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l-GR" sz="140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Περιοχή περιστατικού</a:t>
            </a:r>
            <a:endParaRPr lang="en-GB" sz="1400" smtClean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l-GR" sz="140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Χρόνος περιστατικού</a:t>
            </a:r>
            <a:endParaRPr lang="en-GB" sz="1400" smtClean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l-GR" sz="140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Παρουσία και αριθμός θαλασσοπουλιών κατά τη διάρκεια της αλιευτικής προσπάθειας</a:t>
            </a:r>
            <a:endParaRPr lang="en-GB" sz="1400" smtClean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l-GR" sz="140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Ποσοστό</a:t>
            </a:r>
            <a:r>
              <a:rPr lang="en-US" sz="140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% </a:t>
            </a:r>
            <a:r>
              <a:rPr lang="el-GR" sz="140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της απώλειας δολώματος </a:t>
            </a:r>
            <a:r>
              <a:rPr lang="en-US" sz="140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l-GR" sz="140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σε παραγάδι</a:t>
            </a:r>
            <a:r>
              <a:rPr lang="en-US" sz="140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 </a:t>
            </a:r>
            <a:r>
              <a:rPr lang="el-GR" sz="140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λόγω των θαλασσοπουλιών</a:t>
            </a:r>
            <a:endParaRPr lang="en-GB" sz="1400" smtClean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Char char="ü"/>
            </a:pPr>
            <a:endParaRPr lang="en-GB" sz="1400" smtClean="0"/>
          </a:p>
          <a:p>
            <a:endParaRPr lang="el-GR" sz="1200" dirty="0"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08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1 - Τίτλος"/>
          <p:cNvSpPr txBox="1">
            <a:spLocks/>
          </p:cNvSpPr>
          <p:nvPr/>
        </p:nvSpPr>
        <p:spPr>
          <a:xfrm>
            <a:off x="3301451" y="39038"/>
            <a:ext cx="5929354" cy="857256"/>
          </a:xfrm>
          <a:prstGeom prst="rect">
            <a:avLst/>
          </a:prstGeom>
          <a:gradFill rotWithShape="1">
            <a:gsLst>
              <a:gs pos="0">
                <a:srgbClr val="006A96"/>
              </a:gs>
              <a:gs pos="50000">
                <a:srgbClr val="009AD9"/>
              </a:gs>
              <a:gs pos="100000">
                <a:srgbClr val="00B8FF"/>
              </a:gs>
            </a:gsLst>
            <a:lin ang="2700000" scaled="1"/>
          </a:gra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3200" smtClean="0">
                <a:solidFill>
                  <a:srgbClr val="FFFF00"/>
                </a:solidFill>
                <a:latin typeface="Tahoma" pitchFamily="34" charset="0"/>
                <a:cs typeface="Tahoma" pitchFamily="34" charset="0"/>
              </a:rPr>
              <a:t>ΜΕΘΟΔΟΛΟΓΙΑ ΧΡΗΣΗΣ ΕΡΩΤΗΜΑΤΟΛΟΓΙΩΝ</a:t>
            </a:r>
            <a:endParaRPr lang="el-GR" sz="3200" dirty="0">
              <a:solidFill>
                <a:srgbClr val="FFFF00"/>
              </a:solidFill>
            </a:endParaRPr>
          </a:p>
        </p:txBody>
      </p:sp>
      <p:sp>
        <p:nvSpPr>
          <p:cNvPr id="7" name="2 - Θέση περιεχομένου"/>
          <p:cNvSpPr txBox="1">
            <a:spLocks/>
          </p:cNvSpPr>
          <p:nvPr/>
        </p:nvSpPr>
        <p:spPr>
          <a:xfrm>
            <a:off x="2003771" y="970480"/>
            <a:ext cx="3657600" cy="4930787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el-GR" sz="14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ΣΧΕΔΙΑΣΜΟΣ &amp; ΥΛΟΠΟΙΗΣΗ ΕΡΕΥΝΑΣ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el-GR" sz="1400" u="sng" dirty="0" smtClean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  <a:p>
            <a:pPr algn="l">
              <a:lnSpc>
                <a:spcPct val="80000"/>
              </a:lnSpc>
            </a:pP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Προσδιορισμός περιοχής έρευνας</a:t>
            </a:r>
          </a:p>
          <a:p>
            <a:pPr algn="l">
              <a:lnSpc>
                <a:spcPct val="80000"/>
              </a:lnSpc>
            </a:pPr>
            <a:endParaRPr lang="el-GR" sz="1400" dirty="0" smtClean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  <a:p>
            <a:pPr algn="l">
              <a:lnSpc>
                <a:spcPct val="80000"/>
              </a:lnSpc>
            </a:pP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Χρήση ερωτηματολογίου (με μικτό τύπο ερωτήσεων και σκίτσα κοινών θαλασσοπουλιών)</a:t>
            </a:r>
          </a:p>
          <a:p>
            <a:pPr algn="l">
              <a:lnSpc>
                <a:spcPct val="80000"/>
              </a:lnSpc>
            </a:pPr>
            <a:endParaRPr lang="el-GR" sz="1400" dirty="0" smtClean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  <a:p>
            <a:pPr algn="l">
              <a:lnSpc>
                <a:spcPct val="80000"/>
              </a:lnSpc>
            </a:pP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Προσδιορισμός περιόδου έρευνας:</a:t>
            </a:r>
          </a:p>
          <a:p>
            <a:pPr algn="l">
              <a:lnSpc>
                <a:spcPct val="80000"/>
              </a:lnSpc>
            </a:pPr>
            <a:endParaRPr lang="el-GR" sz="1400" dirty="0" smtClean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  <a:p>
            <a:pPr algn="l">
              <a:lnSpc>
                <a:spcPct val="80000"/>
              </a:lnSpc>
            </a:pP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Προγραμματισμένες ατομικές συνεντεύξεις επαγγελματιών ψαράδων</a:t>
            </a:r>
          </a:p>
          <a:p>
            <a:pPr algn="l">
              <a:lnSpc>
                <a:spcPct val="80000"/>
              </a:lnSpc>
            </a:pPr>
            <a:endParaRPr lang="el-GR" sz="1400" dirty="0" smtClean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  <a:p>
            <a:pPr algn="l">
              <a:lnSpc>
                <a:spcPct val="80000"/>
              </a:lnSpc>
            </a:pP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Ανάλυση των πρωτογενών δεδομένων σε χωροχρονική κλίμακα</a:t>
            </a:r>
          </a:p>
          <a:p>
            <a:pPr algn="l">
              <a:lnSpc>
                <a:spcPct val="80000"/>
              </a:lnSpc>
            </a:pPr>
            <a:endParaRPr lang="el-GR" sz="1400" dirty="0" smtClean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  <a:p>
            <a:pPr algn="l">
              <a:lnSpc>
                <a:spcPct val="80000"/>
              </a:lnSpc>
            </a:pP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Αποθήκευση και ανάλυση δεδομένων με τη χρήση βάσης δεδομένων (Μ</a:t>
            </a:r>
            <a:r>
              <a:rPr lang="en-US" sz="1400" dirty="0" err="1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icrosoft</a:t>
            </a:r>
            <a:r>
              <a:rPr lang="en-US" sz="14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 Access data-base) </a:t>
            </a: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και του λογισμικού </a:t>
            </a:r>
            <a:r>
              <a:rPr lang="en-US" sz="14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Α</a:t>
            </a:r>
            <a:r>
              <a:rPr lang="en-US" sz="1400" dirty="0" err="1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rc</a:t>
            </a:r>
            <a:r>
              <a:rPr lang="en-US" sz="14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 GIS 9.3 </a:t>
            </a:r>
            <a:endParaRPr lang="el-GR" sz="1400" dirty="0" smtClean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el-GR" sz="11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endParaRPr lang="el-GR" sz="500" dirty="0" smtClean="0"/>
          </a:p>
          <a:p>
            <a:pPr>
              <a:lnSpc>
                <a:spcPct val="80000"/>
              </a:lnSpc>
            </a:pPr>
            <a:endParaRPr lang="el-GR" sz="11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endParaRPr lang="el-GR" sz="800" dirty="0"/>
          </a:p>
        </p:txBody>
      </p:sp>
      <p:sp>
        <p:nvSpPr>
          <p:cNvPr id="11" name="3 - Θέση περιεχομένου"/>
          <p:cNvSpPr txBox="1">
            <a:spLocks/>
          </p:cNvSpPr>
          <p:nvPr/>
        </p:nvSpPr>
        <p:spPr>
          <a:xfrm>
            <a:off x="5813771" y="970480"/>
            <a:ext cx="4662488" cy="4930787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 2" pitchFamily="18" charset="2"/>
              <a:buNone/>
            </a:pPr>
            <a:r>
              <a:rPr lang="el-GR" sz="14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ΔΕΔΟΜΕΝΑ ΕΡΕΥΝΑΣ</a:t>
            </a:r>
          </a:p>
          <a:p>
            <a:pPr>
              <a:buFont typeface="Franklin Gothic Book" pitchFamily="34" charset="0"/>
              <a:buAutoNum type="alphaUcPeriod"/>
            </a:pPr>
            <a:r>
              <a:rPr lang="el-GR" sz="1400" b="1" u="sng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Γενικά χαρακτηριστικά αλιευτικής δραστηριότητας</a:t>
            </a:r>
          </a:p>
          <a:p>
            <a:pPr>
              <a:buFont typeface="Wingdings" pitchFamily="2" charset="2"/>
              <a:buChar char="ü"/>
            </a:pP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Τεχνικά χαρακτηριστικά αλιευτικού σκάφους</a:t>
            </a:r>
          </a:p>
          <a:p>
            <a:pPr>
              <a:buFont typeface="Wingdings" pitchFamily="2" charset="2"/>
              <a:buChar char="ü"/>
            </a:pP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Τύπο αλιείας</a:t>
            </a:r>
          </a:p>
          <a:p>
            <a:pPr>
              <a:buFont typeface="Wingdings" pitchFamily="2" charset="2"/>
              <a:buChar char="ü"/>
            </a:pP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Εκτίμηση αλιευτικής πίεσης για κάθε τύπο αλιευτικού μέσου στη μονάδα του χρόνου </a:t>
            </a:r>
          </a:p>
          <a:p>
            <a:pPr>
              <a:buFont typeface="Wingdings" pitchFamily="2" charset="2"/>
              <a:buChar char="ü"/>
            </a:pP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Σημαντικά αλιευτικά πεδία στην περιοχή μελέτης </a:t>
            </a:r>
          </a:p>
          <a:p>
            <a:pPr>
              <a:buFont typeface="Wingdings" pitchFamily="2" charset="2"/>
              <a:buChar char="ü"/>
            </a:pP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Μέσος όρος αλιευτικής δραστηριότητας (ημέρες αλιείας ανά μήνα)</a:t>
            </a:r>
          </a:p>
          <a:p>
            <a:pPr>
              <a:buFont typeface="Wingdings" pitchFamily="2" charset="2"/>
              <a:buChar char="ü"/>
            </a:pP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Μέση αλιευτική δραστηριότητα ανά ημέρα (αριθμός αγκιστριών για παραγάδι και μήκος διχτυών)</a:t>
            </a:r>
          </a:p>
          <a:p>
            <a:pPr>
              <a:buFont typeface="Wingdings" pitchFamily="2" charset="2"/>
              <a:buChar char="ü"/>
            </a:pPr>
            <a:endParaRPr lang="el-GR" sz="1400" dirty="0" smtClean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  <a:p>
            <a:pPr>
              <a:buFont typeface="Franklin Gothic Book" pitchFamily="34" charset="0"/>
              <a:buAutoNum type="alphaUcPeriod" startAt="2"/>
            </a:pPr>
            <a:r>
              <a:rPr lang="el-GR" sz="1400" b="1" u="sng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Περιστατικά τυχαίας παγίδευσης  θαλασσοπουλιών</a:t>
            </a:r>
          </a:p>
          <a:p>
            <a:pPr>
              <a:buFont typeface="Wingdings" pitchFamily="2" charset="2"/>
              <a:buChar char="ü"/>
            </a:pP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Αλιευτικά πεδία με υψηλό βαθμό καταγραφής περιστατικών παρεμπίπτουσας παγίδευσης </a:t>
            </a:r>
          </a:p>
          <a:p>
            <a:pPr>
              <a:buFont typeface="Wingdings" pitchFamily="2" charset="2"/>
              <a:buChar char="ü"/>
            </a:pP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Μέσος ετήσιος όρος περιστατικών τυχαίας παγίδευσης – θανάτωσης θαλασσοπουλιών ανά είδος, αλιευτικό εργαλείο και αλιευτικό πεδίο</a:t>
            </a:r>
            <a:endParaRPr lang="el-GR" sz="1200" dirty="0"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90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2720303" y="164492"/>
            <a:ext cx="85657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Ερωτηματολόγιο εκτίμησης παρεμπίτουσας παγίδευσης σε εθνικό επίπεδο (σελ. 1)</a:t>
            </a:r>
            <a:endParaRPr lang="fr-FR" sz="2400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22735" y="995490"/>
            <a:ext cx="7110265" cy="4943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34178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2720303" y="164492"/>
            <a:ext cx="85657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Ερωτηματολόγιο εκτίμησης παρεμπίτουσας παγίδευσης σε εθνικό επίπεδο (σελ. 2)</a:t>
            </a:r>
            <a:endParaRPr lang="fr-FR" sz="2400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2066" y="995489"/>
            <a:ext cx="6968067" cy="489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3706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2720303" y="164492"/>
            <a:ext cx="85657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Ερωτηματολόγιο εκτίμησης παρεμπίτουσας παγίδευσης σε εθνικό επίπεδο (σελ. 3)</a:t>
            </a:r>
            <a:endParaRPr lang="fr-FR" sz="2400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08207" y="995489"/>
            <a:ext cx="6899393" cy="4883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6683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2464755" y="164492"/>
            <a:ext cx="95833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0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Η γονιδιωματική ως </a:t>
            </a:r>
            <a:r>
              <a:rPr lang="el-GR" sz="2000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εργαλείο διατήρησης </a:t>
            </a:r>
            <a:r>
              <a:rPr lang="el-GR" sz="20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                                                           Η </a:t>
            </a:r>
            <a:r>
              <a:rPr lang="el-GR" sz="2000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χρήση της γονιδιωματικής ως εργαλείο για τη διαχείριση/διατήρηση ειδών</a:t>
            </a:r>
            <a:endParaRPr lang="el-GR" sz="2000" b="1" dirty="0" smtClean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0953235-557A-3959-7287-FED0AA656993}"/>
              </a:ext>
            </a:extLst>
          </p:cNvPr>
          <p:cNvSpPr txBox="1"/>
          <p:nvPr/>
        </p:nvSpPr>
        <p:spPr>
          <a:xfrm>
            <a:off x="637731" y="1157727"/>
            <a:ext cx="1141033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u="sng" dirty="0">
                <a:solidFill>
                  <a:srgbClr val="002060"/>
                </a:solidFill>
                <a:latin typeface="Aptos" panose="02110004020202020204"/>
              </a:rPr>
              <a:t>Εκτίμηση κατανομής και προτύπων γενετικής ποικιλότητας και πληθυσμιακού μεγέθους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dirty="0">
                <a:solidFill>
                  <a:srgbClr val="002060"/>
                </a:solidFill>
                <a:latin typeface="Aptos" panose="02110004020202020204"/>
              </a:rPr>
              <a:t>Προσδιορισμός «δημογραφικής βιωσιμότητας» πληθυσμών/αποικιών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l-GR" dirty="0">
                <a:solidFill>
                  <a:srgbClr val="002060"/>
                </a:solidFill>
                <a:latin typeface="Aptos" panose="02110004020202020204"/>
              </a:rPr>
              <a:t>Φαινόμενα ενδογαμίας, συνδεσιμότητας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u="sng" dirty="0" smtClean="0">
                <a:solidFill>
                  <a:srgbClr val="002060"/>
                </a:solidFill>
                <a:latin typeface="Aptos" panose="02110004020202020204"/>
              </a:rPr>
              <a:t>Προσδιορισμός/οριοθέτηση </a:t>
            </a:r>
            <a:r>
              <a:rPr lang="el-GR" u="sng" dirty="0">
                <a:solidFill>
                  <a:srgbClr val="002060"/>
                </a:solidFill>
                <a:latin typeface="Aptos" panose="02110004020202020204"/>
              </a:rPr>
              <a:t>πληθυσμών και σχέσεων μεταξύ τους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dirty="0">
                <a:solidFill>
                  <a:srgbClr val="002060"/>
                </a:solidFill>
                <a:latin typeface="Aptos" panose="02110004020202020204"/>
              </a:rPr>
              <a:t>Εκτίμηση γενετικής ποικιλότητας (υψηλή -&gt; υγιέστεροι πληθυσμοί, χαμηλή -&gt; ευάλωτοι, πιθανότητα γενετικής παρέκκλισης που μπορεί να οδηγήσει σε εξαφάνισή τους</a:t>
            </a:r>
            <a:r>
              <a:rPr lang="en-US" dirty="0">
                <a:solidFill>
                  <a:srgbClr val="002060"/>
                </a:solidFill>
                <a:latin typeface="Aptos" panose="02110004020202020204"/>
              </a:rPr>
              <a:t>)</a:t>
            </a:r>
            <a:endParaRPr lang="el-GR" dirty="0">
              <a:solidFill>
                <a:srgbClr val="002060"/>
              </a:solidFill>
              <a:latin typeface="Aptos" panose="02110004020202020204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dirty="0">
                <a:solidFill>
                  <a:srgbClr val="002060"/>
                </a:solidFill>
                <a:latin typeface="Aptos" panose="02110004020202020204"/>
              </a:rPr>
              <a:t>Ταυτοποίηση «διαχειριστικών μονάδων» -&gt; σημαντικές αποικίες/πληθυσμοί για τη διατήρηση του είδους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dirty="0">
                <a:solidFill>
                  <a:srgbClr val="002060"/>
                </a:solidFill>
                <a:latin typeface="Aptos" panose="02110004020202020204"/>
              </a:rPr>
              <a:t>Αδύναμοι πληθυσμοί: προσανατολισμός Βιολογικής/οικολογικής </a:t>
            </a:r>
            <a:r>
              <a:rPr lang="el-GR" dirty="0" smtClean="0">
                <a:solidFill>
                  <a:srgbClr val="002060"/>
                </a:solidFill>
                <a:latin typeface="Aptos" panose="02110004020202020204"/>
              </a:rPr>
              <a:t>έρευνα</a:t>
            </a:r>
            <a:r>
              <a:rPr lang="el-GR" dirty="0">
                <a:solidFill>
                  <a:srgbClr val="002060"/>
                </a:solidFill>
                <a:latin typeface="Aptos" panose="02110004020202020204"/>
              </a:rPr>
              <a:t>ς</a:t>
            </a:r>
            <a:r>
              <a:rPr lang="el-GR" dirty="0" smtClean="0">
                <a:solidFill>
                  <a:srgbClr val="002060"/>
                </a:solidFill>
                <a:latin typeface="Aptos" panose="02110004020202020204"/>
              </a:rPr>
              <a:t> </a:t>
            </a:r>
            <a:r>
              <a:rPr lang="el-GR" dirty="0">
                <a:solidFill>
                  <a:srgbClr val="002060"/>
                </a:solidFill>
                <a:latin typeface="Aptos" panose="02110004020202020204"/>
              </a:rPr>
              <a:t>για κατανόηση προβλημάτων </a:t>
            </a:r>
            <a:endParaRPr lang="en-US" dirty="0">
              <a:solidFill>
                <a:srgbClr val="002060"/>
              </a:solidFill>
              <a:latin typeface="Aptos" panose="02110004020202020204"/>
            </a:endParaRPr>
          </a:p>
          <a:p>
            <a:pPr lvl="1"/>
            <a:endParaRPr lang="el-GR" dirty="0">
              <a:solidFill>
                <a:srgbClr val="002060"/>
              </a:solidFill>
              <a:latin typeface="Aptos" panose="0211000402020202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u="sng" dirty="0">
                <a:solidFill>
                  <a:srgbClr val="002060"/>
                </a:solidFill>
                <a:latin typeface="Aptos" panose="02110004020202020204"/>
              </a:rPr>
              <a:t>Προσδιορισμός γενετικού υποβάθρου προσαρμοστικών χαρακτηριστικών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u="sng" dirty="0">
                <a:solidFill>
                  <a:srgbClr val="002060"/>
                </a:solidFill>
                <a:latin typeface="Aptos" panose="02110004020202020204"/>
              </a:rPr>
              <a:t>Γενετικές παράμετροι βαθμού «υγείας» του πληθυσμού, με σχέση με παραμέτρους του οικοσυστήματος </a:t>
            </a:r>
            <a:r>
              <a:rPr lang="el-GR" dirty="0">
                <a:solidFill>
                  <a:srgbClr val="002060"/>
                </a:solidFill>
                <a:latin typeface="Aptos" panose="02110004020202020204"/>
              </a:rPr>
              <a:t>=&gt;, δημιουργία ειδών «βιοδεικτών» ολόκληρου του οικοσυστήματος. Οι ανώτεροι θηρευτές, ανακλώντας όλη την υποκείμενη τροφική αλυσίδα, αποτελούν άριστους βιοδείκτες, στην προκειμένη περίπτωση των θαλάσσιων οικοσυστημάτων μεγάλης έκτασης.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dirty="0">
                <a:solidFill>
                  <a:srgbClr val="002060"/>
                </a:solidFill>
                <a:latin typeface="Aptos" panose="02110004020202020204"/>
              </a:rPr>
              <a:t>Ενδείξεις προσαρμογής καθορίζουν τη μακροπρόθεσμη βιωσιμότητα πληθυσμών, δυνατότητα αύξησης πληθυσμιακού μεγέθους και εξάπλωσης αλλά και πιθανότητας εξαφάνισης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dirty="0">
                <a:solidFill>
                  <a:srgbClr val="002060"/>
                </a:solidFill>
                <a:latin typeface="Aptos" panose="02110004020202020204"/>
              </a:rPr>
              <a:t>Πληθυσμοί με διαφορετικές προσαρμογές, </a:t>
            </a:r>
            <a:r>
              <a:rPr lang="el-GR" dirty="0" smtClean="0">
                <a:solidFill>
                  <a:srgbClr val="002060"/>
                </a:solidFill>
                <a:latin typeface="Aptos" panose="02110004020202020204"/>
              </a:rPr>
              <a:t>οφείλουν </a:t>
            </a:r>
            <a:r>
              <a:rPr lang="el-GR" dirty="0">
                <a:solidFill>
                  <a:srgbClr val="002060"/>
                </a:solidFill>
                <a:latin typeface="Aptos" panose="02110004020202020204"/>
              </a:rPr>
              <a:t>να υπόκεινται σε διαφορετική </a:t>
            </a:r>
            <a:r>
              <a:rPr lang="el-GR" dirty="0" smtClean="0">
                <a:solidFill>
                  <a:srgbClr val="002060"/>
                </a:solidFill>
                <a:latin typeface="Aptos" panose="02110004020202020204"/>
              </a:rPr>
              <a:t>διαχείριση</a:t>
            </a:r>
            <a:endParaRPr lang="en-US" dirty="0">
              <a:solidFill>
                <a:srgbClr val="002060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11084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logo with a bird and a cow&#10;&#10;Description automatically generated">
            <a:extLst>
              <a:ext uri="{FF2B5EF4-FFF2-40B4-BE49-F238E27FC236}">
                <a16:creationId xmlns:a16="http://schemas.microsoft.com/office/drawing/2014/main" xmlns="" id="{8C26B0C9-7015-FA83-88C5-A7CBC2C5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7" y="189771"/>
            <a:ext cx="921968" cy="471471"/>
          </a:xfrm>
          <a:prstGeom prst="rect">
            <a:avLst/>
          </a:prstGeom>
        </p:spPr>
      </p:pic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DCDA3914-0BE1-5D63-9E92-551416D5DD67}"/>
              </a:ext>
            </a:extLst>
          </p:cNvPr>
          <p:cNvSpPr txBox="1"/>
          <p:nvPr/>
        </p:nvSpPr>
        <p:spPr>
          <a:xfrm>
            <a:off x="2720303" y="164492"/>
            <a:ext cx="681316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000" b="1" dirty="0" smtClean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Γονιδιωματική </a:t>
            </a:r>
            <a:r>
              <a:rPr lang="el-GR" sz="2000" b="1" dirty="0">
                <a:solidFill>
                  <a:srgbClr val="393185"/>
                </a:solidFill>
                <a:latin typeface="Open Sans Light"/>
                <a:ea typeface="Open Sans Light"/>
                <a:cs typeface="Open Sans Light"/>
              </a:rPr>
              <a:t>μελέτη της γενετικής δομής &amp; μοριακής οικολογίας ενδημικών θαλασσοπουλιών της Μεσογείου</a:t>
            </a:r>
            <a:endParaRPr lang="fr-FR" sz="2000" b="1" dirty="0">
              <a:solidFill>
                <a:srgbClr val="393185"/>
              </a:solidFill>
              <a:latin typeface="Open Sans Light"/>
              <a:ea typeface="Open Sans Light"/>
              <a:cs typeface="Open Sans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0EB15D9-759E-165C-EC52-D44FBF6AFBF0}"/>
              </a:ext>
            </a:extLst>
          </p:cNvPr>
          <p:cNvSpPr txBox="1"/>
          <p:nvPr/>
        </p:nvSpPr>
        <p:spPr>
          <a:xfrm>
            <a:off x="119166" y="1251701"/>
            <a:ext cx="104587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solidFill>
                  <a:srgbClr val="002060"/>
                </a:solidFill>
                <a:latin typeface="Aptos" panose="02110004020202020204"/>
              </a:rPr>
              <a:t>Είδη-στόχοι: Αρτέμης &amp; Θαλασσοκόρακας – Σύγκριση ειδών με διαφορετική πληθυσμιακή οργάνωση και Βιολογία</a:t>
            </a:r>
            <a:endParaRPr lang="en-US" sz="1600" dirty="0">
              <a:solidFill>
                <a:srgbClr val="002060"/>
              </a:solidFill>
              <a:latin typeface="Aptos" panose="0211000402020202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9DDA4A8-B70B-BB3C-DAEC-5374C2927837}"/>
              </a:ext>
            </a:extLst>
          </p:cNvPr>
          <p:cNvSpPr txBox="1"/>
          <p:nvPr/>
        </p:nvSpPr>
        <p:spPr>
          <a:xfrm>
            <a:off x="119166" y="1621033"/>
            <a:ext cx="118663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rgbClr val="002060"/>
                </a:solidFill>
                <a:latin typeface="Aptos" panose="02110004020202020204"/>
              </a:rPr>
              <a:t>Μελέτη της γενετικής δομής και ποικιλότητας με τη χρήση δεδομένων ολικού γονιδιώματος</a:t>
            </a:r>
            <a:r>
              <a:rPr lang="en-US" sz="1600" dirty="0">
                <a:solidFill>
                  <a:srgbClr val="002060"/>
                </a:solidFill>
                <a:latin typeface="Aptos" panose="02110004020202020204"/>
              </a:rPr>
              <a:t> (whole genome resequencing)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rgbClr val="002060"/>
                </a:solidFill>
                <a:latin typeface="Aptos" panose="02110004020202020204"/>
              </a:rPr>
              <a:t>Ποια πρότυπα γενετικής ποικιλότητας παρατηρούνται στην Α. Μεσόγειο;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rgbClr val="002060"/>
                </a:solidFill>
                <a:latin typeface="Aptos" panose="02110004020202020204"/>
              </a:rPr>
              <a:t>Ποια η δημογραφική ιστορία των αποικιών σε αυτή την περιοχή;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rgbClr val="002060"/>
                </a:solidFill>
                <a:latin typeface="Aptos" panose="02110004020202020204"/>
              </a:rPr>
              <a:t>Υπάρχει σημαντική γενετική διαφοροποίηση κατά μήκος της Μεσογείου;</a:t>
            </a:r>
            <a:endParaRPr lang="en-US" sz="1600" dirty="0">
              <a:solidFill>
                <a:srgbClr val="002060"/>
              </a:solidFill>
              <a:latin typeface="Aptos" panose="02110004020202020204"/>
            </a:endParaRPr>
          </a:p>
          <a:p>
            <a:endParaRPr lang="en-US" sz="1600" dirty="0">
              <a:solidFill>
                <a:srgbClr val="002060"/>
              </a:solidFill>
              <a:latin typeface="Aptos" panose="0211000402020202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19668BA-A98B-3E1F-6DC9-BE758AE28F8B}"/>
              </a:ext>
            </a:extLst>
          </p:cNvPr>
          <p:cNvSpPr txBox="1"/>
          <p:nvPr/>
        </p:nvSpPr>
        <p:spPr>
          <a:xfrm>
            <a:off x="0" y="3841534"/>
            <a:ext cx="118663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prstClr val="black"/>
                </a:solidFill>
                <a:latin typeface="Aptos" panose="02110004020202020204"/>
              </a:rPr>
              <a:t>Διερεύνηση ενδείξεων προσαρμογής σε τοπικό επίπεδο </a:t>
            </a:r>
            <a:r>
              <a:rPr lang="en-US" sz="1600" dirty="0">
                <a:solidFill>
                  <a:prstClr val="black"/>
                </a:solidFill>
                <a:latin typeface="Aptos" panose="02110004020202020204"/>
              </a:rPr>
              <a:t>(local adaptation).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prstClr val="black"/>
                </a:solidFill>
                <a:latin typeface="Aptos" panose="02110004020202020204"/>
              </a:rPr>
              <a:t>Ποια είναι τα πρότυπα προσαρμοστικής ποικιλότητας στην Α. Μεσόγειο;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prstClr val="black"/>
                </a:solidFill>
                <a:latin typeface="Aptos" panose="02110004020202020204"/>
              </a:rPr>
              <a:t>Ποια λειτουργικά μονοπάτια/γονίδια σχετίζονται με παρατηρούμενες προσαρμοστικές συμπεριφορές;</a:t>
            </a:r>
            <a:endParaRPr lang="en-US" sz="1600" dirty="0">
              <a:solidFill>
                <a:prstClr val="black"/>
              </a:solidFill>
              <a:latin typeface="Aptos" panose="02110004020202020204"/>
            </a:endParaRPr>
          </a:p>
          <a:p>
            <a:endParaRPr lang="en-US" sz="1600" dirty="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9" name="Rectangle: Rounded Corners 14">
            <a:extLst>
              <a:ext uri="{FF2B5EF4-FFF2-40B4-BE49-F238E27FC236}">
                <a16:creationId xmlns="" xmlns:a16="http://schemas.microsoft.com/office/drawing/2014/main" id="{8C6ED7EF-388E-C5E6-F195-7B8BCDA4E2E7}"/>
              </a:ext>
            </a:extLst>
          </p:cNvPr>
          <p:cNvSpPr/>
          <p:nvPr/>
        </p:nvSpPr>
        <p:spPr>
          <a:xfrm>
            <a:off x="2723534" y="2836018"/>
            <a:ext cx="6154995" cy="793645"/>
          </a:xfrm>
          <a:prstGeom prst="round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Προσδιορισμός σημαντικών αποικιών στην Α. Μεσόγειο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Εκτίμηση καθεστώτος κινδύνου σε σύγκριση με Δ. Μεσόγειο</a:t>
            </a: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: Rounded Corners 17">
            <a:extLst>
              <a:ext uri="{FF2B5EF4-FFF2-40B4-BE49-F238E27FC236}">
                <a16:creationId xmlns="" xmlns:a16="http://schemas.microsoft.com/office/drawing/2014/main" id="{4EAEB393-AF58-EF09-2767-9A5E1B722549}"/>
              </a:ext>
            </a:extLst>
          </p:cNvPr>
          <p:cNvSpPr/>
          <p:nvPr/>
        </p:nvSpPr>
        <p:spPr>
          <a:xfrm>
            <a:off x="2723534" y="4798928"/>
            <a:ext cx="6154995" cy="793645"/>
          </a:xfrm>
          <a:prstGeom prst="round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Χρήσιμες πληροφορίες για το σχεδιασμό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MPAs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el-GR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προστασία περιοχών όπου τα πουλιά παρουσιάζουν προσαρμογή, εκτίμηση απόκρισης στην κλιματική αλλαγή)</a:t>
            </a: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99B05D2A-DAA6-FFA5-8031-EC4FB679758D}"/>
              </a:ext>
            </a:extLst>
          </p:cNvPr>
          <p:cNvGrpSpPr/>
          <p:nvPr/>
        </p:nvGrpSpPr>
        <p:grpSpPr>
          <a:xfrm>
            <a:off x="9725286" y="145654"/>
            <a:ext cx="2141071" cy="1026848"/>
            <a:chOff x="10137899" y="280070"/>
            <a:chExt cx="2141071" cy="1026848"/>
          </a:xfrm>
        </p:grpSpPr>
        <p:pic>
          <p:nvPicPr>
            <p:cNvPr id="12" name="Picture 11">
              <a:extLst>
                <a:ext uri="{FF2B5EF4-FFF2-40B4-BE49-F238E27FC236}">
                  <a16:creationId xmlns="" xmlns:a16="http://schemas.microsoft.com/office/drawing/2014/main" id="{6D789B3B-314F-8DF6-DC66-4F59ED320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137899" y="290137"/>
              <a:ext cx="1006715" cy="1006715"/>
            </a:xfrm>
            <a:prstGeom prst="rect">
              <a:avLst/>
            </a:prstGeom>
            <a:ln w="3175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pic>
          <p:nvPicPr>
            <p:cNvPr id="13" name="Picture 12">
              <a:extLst>
                <a:ext uri="{FF2B5EF4-FFF2-40B4-BE49-F238E27FC236}">
                  <a16:creationId xmlns="" xmlns:a16="http://schemas.microsoft.com/office/drawing/2014/main" id="{52CDB597-99A5-8ADC-99E0-A689C62AC9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16238" y="280070"/>
              <a:ext cx="1062732" cy="1026848"/>
            </a:xfrm>
            <a:prstGeom prst="rect">
              <a:avLst/>
            </a:prstGeom>
            <a:ln w="3175">
              <a:solidFill>
                <a:sysClr val="windowText" lastClr="00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943626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2219325" y="3595215"/>
            <a:ext cx="775335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000" dirty="0">
                <a:solidFill>
                  <a:srgbClr val="393185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Ευχαριστούμε για την προσοχή σας</a:t>
            </a:r>
          </a:p>
        </p:txBody>
      </p:sp>
    </p:spTree>
    <p:extLst>
      <p:ext uri="{BB962C8B-B14F-4D97-AF65-F5344CB8AC3E}">
        <p14:creationId xmlns:p14="http://schemas.microsoft.com/office/powerpoint/2010/main" val="141504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Προσαρμοσμένη σχεδίαση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Προσαρμοσμένη σχεδίαση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D639AB3FEC2B4C8A97A4C72A10EC66" ma:contentTypeVersion="13" ma:contentTypeDescription="Create a new document." ma:contentTypeScope="" ma:versionID="4138e7a87d551a51afaf4905abacbf17">
  <xsd:schema xmlns:xsd="http://www.w3.org/2001/XMLSchema" xmlns:xs="http://www.w3.org/2001/XMLSchema" xmlns:p="http://schemas.microsoft.com/office/2006/metadata/properties" xmlns:ns2="4fc627f1-b728-4668-a48f-b71c3c8aaec1" targetNamespace="http://schemas.microsoft.com/office/2006/metadata/properties" ma:root="true" ma:fieldsID="43e12ba776e2fe30c9d80662f7ca1295" ns2:_="">
    <xsd:import namespace="4fc627f1-b728-4668-a48f-b71c3c8aae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c627f1-b728-4668-a48f-b71c3c8aae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72322d0e-1daf-4d02-a8d2-52a75c65579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fc627f1-b728-4668-a48f-b71c3c8aaec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C8DFABD-1462-4A67-BFC7-688BF24708AF}"/>
</file>

<file path=customXml/itemProps2.xml><?xml version="1.0" encoding="utf-8"?>
<ds:datastoreItem xmlns:ds="http://schemas.openxmlformats.org/officeDocument/2006/customXml" ds:itemID="{421A0FB0-9282-4A3F-A5F1-74F78810FF13}"/>
</file>

<file path=customXml/itemProps3.xml><?xml version="1.0" encoding="utf-8"?>
<ds:datastoreItem xmlns:ds="http://schemas.openxmlformats.org/officeDocument/2006/customXml" ds:itemID="{EB6D2461-1100-4439-AEB5-11F7B9DB8998}"/>
</file>

<file path=docProps/app.xml><?xml version="1.0" encoding="utf-8"?>
<Properties xmlns="http://schemas.openxmlformats.org/officeDocument/2006/extended-properties" xmlns:vt="http://schemas.openxmlformats.org/officeDocument/2006/docPropsVTypes">
  <TotalTime>771</TotalTime>
  <Words>3513</Words>
  <Application>Microsoft Office PowerPoint</Application>
  <PresentationFormat>Widescreen</PresentationFormat>
  <Paragraphs>573</Paragraphs>
  <Slides>50</Slides>
  <Notes>50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50</vt:i4>
      </vt:variant>
    </vt:vector>
  </HeadingPairs>
  <TitlesOfParts>
    <vt:vector size="66" baseType="lpstr">
      <vt:lpstr>Aptos</vt:lpstr>
      <vt:lpstr>Arial</vt:lpstr>
      <vt:lpstr>Calibri</vt:lpstr>
      <vt:lpstr>Calibri Light</vt:lpstr>
      <vt:lpstr>Constantia</vt:lpstr>
      <vt:lpstr>Franklin Gothic Book</vt:lpstr>
      <vt:lpstr>Open Sans</vt:lpstr>
      <vt:lpstr>Open Sans Light</vt:lpstr>
      <vt:lpstr>Tahoma</vt:lpstr>
      <vt:lpstr>Times New Roman</vt:lpstr>
      <vt:lpstr>Trebuchet MS</vt:lpstr>
      <vt:lpstr>Wingdings</vt:lpstr>
      <vt:lpstr>Wingdings 2</vt:lpstr>
      <vt:lpstr>Office Theme</vt:lpstr>
      <vt:lpstr>1_Προσαρμοσμένη σχεδίαση</vt:lpstr>
      <vt:lpstr>2_Προσαρμοσμένη σχεδίαση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user</cp:lastModifiedBy>
  <cp:revision>149</cp:revision>
  <cp:lastPrinted>2025-09-05T08:32:07Z</cp:lastPrinted>
  <dcterms:created xsi:type="dcterms:W3CDTF">2023-12-21T09:35:47Z</dcterms:created>
  <dcterms:modified xsi:type="dcterms:W3CDTF">2026-03-12T09:42:44Z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0x01010085D639AB3FEC2B4C8A97A4C72A10EC66</vt:lpwstr>
  </property>
</Properties>
</file>