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1" r:id="rId4"/>
    <p:sldId id="269" r:id="rId5"/>
    <p:sldId id="270" r:id="rId6"/>
    <p:sldId id="272" r:id="rId7"/>
    <p:sldId id="271" r:id="rId8"/>
    <p:sldId id="273" r:id="rId9"/>
    <p:sldId id="263" r:id="rId10"/>
  </p:sldIdLst>
  <p:sldSz cx="12192000" cy="6858000"/>
  <p:notesSz cx="6858000"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69" autoAdjust="0"/>
    <p:restoredTop sz="94660"/>
  </p:normalViewPr>
  <p:slideViewPr>
    <p:cSldViewPr snapToGrid="0">
      <p:cViewPr varScale="1">
        <p:scale>
          <a:sx n="64" d="100"/>
          <a:sy n="64" d="100"/>
        </p:scale>
        <p:origin x="3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5428"/>
          </a:xfrm>
          <a:prstGeom prst="rect">
            <a:avLst/>
          </a:prstGeom>
        </p:spPr>
        <p:txBody>
          <a:bodyPr vert="horz" lIns="91870" tIns="45935" rIns="91870" bIns="45935" rtlCol="0"/>
          <a:lstStyle>
            <a:lvl1pPr algn="l">
              <a:defRPr sz="1200"/>
            </a:lvl1pPr>
          </a:lstStyle>
          <a:p>
            <a:endParaRPr lang="fr-FR"/>
          </a:p>
        </p:txBody>
      </p:sp>
      <p:sp>
        <p:nvSpPr>
          <p:cNvPr id="3" name="Espace réservé de la date 2"/>
          <p:cNvSpPr>
            <a:spLocks noGrp="1"/>
          </p:cNvSpPr>
          <p:nvPr>
            <p:ph type="dt" idx="1"/>
          </p:nvPr>
        </p:nvSpPr>
        <p:spPr>
          <a:xfrm>
            <a:off x="3884614" y="0"/>
            <a:ext cx="2971800" cy="495428"/>
          </a:xfrm>
          <a:prstGeom prst="rect">
            <a:avLst/>
          </a:prstGeom>
        </p:spPr>
        <p:txBody>
          <a:bodyPr vert="horz" lIns="91870" tIns="45935" rIns="91870" bIns="45935" rtlCol="0"/>
          <a:lstStyle>
            <a:lvl1pPr algn="r">
              <a:defRPr sz="1200"/>
            </a:lvl1pPr>
          </a:lstStyle>
          <a:p>
            <a:fld id="{CDFA1068-20A4-4A63-AEC4-3FF4AF94FEB8}" type="datetimeFigureOut">
              <a:rPr lang="fr-FR" smtClean="0"/>
              <a:t>05/09/2025</a:t>
            </a:fld>
            <a:endParaRPr lang="fr-FR"/>
          </a:p>
        </p:txBody>
      </p:sp>
      <p:sp>
        <p:nvSpPr>
          <p:cNvPr id="4" name="Espace réservé de l'image des diapositives 3"/>
          <p:cNvSpPr>
            <a:spLocks noGrp="1" noRot="1" noChangeAspect="1"/>
          </p:cNvSpPr>
          <p:nvPr>
            <p:ph type="sldImg" idx="2"/>
          </p:nvPr>
        </p:nvSpPr>
        <p:spPr>
          <a:xfrm>
            <a:off x="466725" y="1235075"/>
            <a:ext cx="5924550" cy="3332163"/>
          </a:xfrm>
          <a:prstGeom prst="rect">
            <a:avLst/>
          </a:prstGeom>
          <a:noFill/>
          <a:ln w="12700">
            <a:solidFill>
              <a:prstClr val="black"/>
            </a:solidFill>
          </a:ln>
        </p:spPr>
        <p:txBody>
          <a:bodyPr vert="horz" lIns="91870" tIns="45935" rIns="91870" bIns="45935" rtlCol="0" anchor="ctr"/>
          <a:lstStyle/>
          <a:p>
            <a:endParaRPr lang="fr-FR"/>
          </a:p>
        </p:txBody>
      </p:sp>
      <p:sp>
        <p:nvSpPr>
          <p:cNvPr id="5" name="Espace réservé des notes 4"/>
          <p:cNvSpPr>
            <a:spLocks noGrp="1"/>
          </p:cNvSpPr>
          <p:nvPr>
            <p:ph type="body" sz="quarter" idx="3"/>
          </p:nvPr>
        </p:nvSpPr>
        <p:spPr>
          <a:xfrm>
            <a:off x="685801" y="4751983"/>
            <a:ext cx="5486400" cy="3887986"/>
          </a:xfrm>
          <a:prstGeom prst="rect">
            <a:avLst/>
          </a:prstGeom>
        </p:spPr>
        <p:txBody>
          <a:bodyPr vert="horz" lIns="91870" tIns="45935" rIns="91870" bIns="4593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6"/>
            <a:ext cx="2971800" cy="495427"/>
          </a:xfrm>
          <a:prstGeom prst="rect">
            <a:avLst/>
          </a:prstGeom>
        </p:spPr>
        <p:txBody>
          <a:bodyPr vert="horz" lIns="91870" tIns="45935" rIns="91870" bIns="4593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4" y="9378826"/>
            <a:ext cx="2971800" cy="495427"/>
          </a:xfrm>
          <a:prstGeom prst="rect">
            <a:avLst/>
          </a:prstGeom>
        </p:spPr>
        <p:txBody>
          <a:bodyPr vert="horz" lIns="91870" tIns="45935" rIns="91870" bIns="45935" rtlCol="0" anchor="b"/>
          <a:lstStyle>
            <a:lvl1pPr algn="r">
              <a:defRPr sz="1200"/>
            </a:lvl1pPr>
          </a:lstStyle>
          <a:p>
            <a:fld id="{716436AE-CBF7-4295-9F31-38D50126AE8B}" type="slidenum">
              <a:rPr lang="fr-FR" smtClean="0"/>
              <a:t>‹N°›</a:t>
            </a:fld>
            <a:endParaRPr lang="fr-FR"/>
          </a:p>
        </p:txBody>
      </p:sp>
    </p:spTree>
    <p:extLst>
      <p:ext uri="{BB962C8B-B14F-4D97-AF65-F5344CB8AC3E}">
        <p14:creationId xmlns:p14="http://schemas.microsoft.com/office/powerpoint/2010/main" val="19845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6436AE-CBF7-4295-9F31-38D50126AE8B}" type="slidenum">
              <a:rPr lang="fr-FR" smtClean="0"/>
              <a:t>1</a:t>
            </a:fld>
            <a:endParaRPr lang="fr-FR"/>
          </a:p>
        </p:txBody>
      </p:sp>
    </p:spTree>
    <p:extLst>
      <p:ext uri="{BB962C8B-B14F-4D97-AF65-F5344CB8AC3E}">
        <p14:creationId xmlns:p14="http://schemas.microsoft.com/office/powerpoint/2010/main" val="93691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6436AE-CBF7-4295-9F31-38D50126AE8B}" type="slidenum">
              <a:rPr lang="fr-FR" smtClean="0"/>
              <a:t>2</a:t>
            </a:fld>
            <a:endParaRPr lang="fr-FR"/>
          </a:p>
        </p:txBody>
      </p:sp>
    </p:spTree>
    <p:extLst>
      <p:ext uri="{BB962C8B-B14F-4D97-AF65-F5344CB8AC3E}">
        <p14:creationId xmlns:p14="http://schemas.microsoft.com/office/powerpoint/2010/main" val="100997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6436AE-CBF7-4295-9F31-38D50126AE8B}" type="slidenum">
              <a:rPr lang="fr-FR" smtClean="0"/>
              <a:t>3</a:t>
            </a:fld>
            <a:endParaRPr lang="fr-FR"/>
          </a:p>
        </p:txBody>
      </p:sp>
    </p:spTree>
    <p:extLst>
      <p:ext uri="{BB962C8B-B14F-4D97-AF65-F5344CB8AC3E}">
        <p14:creationId xmlns:p14="http://schemas.microsoft.com/office/powerpoint/2010/main" val="315600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6436AE-CBF7-4295-9F31-38D50126AE8B}" type="slidenum">
              <a:rPr lang="fr-FR" smtClean="0"/>
              <a:t>4</a:t>
            </a:fld>
            <a:endParaRPr lang="fr-FR"/>
          </a:p>
        </p:txBody>
      </p:sp>
    </p:spTree>
    <p:extLst>
      <p:ext uri="{BB962C8B-B14F-4D97-AF65-F5344CB8AC3E}">
        <p14:creationId xmlns:p14="http://schemas.microsoft.com/office/powerpoint/2010/main" val="172434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6436AE-CBF7-4295-9F31-38D50126AE8B}" type="slidenum">
              <a:rPr lang="fr-FR" smtClean="0"/>
              <a:t>5</a:t>
            </a:fld>
            <a:endParaRPr lang="fr-FR"/>
          </a:p>
        </p:txBody>
      </p:sp>
    </p:spTree>
    <p:extLst>
      <p:ext uri="{BB962C8B-B14F-4D97-AF65-F5344CB8AC3E}">
        <p14:creationId xmlns:p14="http://schemas.microsoft.com/office/powerpoint/2010/main" val="361197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6436AE-CBF7-4295-9F31-38D50126AE8B}" type="slidenum">
              <a:rPr lang="fr-FR" smtClean="0"/>
              <a:t>6</a:t>
            </a:fld>
            <a:endParaRPr lang="fr-FR"/>
          </a:p>
        </p:txBody>
      </p:sp>
    </p:spTree>
    <p:extLst>
      <p:ext uri="{BB962C8B-B14F-4D97-AF65-F5344CB8AC3E}">
        <p14:creationId xmlns:p14="http://schemas.microsoft.com/office/powerpoint/2010/main" val="294142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6436AE-CBF7-4295-9F31-38D50126AE8B}" type="slidenum">
              <a:rPr lang="fr-FR" smtClean="0"/>
              <a:t>7</a:t>
            </a:fld>
            <a:endParaRPr lang="fr-FR"/>
          </a:p>
        </p:txBody>
      </p:sp>
    </p:spTree>
    <p:extLst>
      <p:ext uri="{BB962C8B-B14F-4D97-AF65-F5344CB8AC3E}">
        <p14:creationId xmlns:p14="http://schemas.microsoft.com/office/powerpoint/2010/main" val="242440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6436AE-CBF7-4295-9F31-38D50126AE8B}" type="slidenum">
              <a:rPr lang="fr-FR" smtClean="0"/>
              <a:t>8</a:t>
            </a:fld>
            <a:endParaRPr lang="fr-FR"/>
          </a:p>
        </p:txBody>
      </p:sp>
    </p:spTree>
    <p:extLst>
      <p:ext uri="{BB962C8B-B14F-4D97-AF65-F5344CB8AC3E}">
        <p14:creationId xmlns:p14="http://schemas.microsoft.com/office/powerpoint/2010/main" val="60254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6436AE-CBF7-4295-9F31-38D50126AE8B}" type="slidenum">
              <a:rPr lang="fr-FR" smtClean="0"/>
              <a:t>9</a:t>
            </a:fld>
            <a:endParaRPr lang="fr-FR"/>
          </a:p>
        </p:txBody>
      </p:sp>
    </p:spTree>
    <p:extLst>
      <p:ext uri="{BB962C8B-B14F-4D97-AF65-F5344CB8AC3E}">
        <p14:creationId xmlns:p14="http://schemas.microsoft.com/office/powerpoint/2010/main" val="130889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12D6B452-E86F-466B-9EFF-133C6E174501}" type="datetimeFigureOut">
              <a:rPr lang="el-GR" smtClean="0"/>
              <a:t>5/9/2025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26618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12D6B452-E86F-466B-9EFF-133C6E174501}" type="datetimeFigureOut">
              <a:rPr lang="el-GR" smtClean="0"/>
              <a:t>5/9/2025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295031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12D6B452-E86F-466B-9EFF-133C6E174501}" type="datetimeFigureOut">
              <a:rPr lang="el-GR" smtClean="0"/>
              <a:t>5/9/2025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205385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12D6B452-E86F-466B-9EFF-133C6E174501}" type="datetimeFigureOut">
              <a:rPr lang="el-GR" smtClean="0"/>
              <a:t>5/9/2025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306022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6B452-E86F-466B-9EFF-133C6E174501}" type="datetimeFigureOut">
              <a:rPr lang="el-GR" smtClean="0"/>
              <a:t>5/9/2025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396607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12D6B452-E86F-466B-9EFF-133C6E174501}" type="datetimeFigureOut">
              <a:rPr lang="el-GR" smtClean="0"/>
              <a:t>5/9/2025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16567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12D6B452-E86F-466B-9EFF-133C6E174501}" type="datetimeFigureOut">
              <a:rPr lang="el-GR" smtClean="0"/>
              <a:t>5/9/2025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239648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12D6B452-E86F-466B-9EFF-133C6E174501}" type="datetimeFigureOut">
              <a:rPr lang="el-GR" smtClean="0"/>
              <a:t>5/9/2025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325046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6B452-E86F-466B-9EFF-133C6E174501}" type="datetimeFigureOut">
              <a:rPr lang="el-GR" smtClean="0"/>
              <a:t>5/9/2025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352721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6B452-E86F-466B-9EFF-133C6E174501}" type="datetimeFigureOut">
              <a:rPr lang="el-GR" smtClean="0"/>
              <a:t>5/9/2025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193719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6B452-E86F-466B-9EFF-133C6E174501}" type="datetimeFigureOut">
              <a:rPr lang="el-GR" smtClean="0"/>
              <a:t>5/9/2025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6F64A5-1130-4DFF-992F-A2258ED06F74}" type="slidenum">
              <a:rPr lang="el-GR" smtClean="0"/>
              <a:t>‹N°›</a:t>
            </a:fld>
            <a:endParaRPr lang="el-GR"/>
          </a:p>
        </p:txBody>
      </p:sp>
    </p:spTree>
    <p:extLst>
      <p:ext uri="{BB962C8B-B14F-4D97-AF65-F5344CB8AC3E}">
        <p14:creationId xmlns:p14="http://schemas.microsoft.com/office/powerpoint/2010/main" val="378964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6B452-E86F-466B-9EFF-133C6E174501}" type="datetimeFigureOut">
              <a:rPr lang="el-GR" smtClean="0"/>
              <a:t>5/9/2025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F64A5-1130-4DFF-992F-A2258ED06F74}" type="slidenum">
              <a:rPr lang="el-GR" smtClean="0"/>
              <a:t>‹N°›</a:t>
            </a:fld>
            <a:endParaRPr lang="el-GR"/>
          </a:p>
        </p:txBody>
      </p:sp>
    </p:spTree>
    <p:extLst>
      <p:ext uri="{BB962C8B-B14F-4D97-AF65-F5344CB8AC3E}">
        <p14:creationId xmlns:p14="http://schemas.microsoft.com/office/powerpoint/2010/main" val="2049907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necca.gov.gr/"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necca.gov.gr/"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necca.gov.gr/"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necca.gov.gr/"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685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blue logo with a bird and a cow&#10;&#10;Description automatically generated">
            <a:extLst>
              <a:ext uri="{FF2B5EF4-FFF2-40B4-BE49-F238E27FC236}">
                <a16:creationId xmlns:a16="http://schemas.microsoft.com/office/drawing/2014/main" id="{45FEC341-5754-B0B4-CA3C-CFF7491AC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61" y="4155463"/>
            <a:ext cx="2184400" cy="1117047"/>
          </a:xfrm>
          <a:prstGeom prst="rect">
            <a:avLst/>
          </a:prstGeom>
        </p:spPr>
      </p:pic>
      <p:sp>
        <p:nvSpPr>
          <p:cNvPr id="8" name="Google Shape;89;p2">
            <a:extLst>
              <a:ext uri="{FF2B5EF4-FFF2-40B4-BE49-F238E27FC236}">
                <a16:creationId xmlns:a16="http://schemas.microsoft.com/office/drawing/2014/main" id="{32E65017-0846-0F59-68A2-1FCA9EA130EF}"/>
              </a:ext>
            </a:extLst>
          </p:cNvPr>
          <p:cNvSpPr/>
          <p:nvPr/>
        </p:nvSpPr>
        <p:spPr>
          <a:xfrm>
            <a:off x="1844955" y="3014453"/>
            <a:ext cx="10506269" cy="1692731"/>
          </a:xfrm>
          <a:prstGeom prst="rect">
            <a:avLst/>
          </a:prstGeom>
          <a:noFill/>
          <a:ln>
            <a:noFill/>
          </a:ln>
        </p:spPr>
        <p:txBody>
          <a:bodyPr spcFirstLastPara="1" wrap="square" lIns="91425" tIns="45700" rIns="91425" bIns="45700" anchor="t" anchorCtr="0">
            <a:spAutoFit/>
          </a:bodyPr>
          <a:lstStyle/>
          <a:p>
            <a:pPr algn="ctr"/>
            <a:r>
              <a:rPr lang="en-US" sz="2800" b="1" dirty="0"/>
              <a:t>Monk Seal Alliance &amp; Seal Greece : Protecting the endangered Mediterranean monk seal</a:t>
            </a:r>
          </a:p>
          <a:p>
            <a:pPr marL="0" marR="0" lvl="0" indent="0" algn="ctr" rtl="0">
              <a:spcBef>
                <a:spcPts val="0"/>
              </a:spcBef>
              <a:spcAft>
                <a:spcPts val="0"/>
              </a:spcAft>
              <a:buNone/>
            </a:pPr>
            <a:endParaRPr lang="el-GR" sz="2800" b="1" dirty="0">
              <a:solidFill>
                <a:srgbClr val="393185"/>
              </a:solidFill>
              <a:latin typeface="Open Sans Light"/>
              <a:ea typeface="Open Sans Light"/>
              <a:cs typeface="Open Sans Light"/>
              <a:sym typeface="Open Sans"/>
            </a:endParaRPr>
          </a:p>
          <a:p>
            <a:pPr marL="0" marR="0" lvl="0" indent="0" algn="l" rtl="0">
              <a:spcBef>
                <a:spcPts val="0"/>
              </a:spcBef>
              <a:spcAft>
                <a:spcPts val="0"/>
              </a:spcAft>
              <a:buNone/>
            </a:pPr>
            <a:endParaRPr lang="el-GR" sz="2000" b="1" dirty="0">
              <a:solidFill>
                <a:srgbClr val="393185"/>
              </a:solidFill>
              <a:latin typeface="Open Sans Light"/>
              <a:ea typeface="Open Sans Light"/>
              <a:cs typeface="Open Sans Light"/>
              <a:sym typeface="Open Sans"/>
            </a:endParaRPr>
          </a:p>
        </p:txBody>
      </p:sp>
      <p:sp>
        <p:nvSpPr>
          <p:cNvPr id="9" name="9 - Ορθογώνιο">
            <a:extLst>
              <a:ext uri="{FF2B5EF4-FFF2-40B4-BE49-F238E27FC236}">
                <a16:creationId xmlns:a16="http://schemas.microsoft.com/office/drawing/2014/main" id="{5B498C9C-4486-6049-B8F5-78C3DB677FC0}"/>
              </a:ext>
            </a:extLst>
          </p:cNvPr>
          <p:cNvSpPr/>
          <p:nvPr/>
        </p:nvSpPr>
        <p:spPr>
          <a:xfrm>
            <a:off x="3183351" y="4713986"/>
            <a:ext cx="7221038" cy="877163"/>
          </a:xfrm>
          <a:prstGeom prst="rect">
            <a:avLst/>
          </a:prstGeom>
        </p:spPr>
        <p:txBody>
          <a:bodyPr wrap="square">
            <a:spAutoFit/>
          </a:bodyPr>
          <a:lstStyle/>
          <a:p>
            <a:r>
              <a:rPr lang="en-GB" sz="1700" b="1" dirty="0">
                <a:solidFill>
                  <a:srgbClr val="EC691F"/>
                </a:solidFill>
                <a:latin typeface="Open Sans Light" pitchFamily="34" charset="0"/>
                <a:ea typeface="Open Sans Light" pitchFamily="34" charset="0"/>
                <a:cs typeface="Open Sans Light" pitchFamily="34" charset="0"/>
              </a:rPr>
              <a:t>Auriane Pertuisot</a:t>
            </a:r>
          </a:p>
          <a:p>
            <a:r>
              <a:rPr lang="en-GB" sz="1700" b="1" i="1" dirty="0">
                <a:solidFill>
                  <a:srgbClr val="EC691F"/>
                </a:solidFill>
                <a:latin typeface="Open Sans Light" pitchFamily="34" charset="0"/>
                <a:ea typeface="Open Sans Light" pitchFamily="34" charset="0"/>
                <a:cs typeface="Open Sans Light" pitchFamily="34" charset="0"/>
              </a:rPr>
              <a:t>Coordinator of the MSA</a:t>
            </a:r>
          </a:p>
          <a:p>
            <a:r>
              <a:rPr lang="en-GB" sz="1700" b="1" i="1" dirty="0">
                <a:solidFill>
                  <a:srgbClr val="EC691F"/>
                </a:solidFill>
                <a:latin typeface="Open Sans Light" pitchFamily="34" charset="0"/>
                <a:ea typeface="Open Sans Light" pitchFamily="34" charset="0"/>
                <a:cs typeface="Open Sans Light" pitchFamily="34" charset="0"/>
              </a:rPr>
              <a:t>Prince Albert II of Monaco Foundation</a:t>
            </a:r>
            <a:endParaRPr lang="el-GR" sz="1700" b="1" i="1" dirty="0">
              <a:solidFill>
                <a:srgbClr val="EC691F"/>
              </a:solidFill>
              <a:latin typeface="Open Sans Light" pitchFamily="34" charset="0"/>
              <a:ea typeface="Open Sans Light" pitchFamily="34" charset="0"/>
              <a:cs typeface="Open Sans Light" pitchFamily="34" charset="0"/>
            </a:endParaRPr>
          </a:p>
        </p:txBody>
      </p:sp>
      <p:pic>
        <p:nvPicPr>
          <p:cNvPr id="4" name="Picture 2">
            <a:hlinkClick r:id="rId5" tooltip="https://necca.gov.gr/"/>
            <a:extLst>
              <a:ext uri="{FF2B5EF4-FFF2-40B4-BE49-F238E27FC236}">
                <a16:creationId xmlns:a16="http://schemas.microsoft.com/office/drawing/2014/main" id="{F040841E-A74E-B779-C5BE-06B507B898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8245" y="164547"/>
            <a:ext cx="1150374" cy="1150374"/>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88;p2">
            <a:extLst>
              <a:ext uri="{FF2B5EF4-FFF2-40B4-BE49-F238E27FC236}">
                <a16:creationId xmlns:a16="http://schemas.microsoft.com/office/drawing/2014/main" id="{76136235-A70B-775B-FEEE-83F439509449}"/>
              </a:ext>
            </a:extLst>
          </p:cNvPr>
          <p:cNvSpPr/>
          <p:nvPr/>
        </p:nvSpPr>
        <p:spPr>
          <a:xfrm>
            <a:off x="3183350" y="1314921"/>
            <a:ext cx="8209579"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rgbClr val="393185"/>
                </a:solidFill>
                <a:latin typeface="Open Sans Light"/>
                <a:ea typeface="Open Sans Light"/>
                <a:cs typeface="Open Sans Light"/>
                <a:sym typeface="Open Sans Light"/>
              </a:rPr>
              <a:t>3</a:t>
            </a:r>
            <a:r>
              <a:rPr lang="en-GB" sz="1800" b="1" baseline="30000" dirty="0">
                <a:solidFill>
                  <a:srgbClr val="393185"/>
                </a:solidFill>
                <a:latin typeface="Open Sans Light"/>
                <a:ea typeface="Open Sans Light"/>
                <a:cs typeface="Open Sans Light"/>
                <a:sym typeface="Open Sans Light"/>
              </a:rPr>
              <a:t>rd</a:t>
            </a:r>
            <a:r>
              <a:rPr lang="el-GR" sz="1800" b="1" dirty="0">
                <a:solidFill>
                  <a:srgbClr val="393185"/>
                </a:solidFill>
                <a:latin typeface="Open Sans Light"/>
                <a:ea typeface="Open Sans Light"/>
                <a:cs typeface="Open Sans Light"/>
                <a:sym typeface="Open Sans Light"/>
              </a:rPr>
              <a:t> </a:t>
            </a:r>
            <a:r>
              <a:rPr lang="en-GB" sz="1800" b="1" dirty="0">
                <a:solidFill>
                  <a:srgbClr val="393185"/>
                </a:solidFill>
                <a:latin typeface="Open Sans Light"/>
                <a:ea typeface="Open Sans Light"/>
                <a:cs typeface="Open Sans Light"/>
                <a:sym typeface="Open Sans Light"/>
              </a:rPr>
              <a:t>Training Seminar</a:t>
            </a:r>
            <a:endParaRPr lang="el-GR" sz="1800" b="1" dirty="0">
              <a:solidFill>
                <a:srgbClr val="393185"/>
              </a:solidFill>
              <a:latin typeface="Open Sans Light"/>
              <a:ea typeface="Open Sans Light"/>
              <a:cs typeface="Open Sans Light"/>
              <a:sym typeface="Open Sans Light"/>
            </a:endParaRPr>
          </a:p>
          <a:p>
            <a:pPr marL="0" marR="0" lvl="0" indent="0" algn="ctr" rtl="0">
              <a:spcBef>
                <a:spcPts val="0"/>
              </a:spcBef>
              <a:spcAft>
                <a:spcPts val="0"/>
              </a:spcAft>
              <a:buNone/>
            </a:pPr>
            <a:endParaRPr lang="el-GR" sz="600" b="1" dirty="0">
              <a:solidFill>
                <a:srgbClr val="393185"/>
              </a:solidFill>
              <a:latin typeface="Open Sans Light"/>
              <a:ea typeface="Open Sans Light"/>
              <a:cs typeface="Open Sans Light"/>
              <a:sym typeface="Open Sans Light"/>
            </a:endParaRPr>
          </a:p>
          <a:p>
            <a:pPr algn="ctr" rtl="0" fontAlgn="base"/>
            <a:r>
              <a:rPr lang="en-GB" b="1" dirty="0">
                <a:solidFill>
                  <a:srgbClr val="393185"/>
                </a:solidFill>
                <a:latin typeface="Open Sans Light"/>
                <a:ea typeface="Open Sans Light"/>
                <a:cs typeface="Open Sans Light"/>
                <a:sym typeface="Open Sans Light"/>
              </a:rPr>
              <a:t>“</a:t>
            </a:r>
            <a:r>
              <a:rPr lang="en-US" b="1" dirty="0">
                <a:solidFill>
                  <a:srgbClr val="393185"/>
                </a:solidFill>
                <a:latin typeface="Open Sans Light"/>
                <a:ea typeface="Open Sans Light"/>
                <a:cs typeface="Open Sans Light"/>
              </a:rPr>
              <a:t>Management and protection of the Mediterranean Monk Seal </a:t>
            </a:r>
          </a:p>
          <a:p>
            <a:pPr algn="ctr" rtl="0" fontAlgn="base"/>
            <a:r>
              <a:rPr lang="en-US" b="1" i="1" dirty="0" err="1">
                <a:solidFill>
                  <a:srgbClr val="393185"/>
                </a:solidFill>
                <a:latin typeface="Open Sans Light"/>
                <a:ea typeface="Open Sans Light"/>
                <a:cs typeface="Open Sans Light"/>
              </a:rPr>
              <a:t>Monachus</a:t>
            </a:r>
            <a:r>
              <a:rPr lang="en-US" b="1" i="1" dirty="0">
                <a:solidFill>
                  <a:srgbClr val="393185"/>
                </a:solidFill>
                <a:latin typeface="Open Sans Light"/>
                <a:ea typeface="Open Sans Light"/>
                <a:cs typeface="Open Sans Light"/>
              </a:rPr>
              <a:t> </a:t>
            </a:r>
            <a:r>
              <a:rPr lang="en-US" b="1" i="1" dirty="0" err="1">
                <a:solidFill>
                  <a:srgbClr val="393185"/>
                </a:solidFill>
                <a:latin typeface="Open Sans Light"/>
                <a:ea typeface="Open Sans Light"/>
                <a:cs typeface="Open Sans Light"/>
              </a:rPr>
              <a:t>monachus</a:t>
            </a:r>
            <a:r>
              <a:rPr lang="en-US" b="1" dirty="0">
                <a:solidFill>
                  <a:srgbClr val="393185"/>
                </a:solidFill>
                <a:latin typeface="Open Sans Light"/>
                <a:ea typeface="Open Sans Light"/>
                <a:cs typeface="Open Sans Light"/>
              </a:rPr>
              <a:t>”</a:t>
            </a:r>
            <a:r>
              <a:rPr lang="en-US" b="1" i="1" dirty="0">
                <a:solidFill>
                  <a:srgbClr val="393185"/>
                </a:solidFill>
                <a:latin typeface="Open Sans Light"/>
                <a:ea typeface="Open Sans Light"/>
                <a:cs typeface="Open Sans Light"/>
              </a:rPr>
              <a:t> </a:t>
            </a:r>
          </a:p>
        </p:txBody>
      </p:sp>
      <p:pic>
        <p:nvPicPr>
          <p:cNvPr id="7" name="Image 6">
            <a:extLst>
              <a:ext uri="{FF2B5EF4-FFF2-40B4-BE49-F238E27FC236}">
                <a16:creationId xmlns:a16="http://schemas.microsoft.com/office/drawing/2014/main" id="{E9A5A7CE-43F3-B9CE-43A1-DDDB31AC49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9121" y="159035"/>
            <a:ext cx="2389839" cy="1069909"/>
          </a:xfrm>
          <a:prstGeom prst="rect">
            <a:avLst/>
          </a:prstGeom>
        </p:spPr>
      </p:pic>
    </p:spTree>
    <p:extLst>
      <p:ext uri="{BB962C8B-B14F-4D97-AF65-F5344CB8AC3E}">
        <p14:creationId xmlns:p14="http://schemas.microsoft.com/office/powerpoint/2010/main" val="99091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blue logo with a bird and a cow&#10;&#10;Description automatically generated">
            <a:extLst>
              <a:ext uri="{FF2B5EF4-FFF2-40B4-BE49-F238E27FC236}">
                <a16:creationId xmlns:a16="http://schemas.microsoft.com/office/drawing/2014/main" id="{8C26B0C9-7015-FA83-88C5-A7CBC2C54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787" y="189771"/>
            <a:ext cx="921968" cy="471471"/>
          </a:xfrm>
          <a:prstGeom prst="rect">
            <a:avLst/>
          </a:prstGeom>
        </p:spPr>
      </p:pic>
      <p:pic>
        <p:nvPicPr>
          <p:cNvPr id="3" name="Picture 2">
            <a:hlinkClick r:id="rId5" tooltip="https://necca.gov.gr/"/>
            <a:extLst>
              <a:ext uri="{FF2B5EF4-FFF2-40B4-BE49-F238E27FC236}">
                <a16:creationId xmlns:a16="http://schemas.microsoft.com/office/drawing/2014/main" id="{8E8F523D-7D3F-4382-040B-D4FFA0EC3F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8245" y="164547"/>
            <a:ext cx="1150374" cy="11503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B024829-7EB1-4011-5B7B-FC1B57D509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040" y="1968420"/>
            <a:ext cx="5075376" cy="271848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4988EF2-1B81-2455-BE97-BD685752C011}"/>
              </a:ext>
            </a:extLst>
          </p:cNvPr>
          <p:cNvSpPr txBox="1"/>
          <p:nvPr/>
        </p:nvSpPr>
        <p:spPr>
          <a:xfrm>
            <a:off x="2830369" y="555068"/>
            <a:ext cx="6098058" cy="646331"/>
          </a:xfrm>
          <a:prstGeom prst="rect">
            <a:avLst/>
          </a:prstGeom>
          <a:noFill/>
        </p:spPr>
        <p:txBody>
          <a:bodyPr wrap="square">
            <a:spAutoFit/>
          </a:bodyPr>
          <a:lstStyle/>
          <a:p>
            <a:pPr>
              <a:buNone/>
            </a:pPr>
            <a:r>
              <a:rPr lang="fr-FR" sz="3600" b="1" dirty="0"/>
              <a:t>Monk Seal Alliance </a:t>
            </a:r>
          </a:p>
        </p:txBody>
      </p:sp>
      <p:sp>
        <p:nvSpPr>
          <p:cNvPr id="7" name="ZoneTexte 6">
            <a:extLst>
              <a:ext uri="{FF2B5EF4-FFF2-40B4-BE49-F238E27FC236}">
                <a16:creationId xmlns:a16="http://schemas.microsoft.com/office/drawing/2014/main" id="{51036148-2F1B-48D3-1324-2A190DEEA709}"/>
              </a:ext>
            </a:extLst>
          </p:cNvPr>
          <p:cNvSpPr txBox="1"/>
          <p:nvPr/>
        </p:nvSpPr>
        <p:spPr>
          <a:xfrm>
            <a:off x="5879599" y="1481004"/>
            <a:ext cx="6097656" cy="4062651"/>
          </a:xfrm>
          <a:prstGeom prst="rect">
            <a:avLst/>
          </a:prstGeom>
          <a:noFill/>
        </p:spPr>
        <p:txBody>
          <a:bodyPr wrap="square">
            <a:spAutoFit/>
          </a:bodyPr>
          <a:lstStyle/>
          <a:p>
            <a:pPr>
              <a:buNone/>
            </a:pPr>
            <a:r>
              <a:rPr lang="en-US" sz="2000" b="1" dirty="0"/>
              <a:t>Our Vision:</a:t>
            </a:r>
            <a:r>
              <a:rPr lang="en-US" sz="2000" dirty="0"/>
              <a:t> “Mediterranean monk seal populations are thriving and key habitats protected”</a:t>
            </a:r>
          </a:p>
          <a:p>
            <a:pPr>
              <a:buNone/>
            </a:pPr>
            <a:br>
              <a:rPr lang="en-US" sz="2000" dirty="0"/>
            </a:br>
            <a:r>
              <a:rPr lang="en-US" sz="2000" b="1" dirty="0"/>
              <a:t>Our Mission:</a:t>
            </a:r>
            <a:r>
              <a:rPr lang="en-US" sz="2000" dirty="0"/>
              <a:t> “By joining forces and becoming the major source of financing of collaborative projects protecting the Mediterranean monk seal throughout its range, the MSA supports the concerted action needed to make lasting impact for this iconic species.”</a:t>
            </a:r>
          </a:p>
          <a:p>
            <a:pPr>
              <a:buNone/>
            </a:pPr>
            <a:endParaRPr lang="en-US" sz="2000" dirty="0"/>
          </a:p>
          <a:p>
            <a:pPr>
              <a:buNone/>
            </a:pPr>
            <a:endParaRPr lang="en-US" sz="2000" dirty="0"/>
          </a:p>
          <a:p>
            <a:pPr>
              <a:buFont typeface="Arial" panose="020B0604020202020204" pitchFamily="34" charset="0"/>
              <a:buChar char="•"/>
            </a:pPr>
            <a:r>
              <a:rPr lang="en-US" sz="2000" dirty="0"/>
              <a:t>support projects</a:t>
            </a:r>
          </a:p>
          <a:p>
            <a:pPr>
              <a:buFont typeface="Arial" panose="020B0604020202020204" pitchFamily="34" charset="0"/>
              <a:buChar char="•"/>
            </a:pPr>
            <a:r>
              <a:rPr lang="en-US" sz="2000" dirty="0"/>
              <a:t>enhance collaboration</a:t>
            </a:r>
          </a:p>
          <a:p>
            <a:pPr>
              <a:buFont typeface="Arial" panose="020B0604020202020204" pitchFamily="34" charset="0"/>
              <a:buChar char="•"/>
            </a:pPr>
            <a:r>
              <a:rPr lang="en-US" sz="2000" dirty="0"/>
              <a:t>design and co-lead initiatives (projects/advocacy)</a:t>
            </a:r>
          </a:p>
        </p:txBody>
      </p:sp>
      <p:sp>
        <p:nvSpPr>
          <p:cNvPr id="9" name="ZoneTexte 8">
            <a:extLst>
              <a:ext uri="{FF2B5EF4-FFF2-40B4-BE49-F238E27FC236}">
                <a16:creationId xmlns:a16="http://schemas.microsoft.com/office/drawing/2014/main" id="{C64D7C5F-0529-B155-1A3A-4C96DC772DE7}"/>
              </a:ext>
            </a:extLst>
          </p:cNvPr>
          <p:cNvSpPr txBox="1"/>
          <p:nvPr/>
        </p:nvSpPr>
        <p:spPr>
          <a:xfrm>
            <a:off x="311045" y="5525072"/>
            <a:ext cx="6097656" cy="369332"/>
          </a:xfrm>
          <a:prstGeom prst="rect">
            <a:avLst/>
          </a:prstGeom>
          <a:noFill/>
        </p:spPr>
        <p:txBody>
          <a:bodyPr wrap="square">
            <a:spAutoFit/>
          </a:bodyPr>
          <a:lstStyle/>
          <a:p>
            <a:r>
              <a:rPr lang="en-US" b="1" dirty="0" err="1"/>
              <a:t>MedDonors</a:t>
            </a:r>
            <a:r>
              <a:rPr lang="en-US" b="1" dirty="0"/>
              <a:t> : 47M USD over the next 4 years for 30×30</a:t>
            </a:r>
            <a:endParaRPr lang="fr-FR" dirty="0"/>
          </a:p>
        </p:txBody>
      </p:sp>
      <p:pic>
        <p:nvPicPr>
          <p:cNvPr id="11" name="Image 10">
            <a:extLst>
              <a:ext uri="{FF2B5EF4-FFF2-40B4-BE49-F238E27FC236}">
                <a16:creationId xmlns:a16="http://schemas.microsoft.com/office/drawing/2014/main" id="{7DCAA6E2-43FC-D774-4BC9-E9D0C31D7F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99121" y="159035"/>
            <a:ext cx="2389839" cy="1069909"/>
          </a:xfrm>
          <a:prstGeom prst="rect">
            <a:avLst/>
          </a:prstGeom>
        </p:spPr>
      </p:pic>
    </p:spTree>
    <p:extLst>
      <p:ext uri="{BB962C8B-B14F-4D97-AF65-F5344CB8AC3E}">
        <p14:creationId xmlns:p14="http://schemas.microsoft.com/office/powerpoint/2010/main" val="186883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blue logo with a bird and a cow&#10;&#10;Description automatically generated">
            <a:extLst>
              <a:ext uri="{FF2B5EF4-FFF2-40B4-BE49-F238E27FC236}">
                <a16:creationId xmlns:a16="http://schemas.microsoft.com/office/drawing/2014/main" id="{8C26B0C9-7015-FA83-88C5-A7CBC2C54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787" y="189771"/>
            <a:ext cx="921968" cy="471471"/>
          </a:xfrm>
          <a:prstGeom prst="rect">
            <a:avLst/>
          </a:prstGeom>
        </p:spPr>
      </p:pic>
      <p:pic>
        <p:nvPicPr>
          <p:cNvPr id="3" name="Picture 2">
            <a:hlinkClick r:id="rId5" tooltip="https://necca.gov.gr/"/>
            <a:extLst>
              <a:ext uri="{FF2B5EF4-FFF2-40B4-BE49-F238E27FC236}">
                <a16:creationId xmlns:a16="http://schemas.microsoft.com/office/drawing/2014/main" id="{8E8F523D-7D3F-4382-040B-D4FFA0EC3F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8245" y="164547"/>
            <a:ext cx="1150374" cy="115037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24D684E-EF65-CEBD-F6F9-F44F4C16E8E4}"/>
              </a:ext>
            </a:extLst>
          </p:cNvPr>
          <p:cNvSpPr txBox="1"/>
          <p:nvPr/>
        </p:nvSpPr>
        <p:spPr>
          <a:xfrm>
            <a:off x="2720837" y="739734"/>
            <a:ext cx="6097656" cy="646331"/>
          </a:xfrm>
          <a:prstGeom prst="rect">
            <a:avLst/>
          </a:prstGeom>
          <a:noFill/>
        </p:spPr>
        <p:txBody>
          <a:bodyPr wrap="square">
            <a:spAutoFit/>
          </a:bodyPr>
          <a:lstStyle/>
          <a:p>
            <a:pPr>
              <a:buNone/>
            </a:pPr>
            <a:r>
              <a:rPr lang="fr-FR" sz="3600" b="1" dirty="0"/>
              <a:t>MSA timeline</a:t>
            </a:r>
          </a:p>
        </p:txBody>
      </p:sp>
      <p:pic>
        <p:nvPicPr>
          <p:cNvPr id="8" name="Image 7">
            <a:extLst>
              <a:ext uri="{FF2B5EF4-FFF2-40B4-BE49-F238E27FC236}">
                <a16:creationId xmlns:a16="http://schemas.microsoft.com/office/drawing/2014/main" id="{1F845159-137F-252C-4335-9C2D11E6C4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9121" y="159035"/>
            <a:ext cx="2389839" cy="1069909"/>
          </a:xfrm>
          <a:prstGeom prst="rect">
            <a:avLst/>
          </a:prstGeom>
        </p:spPr>
      </p:pic>
      <p:pic>
        <p:nvPicPr>
          <p:cNvPr id="6" name="Image 5" descr="Une image contenant texte, Police, nombre, ligne&#10;&#10;Le contenu généré par l’IA peut être incorrect.">
            <a:extLst>
              <a:ext uri="{FF2B5EF4-FFF2-40B4-BE49-F238E27FC236}">
                <a16:creationId xmlns:a16="http://schemas.microsoft.com/office/drawing/2014/main" id="{53E19FAE-CA67-AA70-AC8E-8A391D1201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024" y="1687577"/>
            <a:ext cx="11643951" cy="4045958"/>
          </a:xfrm>
          <a:prstGeom prst="rect">
            <a:avLst/>
          </a:prstGeom>
        </p:spPr>
      </p:pic>
    </p:spTree>
    <p:extLst>
      <p:ext uri="{BB962C8B-B14F-4D97-AF65-F5344CB8AC3E}">
        <p14:creationId xmlns:p14="http://schemas.microsoft.com/office/powerpoint/2010/main" val="221909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blue logo with a bird and a cow&#10;&#10;Description automatically generated">
            <a:extLst>
              <a:ext uri="{FF2B5EF4-FFF2-40B4-BE49-F238E27FC236}">
                <a16:creationId xmlns:a16="http://schemas.microsoft.com/office/drawing/2014/main" id="{8C26B0C9-7015-FA83-88C5-A7CBC2C54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787" y="189771"/>
            <a:ext cx="921968" cy="471471"/>
          </a:xfrm>
          <a:prstGeom prst="rect">
            <a:avLst/>
          </a:prstGeom>
        </p:spPr>
      </p:pic>
      <p:pic>
        <p:nvPicPr>
          <p:cNvPr id="3" name="Picture 2">
            <a:hlinkClick r:id="rId5" tooltip="https://necca.gov.gr/"/>
            <a:extLst>
              <a:ext uri="{FF2B5EF4-FFF2-40B4-BE49-F238E27FC236}">
                <a16:creationId xmlns:a16="http://schemas.microsoft.com/office/drawing/2014/main" id="{8E8F523D-7D3F-4382-040B-D4FFA0EC3F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8245" y="164547"/>
            <a:ext cx="1150374" cy="115037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texte, capture d’écran, Police&#10;&#10;Le contenu généré par l’IA peut être incorrect.">
            <a:extLst>
              <a:ext uri="{FF2B5EF4-FFF2-40B4-BE49-F238E27FC236}">
                <a16:creationId xmlns:a16="http://schemas.microsoft.com/office/drawing/2014/main" id="{24C7FF37-99D5-991E-F861-243DE244B8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350" y="1791731"/>
            <a:ext cx="11739299" cy="3694670"/>
          </a:xfrm>
          <a:prstGeom prst="rect">
            <a:avLst/>
          </a:prstGeom>
        </p:spPr>
      </p:pic>
      <p:pic>
        <p:nvPicPr>
          <p:cNvPr id="6" name="Image 5">
            <a:extLst>
              <a:ext uri="{FF2B5EF4-FFF2-40B4-BE49-F238E27FC236}">
                <a16:creationId xmlns:a16="http://schemas.microsoft.com/office/drawing/2014/main" id="{FCF68AD6-D290-5AF3-40AD-70869F57A2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99121" y="159035"/>
            <a:ext cx="2389839" cy="1069909"/>
          </a:xfrm>
          <a:prstGeom prst="rect">
            <a:avLst/>
          </a:prstGeom>
        </p:spPr>
      </p:pic>
    </p:spTree>
    <p:extLst>
      <p:ext uri="{BB962C8B-B14F-4D97-AF65-F5344CB8AC3E}">
        <p14:creationId xmlns:p14="http://schemas.microsoft.com/office/powerpoint/2010/main" val="131712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20107E-DD16-1D58-3111-749B06328F3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Police, logo, texte, Graphique&#10;&#10;Le contenu généré par l’IA peut être incorrect.">
            <a:extLst>
              <a:ext uri="{FF2B5EF4-FFF2-40B4-BE49-F238E27FC236}">
                <a16:creationId xmlns:a16="http://schemas.microsoft.com/office/drawing/2014/main" id="{721D2B0E-7B8E-352F-6828-A388E9B283FE}"/>
              </a:ext>
            </a:extLst>
          </p:cNvPr>
          <p:cNvPicPr>
            <a:picLocks noChangeAspect="1"/>
          </p:cNvPicPr>
          <p:nvPr/>
        </p:nvPicPr>
        <p:blipFill>
          <a:blip r:embed="rId3">
            <a:extLst>
              <a:ext uri="{28A0092B-C50C-407E-A947-70E740481C1C}">
                <a14:useLocalDpi xmlns:a14="http://schemas.microsoft.com/office/drawing/2010/main" val="0"/>
              </a:ext>
            </a:extLst>
          </a:blip>
          <a:srcRect t="5050" b="12958"/>
          <a:stretch>
            <a:fillRect/>
          </a:stretch>
        </p:blipFill>
        <p:spPr>
          <a:xfrm>
            <a:off x="-1329419" y="-1"/>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ZoneTexte 7">
            <a:extLst>
              <a:ext uri="{FF2B5EF4-FFF2-40B4-BE49-F238E27FC236}">
                <a16:creationId xmlns:a16="http://schemas.microsoft.com/office/drawing/2014/main" id="{4DA8D8FC-FF88-68C4-7C6C-7C4AA6CD9390}"/>
              </a:ext>
            </a:extLst>
          </p:cNvPr>
          <p:cNvSpPr txBox="1"/>
          <p:nvPr/>
        </p:nvSpPr>
        <p:spPr>
          <a:xfrm>
            <a:off x="753161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000" b="1" dirty="0">
              <a:latin typeface="+mj-lt"/>
              <a:ea typeface="+mj-ea"/>
              <a:cs typeface="+mj-cs"/>
            </a:endParaRPr>
          </a:p>
        </p:txBody>
      </p:sp>
      <p:sp>
        <p:nvSpPr>
          <p:cNvPr id="6" name="ZoneTexte 5">
            <a:extLst>
              <a:ext uri="{FF2B5EF4-FFF2-40B4-BE49-F238E27FC236}">
                <a16:creationId xmlns:a16="http://schemas.microsoft.com/office/drawing/2014/main" id="{14762F87-3714-5364-53AA-99615316E61C}"/>
              </a:ext>
            </a:extLst>
          </p:cNvPr>
          <p:cNvSpPr txBox="1"/>
          <p:nvPr/>
        </p:nvSpPr>
        <p:spPr>
          <a:xfrm>
            <a:off x="7306726" y="636974"/>
            <a:ext cx="4508555" cy="5855901"/>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endParaRPr lang="en-US" sz="2400" dirty="0">
              <a:effectLst/>
            </a:endParaRPr>
          </a:p>
          <a:p>
            <a:pPr marL="285750" indent="-228600">
              <a:lnSpc>
                <a:spcPct val="90000"/>
              </a:lnSpc>
              <a:spcAft>
                <a:spcPts val="600"/>
              </a:spcAft>
              <a:buFont typeface="Arial" panose="020B0604020202020204" pitchFamily="34" charset="0"/>
              <a:buChar char="•"/>
            </a:pPr>
            <a:r>
              <a:rPr lang="en-US" sz="2400" dirty="0">
                <a:effectLst/>
              </a:rPr>
              <a:t>Co-designed and co-led by OFYPEKA and MSA</a:t>
            </a:r>
          </a:p>
          <a:p>
            <a:pPr marL="57150">
              <a:lnSpc>
                <a:spcPct val="90000"/>
              </a:lnSpc>
              <a:spcAft>
                <a:spcPts val="600"/>
              </a:spcAft>
            </a:pPr>
            <a:endParaRPr lang="en-US" sz="2400" dirty="0">
              <a:effectLst/>
            </a:endParaRPr>
          </a:p>
          <a:p>
            <a:pPr marL="400050" indent="-342900">
              <a:lnSpc>
                <a:spcPct val="90000"/>
              </a:lnSpc>
              <a:spcAft>
                <a:spcPts val="600"/>
              </a:spcAft>
              <a:buFont typeface="Arial" panose="020B0604020202020204" pitchFamily="34" charset="0"/>
              <a:buChar char="•"/>
            </a:pPr>
            <a:r>
              <a:rPr lang="en-US" sz="2400" dirty="0">
                <a:effectLst/>
              </a:rPr>
              <a:t>Dates: 2024-2026</a:t>
            </a:r>
          </a:p>
          <a:p>
            <a:pPr marL="400050" indent="-342900">
              <a:lnSpc>
                <a:spcPct val="90000"/>
              </a:lnSpc>
              <a:spcAft>
                <a:spcPts val="600"/>
              </a:spcAft>
              <a:buFont typeface="Arial" panose="020B0604020202020204" pitchFamily="34" charset="0"/>
              <a:buChar char="•"/>
            </a:pPr>
            <a:r>
              <a:rPr lang="en-US" sz="2400" dirty="0"/>
              <a:t>Budget</a:t>
            </a:r>
          </a:p>
          <a:p>
            <a:pPr marL="857250" lvl="1" indent="-342900">
              <a:lnSpc>
                <a:spcPct val="90000"/>
              </a:lnSpc>
              <a:spcAft>
                <a:spcPts val="600"/>
              </a:spcAft>
              <a:buFont typeface="Arial" panose="020B0604020202020204" pitchFamily="34" charset="0"/>
              <a:buChar char="•"/>
            </a:pPr>
            <a:r>
              <a:rPr lang="en-US" sz="2400" dirty="0"/>
              <a:t>Phase 1 budget: 60K€</a:t>
            </a:r>
          </a:p>
          <a:p>
            <a:pPr marL="857250" lvl="1" indent="-342900">
              <a:lnSpc>
                <a:spcPct val="90000"/>
              </a:lnSpc>
              <a:spcAft>
                <a:spcPts val="600"/>
              </a:spcAft>
              <a:buFont typeface="Arial" panose="020B0604020202020204" pitchFamily="34" charset="0"/>
              <a:buChar char="•"/>
            </a:pPr>
            <a:r>
              <a:rPr lang="en-US" sz="2400" dirty="0">
                <a:effectLst/>
              </a:rPr>
              <a:t>Phase 2 budget: 980K€ secured (MSA)</a:t>
            </a:r>
          </a:p>
          <a:p>
            <a:pPr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effectLst/>
              </a:rPr>
              <a:t>Rationale: How can urgent conservation and enforcement measures be implemented while the Natura 2000 designation process is still underway?</a:t>
            </a:r>
            <a:endParaRPr lang="en-US" sz="2400" dirty="0"/>
          </a:p>
          <a:p>
            <a:pPr marL="514350" lvl="1">
              <a:lnSpc>
                <a:spcPct val="90000"/>
              </a:lnSpc>
              <a:spcAft>
                <a:spcPts val="600"/>
              </a:spcAft>
            </a:pPr>
            <a:endParaRPr lang="en-US" sz="2400" dirty="0">
              <a:effectLst/>
            </a:endParaRPr>
          </a:p>
        </p:txBody>
      </p:sp>
    </p:spTree>
    <p:extLst>
      <p:ext uri="{BB962C8B-B14F-4D97-AF65-F5344CB8AC3E}">
        <p14:creationId xmlns:p14="http://schemas.microsoft.com/office/powerpoint/2010/main" val="243893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5DCB1B9-65A1-EC54-0318-B692998736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63881"/>
            <a:ext cx="12984105" cy="6330238"/>
          </a:xfrm>
        </p:spPr>
      </p:pic>
    </p:spTree>
    <p:extLst>
      <p:ext uri="{BB962C8B-B14F-4D97-AF65-F5344CB8AC3E}">
        <p14:creationId xmlns:p14="http://schemas.microsoft.com/office/powerpoint/2010/main" val="339228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AE1D77-9D80-E0ED-7ED0-74976FB31192}"/>
              </a:ext>
            </a:extLst>
          </p:cNvPr>
          <p:cNvSpPr>
            <a:spLocks noGrp="1"/>
          </p:cNvSpPr>
          <p:nvPr>
            <p:ph type="title"/>
          </p:nvPr>
        </p:nvSpPr>
        <p:spPr>
          <a:xfrm>
            <a:off x="7409588" y="151310"/>
            <a:ext cx="4306163" cy="1899912"/>
          </a:xfrm>
        </p:spPr>
        <p:txBody>
          <a:bodyPr>
            <a:normAutofit/>
          </a:bodyPr>
          <a:lstStyle/>
          <a:p>
            <a:r>
              <a:rPr lang="fr-FR" sz="3600" dirty="0"/>
              <a:t>National Information </a:t>
            </a:r>
            <a:r>
              <a:rPr lang="fr-FR" sz="3600" dirty="0" err="1"/>
              <a:t>campaign</a:t>
            </a:r>
            <a:endParaRPr lang="fr-FR" sz="3600" dirty="0"/>
          </a:p>
        </p:txBody>
      </p:sp>
      <p:pic>
        <p:nvPicPr>
          <p:cNvPr id="5" name="Espace réservé du contenu 4" descr="Une image contenant mammifère, Mammifère marin, eau, Phoque commun&#10;&#10;Le contenu généré par l’IA peut être incorrect.">
            <a:extLst>
              <a:ext uri="{FF2B5EF4-FFF2-40B4-BE49-F238E27FC236}">
                <a16:creationId xmlns:a16="http://schemas.microsoft.com/office/drawing/2014/main" id="{B7A4A670-BE81-1107-1FF2-F05F9060CB35}"/>
              </a:ext>
            </a:extLst>
          </p:cNvPr>
          <p:cNvPicPr>
            <a:picLocks noChangeAspect="1"/>
          </p:cNvPicPr>
          <p:nvPr/>
        </p:nvPicPr>
        <p:blipFill>
          <a:blip r:embed="rId3">
            <a:extLst>
              <a:ext uri="{28A0092B-C50C-407E-A947-70E740481C1C}">
                <a14:useLocalDpi xmlns:a14="http://schemas.microsoft.com/office/drawing/2010/main" val="0"/>
              </a:ext>
            </a:extLst>
          </a:blip>
          <a:srcRect l="2144" r="1" b="1"/>
          <a:stretch>
            <a:fillRect/>
          </a:stretch>
        </p:blipFill>
        <p:spPr>
          <a:xfrm>
            <a:off x="-1" y="0"/>
            <a:ext cx="6936390" cy="6857990"/>
          </a:xfrm>
          <a:prstGeom prst="rect">
            <a:avLst/>
          </a:prstGeom>
        </p:spPr>
      </p:pic>
      <p:sp>
        <p:nvSpPr>
          <p:cNvPr id="9" name="Content Placeholder 8">
            <a:extLst>
              <a:ext uri="{FF2B5EF4-FFF2-40B4-BE49-F238E27FC236}">
                <a16:creationId xmlns:a16="http://schemas.microsoft.com/office/drawing/2014/main" id="{EF76C972-F502-8CC5-4A42-CD1FE56B2447}"/>
              </a:ext>
            </a:extLst>
          </p:cNvPr>
          <p:cNvSpPr>
            <a:spLocks noGrp="1"/>
          </p:cNvSpPr>
          <p:nvPr>
            <p:ph idx="1"/>
          </p:nvPr>
        </p:nvSpPr>
        <p:spPr>
          <a:xfrm>
            <a:off x="7105135" y="2051222"/>
            <a:ext cx="4951164" cy="4344401"/>
          </a:xfrm>
        </p:spPr>
        <p:txBody>
          <a:bodyPr>
            <a:normAutofit fontScale="92500" lnSpcReduction="20000"/>
          </a:bodyPr>
          <a:lstStyle/>
          <a:p>
            <a:r>
              <a:rPr lang="en-US" sz="2000" b="1" dirty="0"/>
              <a:t>QR Experience</a:t>
            </a:r>
          </a:p>
          <a:p>
            <a:pPr marL="0" indent="0">
              <a:buNone/>
            </a:pPr>
            <a:r>
              <a:rPr lang="en-US" sz="2000" dirty="0"/>
              <a:t>Interactive QR code experiences for easy access to educational content about monk seals.</a:t>
            </a:r>
          </a:p>
          <a:p>
            <a:r>
              <a:rPr lang="en-US" sz="2000" b="1" dirty="0"/>
              <a:t>Social Media Presence and TV spot</a:t>
            </a:r>
          </a:p>
          <a:p>
            <a:pPr marL="0" indent="0">
              <a:buNone/>
            </a:pPr>
            <a:r>
              <a:rPr lang="en-US" sz="2000" dirty="0"/>
              <a:t>Reaching a wide audience through engaging content on various media platforms.</a:t>
            </a:r>
          </a:p>
          <a:p>
            <a:r>
              <a:rPr lang="en-US" sz="2000" b="1" dirty="0"/>
              <a:t>Sailing Voyage</a:t>
            </a:r>
          </a:p>
          <a:p>
            <a:pPr marL="0" indent="0">
              <a:buNone/>
            </a:pPr>
            <a:r>
              <a:rPr lang="en-US" sz="2000" dirty="0"/>
              <a:t>Reached 26 islands and coastal towns, docked at 31 ports in the </a:t>
            </a:r>
            <a:r>
              <a:rPr lang="en-US" sz="2000" dirty="0" err="1"/>
              <a:t>Agean</a:t>
            </a:r>
            <a:r>
              <a:rPr lang="en-US" sz="2000" dirty="0"/>
              <a:t> and Ionian seas</a:t>
            </a:r>
          </a:p>
          <a:p>
            <a:r>
              <a:rPr lang="en-US" sz="2000" b="1" dirty="0"/>
              <a:t>Information on </a:t>
            </a:r>
            <a:r>
              <a:rPr lang="en-US" sz="2000" b="1" dirty="0" err="1"/>
              <a:t>Navily</a:t>
            </a:r>
            <a:endParaRPr lang="en-US" sz="2000" b="1" dirty="0"/>
          </a:p>
          <a:p>
            <a:pPr marL="0" indent="0">
              <a:buNone/>
            </a:pPr>
            <a:r>
              <a:rPr lang="en-US" sz="2000" dirty="0"/>
              <a:t>Providing essential conservation details through the popular boating application, </a:t>
            </a:r>
            <a:r>
              <a:rPr lang="en-US" sz="2000" dirty="0" err="1"/>
              <a:t>Navily</a:t>
            </a:r>
            <a:r>
              <a:rPr lang="en-US" sz="2000" dirty="0"/>
              <a:t>.</a:t>
            </a:r>
          </a:p>
          <a:p>
            <a:pPr marL="0" indent="0">
              <a:buNone/>
            </a:pPr>
            <a:endParaRPr lang="en-US" sz="2000" dirty="0"/>
          </a:p>
          <a:p>
            <a:pPr marL="0" indent="0">
              <a:buNone/>
            </a:pPr>
            <a:r>
              <a:rPr lang="en-US" sz="2000" dirty="0"/>
              <a:t>	Validation of material/message by 	international expert group</a:t>
            </a:r>
          </a:p>
          <a:p>
            <a:pPr marL="0" indent="0">
              <a:buNone/>
            </a:pPr>
            <a:endParaRPr lang="en-US" sz="2000" dirty="0"/>
          </a:p>
          <a:p>
            <a:endParaRPr lang="en-US" sz="2000" dirty="0"/>
          </a:p>
        </p:txBody>
      </p:sp>
      <p:pic>
        <p:nvPicPr>
          <p:cNvPr id="7" name="Graphique 6" descr="Avertissement contour">
            <a:extLst>
              <a:ext uri="{FF2B5EF4-FFF2-40B4-BE49-F238E27FC236}">
                <a16:creationId xmlns:a16="http://schemas.microsoft.com/office/drawing/2014/main" id="{04AAA5CB-C24C-00E4-659B-5ABA95366C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588" y="5702644"/>
            <a:ext cx="553936" cy="553936"/>
          </a:xfrm>
          <a:prstGeom prst="rect">
            <a:avLst/>
          </a:prstGeom>
        </p:spPr>
      </p:pic>
    </p:spTree>
    <p:extLst>
      <p:ext uri="{BB962C8B-B14F-4D97-AF65-F5344CB8AC3E}">
        <p14:creationId xmlns:p14="http://schemas.microsoft.com/office/powerpoint/2010/main" val="385725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 Ορθογώνιο"/>
          <p:cNvSpPr/>
          <p:nvPr/>
        </p:nvSpPr>
        <p:spPr>
          <a:xfrm>
            <a:off x="2219325" y="3595215"/>
            <a:ext cx="7753350" cy="553998"/>
          </a:xfrm>
          <a:prstGeom prst="rect">
            <a:avLst/>
          </a:prstGeom>
        </p:spPr>
        <p:txBody>
          <a:bodyPr wrap="square">
            <a:spAutoFit/>
          </a:bodyPr>
          <a:lstStyle/>
          <a:p>
            <a:pPr algn="ctr"/>
            <a:r>
              <a:rPr lang="en-GB" sz="3000" dirty="0">
                <a:solidFill>
                  <a:srgbClr val="393185"/>
                </a:solidFill>
                <a:latin typeface="Open Sans" pitchFamily="34" charset="0"/>
                <a:ea typeface="Open Sans" pitchFamily="34" charset="0"/>
                <a:cs typeface="Open Sans" pitchFamily="34" charset="0"/>
              </a:rPr>
              <a:t>Thank you for your attention</a:t>
            </a:r>
            <a:endParaRPr lang="el-GR" sz="3000" dirty="0">
              <a:solidFill>
                <a:srgbClr val="393185"/>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415044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271</Words>
  <Application>Microsoft Office PowerPoint</Application>
  <PresentationFormat>Grand écran</PresentationFormat>
  <Paragraphs>48</Paragraphs>
  <Slides>9</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Aptos</vt:lpstr>
      <vt:lpstr>Arial</vt:lpstr>
      <vt:lpstr>Calibri</vt:lpstr>
      <vt:lpstr>Calibri Light</vt:lpstr>
      <vt:lpstr>Open Sans</vt:lpstr>
      <vt:lpstr>Open Sans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National Information campaign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Auriane PERTUISOT</cp:lastModifiedBy>
  <cp:revision>41</cp:revision>
  <cp:lastPrinted>2025-09-05T08:32:07Z</cp:lastPrinted>
  <dcterms:created xsi:type="dcterms:W3CDTF">2023-12-21T09:35:47Z</dcterms:created>
  <dcterms:modified xsi:type="dcterms:W3CDTF">2025-09-05T14:19:32Z</dcterms:modified>
</cp:coreProperties>
</file>