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4" r:id="rId5"/>
    <p:sldId id="285" r:id="rId6"/>
    <p:sldId id="275" r:id="rId7"/>
    <p:sldId id="269" r:id="rId8"/>
    <p:sldId id="270" r:id="rId9"/>
    <p:sldId id="282" r:id="rId10"/>
    <p:sldId id="276" r:id="rId11"/>
    <p:sldId id="280" r:id="rId12"/>
    <p:sldId id="281" r:id="rId13"/>
    <p:sldId id="277" r:id="rId14"/>
    <p:sldId id="278" r:id="rId15"/>
    <p:sldId id="279" r:id="rId16"/>
    <p:sldId id="263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69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4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18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031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385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022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607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67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48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046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721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719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964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6B452-E86F-466B-9EFF-133C6E174501}" type="datetimeFigureOut">
              <a:rPr lang="el-GR" smtClean="0"/>
              <a:pPr/>
              <a:t>19/1/26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F64A5-1130-4DFF-992F-A2258ED06F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990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jpeg"/><Relationship Id="rId7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ecca.gov.gr/" TargetMode="External"/><Relationship Id="rId5" Type="http://schemas.openxmlformats.org/officeDocument/2006/relationships/image" Target="../media/image5.jpeg"/><Relationship Id="rId10" Type="http://schemas.openxmlformats.org/officeDocument/2006/relationships/image" Target="../media/image30.png"/><Relationship Id="rId4" Type="http://schemas.openxmlformats.org/officeDocument/2006/relationships/image" Target="../media/image27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jpeg"/><Relationship Id="rId7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ecca.gov.gr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ecca.gov.gr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cca.gov.gr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hyperlink" Target="https://necca.gov.g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85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40657" y="1270610"/>
            <a:ext cx="864197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Introduction to Seal Greece Project</a:t>
            </a:r>
            <a:r>
              <a:rPr kumimoji="0" 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el-GR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common approach for improved efficiency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Background and mission (MSA-NECCA memorandum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2023-  addendum 2024, Monk Seal Alliance Forum 2023)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When and why it was created (2024):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Need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for synergies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Target species: Monk seal focus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Core objectives: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Protection of critical habitats-Important MS areas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Better knowledge</a:t>
            </a:r>
            <a:r>
              <a:rPr lang="el-GR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(</a:t>
            </a:r>
            <a:r>
              <a:rPr lang="en-US" sz="2000" b="1" dirty="0">
                <a:latin typeface="Arial" pitchFamily="34" charset="0"/>
                <a:ea typeface="Calibri" pitchFamily="34" charset="0"/>
                <a:cs typeface="Arial" pitchFamily="34" charset="0"/>
              </a:rPr>
              <a:t>sensitive species</a:t>
            </a: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Stakeholder engagement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Monitoring and research (common protocols)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Efficiency of Surveillance/enforcement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Image 9" descr="Une image contenant Police, logo, texte, Graphique&#10;&#10;Le contenu généré par l’IA peut être incorrect.">
            <a:extLst>
              <a:ext uri="{FF2B5EF4-FFF2-40B4-BE49-F238E27FC236}">
                <a16:creationId xmlns:a16="http://schemas.microsoft.com/office/drawing/2014/main" id="{721D2B0E-7B8E-352F-6828-A388E9B28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" b="12958"/>
          <a:stretch>
            <a:fillRect/>
          </a:stretch>
        </p:blipFill>
        <p:spPr>
          <a:xfrm>
            <a:off x="8675818" y="2241972"/>
            <a:ext cx="3360238" cy="23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0447" y="744071"/>
            <a:ext cx="6423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Knowledge of  MPAs Managers regarding Monk seal conservation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070" y="1532965"/>
            <a:ext cx="1846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Questionnaire 2024-2025 (MSA-NECCA)- 17 answers, 13 PAMUs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2078" y="1228164"/>
            <a:ext cx="2498536" cy="21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66323" y="1146722"/>
            <a:ext cx="3453382" cy="220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06076" y="1290917"/>
            <a:ext cx="2212009" cy="20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22730" y="3536140"/>
            <a:ext cx="1909482" cy="2031325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Do you have any suggestions for strengthening the protection of the Mediterranean monk seal in your area?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895" y="3545106"/>
            <a:ext cx="432995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600" dirty="0"/>
              <a:t>Better information for professionals and visitors</a:t>
            </a:r>
          </a:p>
          <a:p>
            <a:pPr>
              <a:buFontTx/>
              <a:buChar char="-"/>
            </a:pPr>
            <a:r>
              <a:rPr lang="en-US" sz="1600" dirty="0"/>
              <a:t> Establishment of rules especially for areas with breeding caves</a:t>
            </a:r>
          </a:p>
          <a:p>
            <a:pPr>
              <a:buFontTx/>
              <a:buChar char="-"/>
            </a:pPr>
            <a:r>
              <a:rPr lang="en-US" sz="1600" dirty="0"/>
              <a:t>Citizen awareness and prohibition of access to caves</a:t>
            </a:r>
          </a:p>
          <a:p>
            <a:pPr>
              <a:buFontTx/>
              <a:buChar char="-"/>
            </a:pPr>
            <a:r>
              <a:rPr lang="en-US" sz="1600" dirty="0"/>
              <a:t>strengthening - intensifying regular controls by the port authority/coast guards</a:t>
            </a:r>
          </a:p>
          <a:p>
            <a:pPr>
              <a:buFontTx/>
              <a:buChar char="-"/>
            </a:pPr>
            <a:r>
              <a:rPr lang="en-US" sz="1600" dirty="0"/>
              <a:t>Addressing pressures such as uncontrolled and/or illegal fishing and uncontrolled development of fish farms and the loss of breeding habitats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23530" y="3589930"/>
            <a:ext cx="42761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600" dirty="0"/>
              <a:t>Updating nautical charts (e.g. </a:t>
            </a:r>
            <a:r>
              <a:rPr lang="en-US" sz="1600" dirty="0" err="1"/>
              <a:t>navionics</a:t>
            </a:r>
            <a:r>
              <a:rPr lang="en-US" sz="1600" dirty="0"/>
              <a:t>) etc. regarding existing fishing bans and local regulations (e.g. </a:t>
            </a:r>
            <a:r>
              <a:rPr lang="en-US" sz="1600" dirty="0" err="1"/>
              <a:t>Giaros</a:t>
            </a:r>
            <a:r>
              <a:rPr lang="en-US" sz="1600" dirty="0"/>
              <a:t>, </a:t>
            </a:r>
            <a:r>
              <a:rPr lang="en-US" sz="1600" dirty="0" err="1"/>
              <a:t>Formicula</a:t>
            </a:r>
            <a:r>
              <a:rPr lang="en-US" sz="1600" dirty="0"/>
              <a:t>)</a:t>
            </a:r>
          </a:p>
          <a:p>
            <a:pPr>
              <a:buFontTx/>
              <a:buChar char="-"/>
            </a:pPr>
            <a:r>
              <a:rPr lang="en-US" sz="1600" dirty="0"/>
              <a:t>Employment of additional specialized personnel for monitoring the species</a:t>
            </a:r>
          </a:p>
          <a:p>
            <a:pPr>
              <a:buFontTx/>
              <a:buChar char="-"/>
            </a:pPr>
            <a:r>
              <a:rPr lang="en-US" sz="1600" dirty="0"/>
              <a:t>Training of existing Management Unit staff</a:t>
            </a:r>
          </a:p>
          <a:p>
            <a:pPr>
              <a:buFontTx/>
              <a:buChar char="-"/>
            </a:pPr>
            <a:r>
              <a:rPr lang="en-US" sz="1600" dirty="0"/>
              <a:t> Protection of habitat 8330 (caves) outside </a:t>
            </a:r>
            <a:r>
              <a:rPr lang="en-US" sz="1600" dirty="0" err="1"/>
              <a:t>Natura</a:t>
            </a:r>
            <a:r>
              <a:rPr lang="en-US" sz="1600" dirty="0"/>
              <a:t> areas</a:t>
            </a:r>
          </a:p>
        </p:txBody>
      </p:sp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S population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254" y="1210234"/>
            <a:ext cx="5096198" cy="3603812"/>
          </a:xfrm>
          <a:prstGeom prst="rect">
            <a:avLst/>
          </a:prstGeom>
        </p:spPr>
      </p:pic>
      <p:pic>
        <p:nvPicPr>
          <p:cNvPr id="6" name="Picture 5" descr="MS shelter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1077" y="1246095"/>
            <a:ext cx="5020134" cy="3550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999" y="4930588"/>
            <a:ext cx="52108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Sources:  </a:t>
            </a:r>
          </a:p>
          <a:p>
            <a:pPr>
              <a:buFontTx/>
              <a:buChar char="-"/>
            </a:pPr>
            <a:r>
              <a:rPr lang="en-US" dirty="0"/>
              <a:t>Monk seal Conservation objectives </a:t>
            </a:r>
            <a:r>
              <a:rPr lang="fr-FR" dirty="0"/>
              <a:t>OG </a:t>
            </a:r>
            <a:r>
              <a:rPr lang="el-GR" dirty="0"/>
              <a:t>1807/Β/2023</a:t>
            </a:r>
            <a:r>
              <a:rPr lang="fr-FR" dirty="0"/>
              <a:t> </a:t>
            </a:r>
          </a:p>
          <a:p>
            <a:pPr>
              <a:buFontTx/>
              <a:buChar char="-"/>
            </a:pPr>
            <a:r>
              <a:rPr lang="fr-FR" dirty="0"/>
              <a:t> Monk </a:t>
            </a:r>
            <a:r>
              <a:rPr lang="fr-FR" dirty="0" err="1"/>
              <a:t>seal</a:t>
            </a:r>
            <a:r>
              <a:rPr lang="fr-FR" dirty="0"/>
              <a:t> Action Plan OG </a:t>
            </a:r>
            <a:r>
              <a:rPr lang="el-GR" dirty="0"/>
              <a:t>5100/Β/2024 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MOM</a:t>
            </a:r>
          </a:p>
          <a:p>
            <a:pPr>
              <a:buFontTx/>
              <a:buChar char="-"/>
            </a:pPr>
            <a:r>
              <a:rPr lang="fr-FR" dirty="0"/>
              <a:t> </a:t>
            </a:r>
            <a:r>
              <a:rPr lang="fr-FR" dirty="0" err="1"/>
              <a:t>Seal</a:t>
            </a:r>
            <a:r>
              <a:rPr lang="fr-FR" dirty="0"/>
              <a:t> </a:t>
            </a:r>
            <a:r>
              <a:rPr lang="fr-FR" dirty="0" err="1"/>
              <a:t>Greece</a:t>
            </a:r>
            <a:r>
              <a:rPr lang="fr-FR" dirty="0"/>
              <a:t> </a:t>
            </a:r>
            <a:r>
              <a:rPr lang="fr-FR" dirty="0" err="1"/>
              <a:t>deliverables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6259" y="708212"/>
            <a:ext cx="4312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PAMUs and MS Important Areas in Greece</a:t>
            </a:r>
          </a:p>
        </p:txBody>
      </p:sp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530354" y="3415554"/>
            <a:ext cx="4114800" cy="20708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58635" y="1362636"/>
            <a:ext cx="4114800" cy="20708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26829" y="1866123"/>
            <a:ext cx="70003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Common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Activities and Strategies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Habitat protection: Importan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 areas delineation/signing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restricted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access 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zones; use of technology such as remote cameras, acoustic sensors, drones, etc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Species protection: limit the impact of human activities (</a:t>
            </a:r>
            <a:r>
              <a:rPr lang="en-US" sz="20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e.g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code of conduct)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Scientific research: seal population monitoring, data sharing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(international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platfor</a:t>
            </a:r>
            <a:r>
              <a:rPr lang="en-US" sz="2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m/IUCN expert group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), research permits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Awareness campaigns: schools, fishers, tourists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general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public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different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approach according to target group and protected area status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Capacity building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Cooperation with coastguards and local authorities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2920" y="1584741"/>
            <a:ext cx="3580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Feasibility study  (identifying two IMS areas, implementation of surveillance system/monitoring of threats,  improve the response  to infringements, etc)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1024" y="3668577"/>
            <a:ext cx="3148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Action Plan of recurrent awareness campaign at local and national level , capacity building for professionals, code of conduct)</a:t>
            </a:r>
          </a:p>
        </p:txBody>
      </p:sp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4" descr="Εικόνα που περιέχει κείμενο, ξύλι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04457C8-44AD-165A-6F7C-614AF9C5C9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5" b="21528"/>
          <a:stretch/>
        </p:blipFill>
        <p:spPr>
          <a:xfrm>
            <a:off x="10399863" y="2796989"/>
            <a:ext cx="1602800" cy="1093693"/>
          </a:xfrm>
          <a:prstGeom prst="rect">
            <a:avLst/>
          </a:prstGeom>
        </p:spPr>
      </p:pic>
      <p:pic>
        <p:nvPicPr>
          <p:cNvPr id="9" name="Picture 2" descr="Veho Cave HD1080p Outdoor IP Security Camera | Weatherproof Securit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62447" y="695960"/>
            <a:ext cx="1129553" cy="1323179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7225553" y="923364"/>
            <a:ext cx="3899647" cy="241150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6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61365" y="1604864"/>
            <a:ext cx="735910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Future Outlook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Planned expansion of protected habitats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Improved on site surveillance and patrolling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Citizen science initiatives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Long-term seal monitoring programs (both MS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biology, socio- economics characteristics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threats)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Need for stronger 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enforcement policy and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funding (cost effectiv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eness study)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On going capacity building of PAMUs staff (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e.g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Life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MareNatura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Management/conservation , photo identification)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Long term cooperation with local stakeholders (e.g. promote the grants for damage in nets, code of conducts, sustainable tourism-certification, support professionals for innovative tools/ mitigation measures MOU)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3311" y="1211334"/>
            <a:ext cx="295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Special Environmental Study  at the national Level for </a:t>
            </a:r>
            <a:r>
              <a:rPr lang="en-US" dirty="0" err="1"/>
              <a:t>Natura</a:t>
            </a:r>
            <a:r>
              <a:rPr lang="en-US" dirty="0"/>
              <a:t> 2000 areas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3114" y="1984493"/>
            <a:ext cx="3470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Special Environmental Study  for National Marine Park  Ionian sea and  Aegean sea (South Cyclades)</a:t>
            </a:r>
          </a:p>
          <a:p>
            <a:r>
              <a:rPr lang="en-US" dirty="0"/>
              <a:t>            (18000+ 9500 km2)</a:t>
            </a:r>
          </a:p>
        </p:txBody>
      </p:sp>
      <p:pic>
        <p:nvPicPr>
          <p:cNvPr id="10" name="Picture 4" descr="Parrot Anafi Drone 4K + Skycontroller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7303" y="735104"/>
            <a:ext cx="1043993" cy="1255059"/>
          </a:xfrm>
          <a:prstGeom prst="rect">
            <a:avLst/>
          </a:prstGeom>
          <a:noFill/>
        </p:spPr>
      </p:pic>
      <p:pic>
        <p:nvPicPr>
          <p:cNvPr id="11" name="Picture 6" descr="P101055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25153" y="714031"/>
            <a:ext cx="1963270" cy="102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42200" y="3363309"/>
            <a:ext cx="3440953" cy="232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6320029" y="358589"/>
            <a:ext cx="2061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Mazaris</a:t>
            </a:r>
            <a:r>
              <a:rPr lang="en-US" sz="1000" dirty="0"/>
              <a:t> </a:t>
            </a:r>
            <a:r>
              <a:rPr lang="en-US" sz="1000" dirty="0" err="1"/>
              <a:t>Katsevanakis</a:t>
            </a:r>
            <a:r>
              <a:rPr lang="en-US" sz="1000" dirty="0"/>
              <a:t> </a:t>
            </a:r>
            <a:r>
              <a:rPr lang="el-GR" sz="1000" dirty="0"/>
              <a:t> 2025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7404758" y="5316072"/>
            <a:ext cx="2061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Mazaris</a:t>
            </a:r>
            <a:r>
              <a:rPr lang="en-US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Katsevanakis</a:t>
            </a:r>
            <a:r>
              <a:rPr lang="en-US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1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2025</a:t>
            </a:r>
            <a:endParaRPr lang="en-US" sz="1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49269" y="2071396"/>
            <a:ext cx="504767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Management Challenges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Limited human resources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Seasonal tourism pressures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Illegal activities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Policy gaps and slow enforcement (response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case of infringements)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Community resistance or misinformation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General cooperation/synergies between stakeholders (competent authorities, Environmental NGOs, research centers/universities, local stakeholders, etc)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LAURENT\Desktop\diekperaioseis grafeiou\2024_seminario thal xelones_kyparissia\150-1501922_transparent-human-resources-png-human-resource-hr-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7720" y="303549"/>
            <a:ext cx="2172090" cy="2211063"/>
          </a:xfrm>
          <a:prstGeom prst="rect">
            <a:avLst/>
          </a:prstGeom>
          <a:noFill/>
        </p:spPr>
      </p:pic>
      <p:pic>
        <p:nvPicPr>
          <p:cNvPr id="7" name="Picture 4" descr="C:\oloklir sxediasmos 1\diaxeristiko sxedio\Genika themata\fokies\traymstimenes_nekres fokies\young monk seal xingia 31_08_ 2008\P8310342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23418" y="2184040"/>
            <a:ext cx="2223540" cy="16676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797795" y="3560388"/>
            <a:ext cx="139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formicula map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8326" y="1244009"/>
            <a:ext cx="2955225" cy="4253023"/>
          </a:xfrm>
          <a:prstGeom prst="rect">
            <a:avLst/>
          </a:prstGeom>
        </p:spPr>
      </p:pic>
      <p:pic>
        <p:nvPicPr>
          <p:cNvPr id="15" name="Picture 14" descr="20240316_16144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38930" y="3838353"/>
            <a:ext cx="2211569" cy="16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2219325" y="3595215"/>
            <a:ext cx="77533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dirty="0">
                <a:solidFill>
                  <a:srgbClr val="39318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Thank you for your attention</a:t>
            </a:r>
            <a:endParaRPr lang="el-GR" sz="3000" dirty="0">
              <a:solidFill>
                <a:srgbClr val="393185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4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45FEC341-5754-B0B4-CA3C-CFF7491AC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1" y="4155463"/>
            <a:ext cx="2184400" cy="1117047"/>
          </a:xfrm>
          <a:prstGeom prst="rect">
            <a:avLst/>
          </a:prstGeom>
        </p:spPr>
      </p:pic>
      <p:sp>
        <p:nvSpPr>
          <p:cNvPr id="8" name="Google Shape;89;p2">
            <a:extLst>
              <a:ext uri="{FF2B5EF4-FFF2-40B4-BE49-F238E27FC236}">
                <a16:creationId xmlns:a16="http://schemas.microsoft.com/office/drawing/2014/main" id="{32E65017-0846-0F59-68A2-1FCA9EA130EF}"/>
              </a:ext>
            </a:extLst>
          </p:cNvPr>
          <p:cNvSpPr/>
          <p:nvPr/>
        </p:nvSpPr>
        <p:spPr>
          <a:xfrm>
            <a:off x="1121623" y="2990518"/>
            <a:ext cx="1050626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</a:rPr>
              <a:t>Marine Protected Areas and endangered species protection: a manager’s perspective, with a focus on Seal Greece project </a:t>
            </a:r>
            <a:endParaRPr lang="el-GR" sz="2000" b="1" dirty="0">
              <a:solidFill>
                <a:srgbClr val="393185"/>
              </a:solidFill>
              <a:latin typeface="Open Sans Light"/>
              <a:ea typeface="Open Sans Light"/>
              <a:cs typeface="Open Sans Light"/>
              <a:sym typeface="Open Sans"/>
            </a:endParaRPr>
          </a:p>
        </p:txBody>
      </p:sp>
      <p:sp>
        <p:nvSpPr>
          <p:cNvPr id="9" name="9 - Ορθογώνιο">
            <a:extLst>
              <a:ext uri="{FF2B5EF4-FFF2-40B4-BE49-F238E27FC236}">
                <a16:creationId xmlns:a16="http://schemas.microsoft.com/office/drawing/2014/main" id="{5B498C9C-4486-6049-B8F5-78C3DB677FC0}"/>
              </a:ext>
            </a:extLst>
          </p:cNvPr>
          <p:cNvSpPr/>
          <p:nvPr/>
        </p:nvSpPr>
        <p:spPr>
          <a:xfrm>
            <a:off x="3183351" y="4713986"/>
            <a:ext cx="722103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EC691F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Laurent </a:t>
            </a:r>
            <a:r>
              <a:rPr lang="en-US" sz="1700" b="1" dirty="0" err="1">
                <a:solidFill>
                  <a:srgbClr val="EC691F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Sourbès</a:t>
            </a:r>
            <a:endParaRPr lang="en-US" sz="1700" b="1" dirty="0">
              <a:solidFill>
                <a:srgbClr val="EC691F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4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F040841E-A74E-B779-C5BE-06B507B8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8;p2">
            <a:extLst>
              <a:ext uri="{FF2B5EF4-FFF2-40B4-BE49-F238E27FC236}">
                <a16:creationId xmlns:a16="http://schemas.microsoft.com/office/drawing/2014/main" id="{76136235-A70B-775B-FEEE-83F439509449}"/>
              </a:ext>
            </a:extLst>
          </p:cNvPr>
          <p:cNvSpPr/>
          <p:nvPr/>
        </p:nvSpPr>
        <p:spPr>
          <a:xfrm>
            <a:off x="3183350" y="1314921"/>
            <a:ext cx="820957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  <a:r>
              <a:rPr lang="en-GB" sz="1800" b="1" baseline="30000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rd</a:t>
            </a:r>
            <a:r>
              <a:rPr lang="el-GR" sz="1800" b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GB" sz="1800" b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Training Seminar</a:t>
            </a:r>
            <a:endParaRPr lang="el-GR" sz="1800" b="1" dirty="0">
              <a:solidFill>
                <a:srgbClr val="393185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l-GR" sz="600" b="1" dirty="0">
              <a:solidFill>
                <a:srgbClr val="393185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ctr" rtl="0" fontAlgn="base"/>
            <a:r>
              <a:rPr lang="en-GB" b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“</a:t>
            </a:r>
            <a:r>
              <a:rPr lang="en-US" b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</a:rPr>
              <a:t>Management and protection of the Mediterranean Monk Seal </a:t>
            </a:r>
          </a:p>
          <a:p>
            <a:pPr algn="ctr" rtl="0" fontAlgn="base"/>
            <a:r>
              <a:rPr lang="en-US" b="1" i="1" dirty="0" err="1">
                <a:solidFill>
                  <a:srgbClr val="393185"/>
                </a:solidFill>
                <a:latin typeface="Open Sans Light"/>
                <a:ea typeface="Open Sans Light"/>
                <a:cs typeface="Open Sans Light"/>
              </a:rPr>
              <a:t>Monachus</a:t>
            </a:r>
            <a:r>
              <a:rPr lang="en-US" b="1" i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b="1" i="1" dirty="0" err="1">
                <a:solidFill>
                  <a:srgbClr val="393185"/>
                </a:solidFill>
                <a:latin typeface="Open Sans Light"/>
                <a:ea typeface="Open Sans Light"/>
                <a:cs typeface="Open Sans Light"/>
              </a:rPr>
              <a:t>monachus</a:t>
            </a:r>
            <a:r>
              <a:rPr lang="en-US" b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</a:rPr>
              <a:t>”</a:t>
            </a:r>
            <a:r>
              <a:rPr lang="en-US" b="1" i="1" dirty="0">
                <a:solidFill>
                  <a:srgbClr val="393185"/>
                </a:solidFill>
                <a:latin typeface="Open Sans Light"/>
                <a:ea typeface="Open Sans Light"/>
                <a:cs typeface="Open Sans Ligh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091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3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329" y="651872"/>
            <a:ext cx="263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90058" y="1147482"/>
            <a:ext cx="501704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Brief context: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Greece’s rich marine biodiversity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Importance of Marine Protected Areas (MPAs)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Status of the Mediterranean monk seal (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Monachus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monachus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vulnerable (IUCN 2023)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Priority species (Directive 92/43)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Protected Species (P.D. 67/1981)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Monk seal Action Plan ( RAC/SPA 2013, Greece 2024)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Purpose of the presentation: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Showcase the Seal Greece project's contribution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Challenges for NECCA’s PAMUs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7177"/>
          <a:stretch/>
        </p:blipFill>
        <p:spPr bwMode="auto">
          <a:xfrm rot="21214223">
            <a:off x="5770130" y="409167"/>
            <a:ext cx="3767252" cy="130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30" y="1938577"/>
            <a:ext cx="6421870" cy="362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3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28759" y="1384746"/>
            <a:ext cx="665645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The Mediterranean Monk Seal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Scientific name: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Monachus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monachus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Conservation status: Vulnerable (IUCN</a:t>
            </a:r>
            <a:r>
              <a:rPr lang="en-US" sz="20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l-GR" sz="20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Τ</a:t>
            </a:r>
            <a:r>
              <a:rPr lang="en-US" sz="20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he Greek Red List </a:t>
            </a:r>
            <a:r>
              <a:rPr lang="el-GR" sz="20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en-US" sz="20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NECCA</a:t>
            </a:r>
            <a:r>
              <a:rPr lang="el-GR" sz="20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Critical Habitats: Caves (8330), remote coastal areas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9" t="38562" r="21033" b="23039"/>
          <a:stretch/>
        </p:blipFill>
        <p:spPr bwMode="auto">
          <a:xfrm>
            <a:off x="128839" y="3228398"/>
            <a:ext cx="7078746" cy="281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1736" y="2954406"/>
            <a:ext cx="92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Threats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68" y="1397802"/>
            <a:ext cx="5109597" cy="333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211612" y="4733920"/>
            <a:ext cx="2845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https://redlist.necca.gov.gr/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2" t="20382" r="21019" b="52925"/>
          <a:stretch/>
        </p:blipFill>
        <p:spPr bwMode="auto">
          <a:xfrm>
            <a:off x="3953381" y="189771"/>
            <a:ext cx="6508407" cy="152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08931" y="444882"/>
            <a:ext cx="17876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https://www.iucnredlist.org</a:t>
            </a:r>
          </a:p>
        </p:txBody>
      </p:sp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3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83136" y="2050901"/>
            <a:ext cx="545212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Monk Seal Conservation in Greece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Estimated population (337-450 total </a:t>
            </a:r>
            <a:r>
              <a:rPr lang="en-US" sz="2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Greece-IUCN 2023)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and distribution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Key areas of activity (e.g., Northern Sporades, Ionian Islands, Cyclades, Dodecanese) and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threat</a:t>
            </a:r>
            <a:r>
              <a:rPr lang="en-US" sz="24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s’ hot-spots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Role of MPAs in protecting habitat and species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8" t="25098" r="22869" b="50719"/>
          <a:stretch/>
        </p:blipFill>
        <p:spPr bwMode="auto">
          <a:xfrm>
            <a:off x="5723324" y="1314921"/>
            <a:ext cx="6468676" cy="14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396600" y="1319092"/>
            <a:ext cx="17876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https://www.iucnredlist.org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0458" y="1053311"/>
            <a:ext cx="15921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Karamanlidis</a:t>
            </a:r>
            <a:r>
              <a:rPr lang="en-US" sz="1100" dirty="0"/>
              <a:t> et al., 2023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63" y="2786882"/>
            <a:ext cx="3658282" cy="291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633042" y="541546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Solanou</a:t>
            </a:r>
            <a:r>
              <a:rPr lang="en-US" sz="1100" dirty="0"/>
              <a:t> et al., 2024</a:t>
            </a:r>
          </a:p>
        </p:txBody>
      </p:sp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92011" y="1669311"/>
            <a:ext cx="526249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Role of the MPA Manager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Day-to-day responsibilities: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Monitoring and enforcement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Participative approach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/awareness/environmental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education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Research coordination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lang="en-US" dirty="0">
                <a:latin typeface="Arial" pitchFamily="34" charset="0"/>
                <a:cs typeface="Arial" pitchFamily="34" charset="0"/>
              </a:rPr>
              <a:t> Opinions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Linking conservation, policies, and community needs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Managing conflicts (e.g., fisheries/tourism vs. conservation)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57802" y="1254641"/>
            <a:ext cx="3154919" cy="225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Νέος περιβαλλοντικός Νόμος: Πώς επηρεάζεται ο ΦΔ Πάρνωνα, Μουστού και  Μαινάλου | Arcadia Port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77990" y="531627"/>
            <a:ext cx="3261388" cy="3976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15" y="1285797"/>
            <a:ext cx="6297103" cy="39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2627" y="1600200"/>
            <a:ext cx="28847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Knowledge of the current conservation status </a:t>
            </a:r>
            <a:r>
              <a:rPr lang="el-GR" b="1" dirty="0"/>
              <a:t>(</a:t>
            </a:r>
            <a:r>
              <a:rPr lang="en-US" b="1" dirty="0"/>
              <a:t>biology of protected species,  socio-economic development of the area</a:t>
            </a:r>
            <a:r>
              <a:rPr lang="el-GR" b="1" dirty="0"/>
              <a:t>, </a:t>
            </a:r>
            <a:r>
              <a:rPr lang="en-US" b="1" dirty="0"/>
              <a:t>current pressures</a:t>
            </a:r>
            <a:r>
              <a:rPr lang="el-GR" b="1" dirty="0"/>
              <a:t>,  </a:t>
            </a:r>
            <a:r>
              <a:rPr lang="en-US" b="1" dirty="0"/>
              <a:t>etc</a:t>
            </a:r>
            <a:r>
              <a:rPr lang="el-GR" b="1" dirty="0"/>
              <a:t>)</a:t>
            </a:r>
            <a:r>
              <a:rPr lang="en-US" b="1" dirty="0"/>
              <a:t> (</a:t>
            </a:r>
            <a:r>
              <a:rPr lang="fr-FR" b="1" dirty="0" err="1"/>
              <a:t>e.g</a:t>
            </a:r>
            <a:r>
              <a:rPr lang="fr-FR" b="1" dirty="0"/>
              <a:t>. Survey-</a:t>
            </a:r>
            <a:r>
              <a:rPr lang="fr-FR" b="1" dirty="0" err="1"/>
              <a:t>scientific</a:t>
            </a:r>
            <a:r>
              <a:rPr lang="fr-FR" b="1" dirty="0"/>
              <a:t> articles, </a:t>
            </a:r>
            <a:r>
              <a:rPr lang="fr-FR" b="1" dirty="0" err="1"/>
              <a:t>NGOs</a:t>
            </a:r>
            <a:r>
              <a:rPr lang="fr-FR" b="1" dirty="0"/>
              <a:t>, Life Mare)</a:t>
            </a:r>
            <a:endParaRPr lang="el-GR" b="1" dirty="0"/>
          </a:p>
          <a:p>
            <a:r>
              <a:rPr lang="el-GR" b="1" dirty="0"/>
              <a:t>2. </a:t>
            </a:r>
            <a:r>
              <a:rPr lang="en-US" b="1" dirty="0"/>
              <a:t>Planning</a:t>
            </a:r>
            <a:r>
              <a:rPr lang="el-GR" b="1" dirty="0"/>
              <a:t> (</a:t>
            </a:r>
            <a:r>
              <a:rPr lang="en-US" b="1" dirty="0"/>
              <a:t>Conservation objectives</a:t>
            </a:r>
            <a:r>
              <a:rPr lang="el-GR" b="1" dirty="0"/>
              <a:t>, </a:t>
            </a:r>
            <a:r>
              <a:rPr lang="en-US" b="1" dirty="0"/>
              <a:t>Mitigation Management measures, scientific monitoring of species and pressures, cost effectiveness of measures</a:t>
            </a:r>
            <a:r>
              <a:rPr lang="el-GR" b="1" dirty="0"/>
              <a:t>)</a:t>
            </a:r>
          </a:p>
          <a:p>
            <a:r>
              <a:rPr lang="el-GR" b="1" dirty="0"/>
              <a:t>3. </a:t>
            </a:r>
            <a:r>
              <a:rPr lang="en-US" b="1" dirty="0"/>
              <a:t>Implementation of Protection Measures</a:t>
            </a:r>
            <a:endParaRPr lang="el-GR" b="1" dirty="0"/>
          </a:p>
          <a:p>
            <a:r>
              <a:rPr lang="el-GR" b="1" dirty="0"/>
              <a:t>4.</a:t>
            </a:r>
            <a:r>
              <a:rPr lang="en-US" b="1" dirty="0"/>
              <a:t> Assessment/ Adjustment of management measure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9624" y="896471"/>
            <a:ext cx="308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Active/adaptive Management </a:t>
            </a:r>
          </a:p>
        </p:txBody>
      </p:sp>
    </p:spTree>
    <p:extLst>
      <p:ext uri="{BB962C8B-B14F-4D97-AF65-F5344CB8AC3E}">
        <p14:creationId xmlns:p14="http://schemas.microsoft.com/office/powerpoint/2010/main" val="2219090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320986" y="941292"/>
            <a:ext cx="2895601" cy="2537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13812" y="1299883"/>
            <a:ext cx="3801036" cy="2537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79693" y="3576917"/>
            <a:ext cx="4796118" cy="2662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7224" y="1452282"/>
            <a:ext cx="3971365" cy="3397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80549" y="510100"/>
            <a:ext cx="706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Knowledge of the current conservation status  (Multi criteria analysis)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7860" y="1676400"/>
            <a:ext cx="3281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 </a:t>
            </a:r>
            <a:r>
              <a:rPr lang="en-US" b="1" dirty="0"/>
              <a:t>Biology of the species</a:t>
            </a:r>
          </a:p>
          <a:p>
            <a:r>
              <a:rPr lang="en-US" dirty="0"/>
              <a:t>-Resident – seasonal - sporadic</a:t>
            </a:r>
          </a:p>
          <a:p>
            <a:r>
              <a:rPr lang="en-US" dirty="0"/>
              <a:t>- Life cycle (sex ratio, age of sexual maturity, life expectancy etc)</a:t>
            </a:r>
          </a:p>
          <a:p>
            <a:pPr>
              <a:buFontTx/>
              <a:buChar char="-"/>
            </a:pPr>
            <a:r>
              <a:rPr lang="en-US" dirty="0"/>
              <a:t> Geographical distribution (breeding, migratory, feeding, other) </a:t>
            </a:r>
          </a:p>
          <a:p>
            <a:pPr>
              <a:buFontTx/>
              <a:buChar char="-"/>
            </a:pPr>
            <a:r>
              <a:rPr lang="en-US" dirty="0"/>
              <a:t> Main habitat (e.g. open sea, cave, reeves, sand)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60259" y="1264023"/>
            <a:ext cx="2868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  </a:t>
            </a:r>
            <a:r>
              <a:rPr lang="en-US" b="1" dirty="0"/>
              <a:t>socio-economic development of the Protected area</a:t>
            </a:r>
          </a:p>
          <a:p>
            <a:pPr>
              <a:buFontTx/>
              <a:buChar char="-"/>
            </a:pPr>
            <a:r>
              <a:rPr lang="en-US" dirty="0"/>
              <a:t>Fishing activity</a:t>
            </a:r>
          </a:p>
          <a:p>
            <a:pPr>
              <a:buFontTx/>
              <a:buChar char="-"/>
            </a:pPr>
            <a:r>
              <a:rPr lang="en-US" dirty="0"/>
              <a:t>Transports </a:t>
            </a:r>
          </a:p>
          <a:p>
            <a:pPr>
              <a:buFontTx/>
              <a:buChar char="-"/>
            </a:pPr>
            <a:r>
              <a:rPr lang="en-US" dirty="0"/>
              <a:t> tourism</a:t>
            </a:r>
          </a:p>
          <a:p>
            <a:pPr>
              <a:buFontTx/>
              <a:buChar char="-"/>
            </a:pPr>
            <a:r>
              <a:rPr lang="en-US" dirty="0"/>
              <a:t> Leisure</a:t>
            </a:r>
          </a:p>
          <a:p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23765" y="3792070"/>
            <a:ext cx="28687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1.4  </a:t>
            </a:r>
            <a:r>
              <a:rPr lang="en-US" b="1" dirty="0"/>
              <a:t>Pressures/threats</a:t>
            </a:r>
          </a:p>
          <a:p>
            <a:r>
              <a:rPr lang="en-US" dirty="0"/>
              <a:t>-killing –injuries (intentional and not)</a:t>
            </a:r>
          </a:p>
          <a:p>
            <a:pPr>
              <a:buFontTx/>
              <a:buChar char="-"/>
            </a:pPr>
            <a:r>
              <a:rPr lang="en-US" dirty="0"/>
              <a:t>disturbance (intentional and not)</a:t>
            </a:r>
          </a:p>
          <a:p>
            <a:pPr>
              <a:buFontTx/>
              <a:buChar char="-"/>
            </a:pPr>
            <a:r>
              <a:rPr lang="en-US" dirty="0"/>
              <a:t> diseases</a:t>
            </a:r>
          </a:p>
          <a:p>
            <a:pPr>
              <a:buFontTx/>
              <a:buChar char="-"/>
            </a:pPr>
            <a:r>
              <a:rPr lang="en-US" dirty="0"/>
              <a:t> loss/suitability of habitat</a:t>
            </a:r>
          </a:p>
          <a:p>
            <a:pPr>
              <a:buFontTx/>
              <a:buChar char="-"/>
            </a:pPr>
            <a:r>
              <a:rPr lang="en-US" dirty="0"/>
              <a:t> loss of feeding ground</a:t>
            </a:r>
          </a:p>
          <a:p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86166" y="1559860"/>
            <a:ext cx="2868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1.3  </a:t>
            </a:r>
            <a:r>
              <a:rPr lang="en-US" b="1" dirty="0" err="1"/>
              <a:t>Abiotic</a:t>
            </a:r>
            <a:r>
              <a:rPr lang="en-US" b="1" dirty="0"/>
              <a:t> environment</a:t>
            </a:r>
          </a:p>
          <a:p>
            <a:r>
              <a:rPr lang="en-US" dirty="0"/>
              <a:t>-temperature</a:t>
            </a:r>
          </a:p>
          <a:p>
            <a:r>
              <a:rPr lang="en-US" dirty="0"/>
              <a:t>-sea level</a:t>
            </a:r>
          </a:p>
          <a:p>
            <a:pPr>
              <a:buFontTx/>
              <a:buChar char="-"/>
            </a:pPr>
            <a:r>
              <a:rPr lang="en-US" dirty="0"/>
              <a:t>Geology </a:t>
            </a:r>
          </a:p>
          <a:p>
            <a:pPr>
              <a:buFontTx/>
              <a:buChar char="-"/>
            </a:pPr>
            <a:r>
              <a:rPr lang="en-US" dirty="0"/>
              <a:t> salinity</a:t>
            </a:r>
          </a:p>
          <a:p>
            <a:endParaRPr lang="en-US" dirty="0"/>
          </a:p>
          <a:p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 rot="8209871">
            <a:off x="4292081" y="3230587"/>
            <a:ext cx="268941" cy="64545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576511">
            <a:off x="7682752" y="3397623"/>
            <a:ext cx="268941" cy="64545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5586841" y="3173140"/>
            <a:ext cx="268941" cy="64545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ogo with a bird and a cow&#10;&#10;Description automatically generated">
            <a:extLst>
              <a:ext uri="{FF2B5EF4-FFF2-40B4-BE49-F238E27FC236}">
                <a16:creationId xmlns:a16="http://schemas.microsoft.com/office/drawing/2014/main" id="{8C26B0C9-7015-FA83-88C5-A7CBC2C5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87" y="189771"/>
            <a:ext cx="921968" cy="471471"/>
          </a:xfrm>
          <a:prstGeom prst="rect">
            <a:avLst/>
          </a:prstGeom>
        </p:spPr>
      </p:pic>
      <p:pic>
        <p:nvPicPr>
          <p:cNvPr id="3" name="Picture 2">
            <a:hlinkClick r:id="rId4" tooltip="https://necca.gov.gr/"/>
            <a:extLst>
              <a:ext uri="{FF2B5EF4-FFF2-40B4-BE49-F238E27FC236}">
                <a16:creationId xmlns:a16="http://schemas.microsoft.com/office/drawing/2014/main" id="{8E8F523D-7D3F-4382-040B-D4FFA0EC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245" y="164547"/>
            <a:ext cx="1150374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ircular Arrow 3"/>
          <p:cNvSpPr/>
          <p:nvPr/>
        </p:nvSpPr>
        <p:spPr>
          <a:xfrm rot="18896645">
            <a:off x="-365918" y="294481"/>
            <a:ext cx="5822950" cy="6234113"/>
          </a:xfrm>
          <a:prstGeom prst="circularArrow">
            <a:avLst>
              <a:gd name="adj1" fmla="val 4696"/>
              <a:gd name="adj2" fmla="val 863348"/>
              <a:gd name="adj3" fmla="val 20432853"/>
              <a:gd name="adj4" fmla="val 7897151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857250" y="1643063"/>
            <a:ext cx="40354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8275" indent="-168275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/>
              <a:t>Leisure activities :</a:t>
            </a:r>
          </a:p>
          <a:p>
            <a:pPr marL="168275" indent="-168275">
              <a:lnSpc>
                <a:spcPct val="80000"/>
              </a:lnSpc>
              <a:spcBef>
                <a:spcPct val="20000"/>
              </a:spcBef>
            </a:pPr>
            <a:endParaRPr lang="en-US" sz="1400" b="1" dirty="0"/>
          </a:p>
          <a:p>
            <a:pPr marL="168275" indent="-168275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sz="1400" dirty="0"/>
              <a:t>Sailing – Boating</a:t>
            </a:r>
          </a:p>
          <a:p>
            <a:pPr marL="168275" indent="-168275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sz="1400" dirty="0"/>
              <a:t>Sunbathing - swimming</a:t>
            </a:r>
          </a:p>
          <a:p>
            <a:pPr marL="168275" indent="-168275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sz="1400" dirty="0"/>
              <a:t>Snorkeling – Diving</a:t>
            </a:r>
          </a:p>
          <a:p>
            <a:pPr marL="168275" indent="-168275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sz="1400" dirty="0"/>
              <a:t>Recreational fishing</a:t>
            </a:r>
          </a:p>
          <a:p>
            <a:pPr marL="168275" indent="-168275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sz="1400" dirty="0"/>
              <a:t>Hiking </a:t>
            </a:r>
          </a:p>
          <a:p>
            <a:pPr marL="168275" indent="-168275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endParaRPr lang="el-GR" sz="1400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42938" y="3143250"/>
            <a:ext cx="43926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/>
              <a:t>Professional l Activities :</a:t>
            </a:r>
          </a:p>
          <a:p>
            <a:endParaRPr lang="en-US" sz="1400" dirty="0"/>
          </a:p>
          <a:p>
            <a:r>
              <a:rPr lang="en-US" sz="1400" dirty="0"/>
              <a:t>- Buildings - infrastructures </a:t>
            </a:r>
          </a:p>
          <a:p>
            <a:r>
              <a:rPr lang="en-US" sz="1400" dirty="0"/>
              <a:t>-</a:t>
            </a:r>
            <a:r>
              <a:rPr lang="en-US" sz="1400" dirty="0" err="1"/>
              <a:t>wildllife</a:t>
            </a:r>
            <a:r>
              <a:rPr lang="en-US" sz="1400" dirty="0"/>
              <a:t> spotting</a:t>
            </a:r>
          </a:p>
          <a:p>
            <a:pPr>
              <a:buFontTx/>
              <a:buChar char="-"/>
            </a:pPr>
            <a:r>
              <a:rPr lang="en-US" sz="1400" dirty="0"/>
              <a:t> Speed Boats and </a:t>
            </a:r>
            <a:r>
              <a:rPr lang="en-US" sz="1400" dirty="0" err="1"/>
              <a:t>pedalos</a:t>
            </a:r>
            <a:r>
              <a:rPr lang="en-US" sz="1400" dirty="0"/>
              <a:t> (paddle boat) rentals</a:t>
            </a:r>
          </a:p>
          <a:p>
            <a:pPr>
              <a:buFontTx/>
              <a:buChar char="-"/>
            </a:pPr>
            <a:r>
              <a:rPr lang="en-US" sz="1400" dirty="0"/>
              <a:t> Boat tours</a:t>
            </a:r>
          </a:p>
          <a:p>
            <a:pPr>
              <a:buFontTx/>
              <a:buChar char="-"/>
            </a:pPr>
            <a:r>
              <a:rPr lang="en-US" sz="1400" dirty="0"/>
              <a:t> Fishing </a:t>
            </a:r>
          </a:p>
          <a:p>
            <a:pPr>
              <a:buFontTx/>
              <a:buChar char="-"/>
            </a:pPr>
            <a:r>
              <a:rPr lang="en-US" sz="1400" dirty="0"/>
              <a:t> Diving</a:t>
            </a:r>
          </a:p>
          <a:p>
            <a:endParaRPr lang="en-US" sz="1400" dirty="0"/>
          </a:p>
          <a:p>
            <a:endParaRPr lang="el-GR" sz="1400" dirty="0"/>
          </a:p>
        </p:txBody>
      </p:sp>
      <p:pic>
        <p:nvPicPr>
          <p:cNvPr id="7" name="Picture 16" descr="P102019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7411" y="1184275"/>
            <a:ext cx="1135062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Εικόνα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90248" y="1184275"/>
            <a:ext cx="12985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P509003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77411" y="2697163"/>
            <a:ext cx="2411412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33"/>
          <p:cNvSpPr>
            <a:spLocks noChangeArrowheads="1"/>
          </p:cNvSpPr>
          <p:nvPr/>
        </p:nvSpPr>
        <p:spPr bwMode="auto">
          <a:xfrm>
            <a:off x="5292725" y="1628775"/>
            <a:ext cx="360363" cy="1439863"/>
          </a:xfrm>
          <a:prstGeom prst="upDownArrow">
            <a:avLst>
              <a:gd name="adj1" fmla="val 50000"/>
              <a:gd name="adj2" fmla="val 79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fr-FR"/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5292725" y="3860800"/>
            <a:ext cx="360363" cy="1728788"/>
          </a:xfrm>
          <a:prstGeom prst="upDownArrow">
            <a:avLst>
              <a:gd name="adj1" fmla="val 50000"/>
              <a:gd name="adj2" fmla="val 959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fr-FR"/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 rot="16200000">
            <a:off x="4021931" y="2764632"/>
            <a:ext cx="1889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Management Priorities</a:t>
            </a:r>
            <a:endParaRPr lang="el-GR" b="1" dirty="0"/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 rot="16200000">
            <a:off x="5093494" y="2693085"/>
            <a:ext cx="1889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management  of Conflicts</a:t>
            </a:r>
            <a:endParaRPr lang="el-GR" b="1" dirty="0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2284218" y="564114"/>
            <a:ext cx="2039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General and Specific Carrying Capacity</a:t>
            </a:r>
            <a:endParaRPr lang="el-GR" sz="1600" b="1" dirty="0"/>
          </a:p>
        </p:txBody>
      </p:sp>
    </p:spTree>
    <p:extLst>
      <p:ext uri="{BB962C8B-B14F-4D97-AF65-F5344CB8AC3E}">
        <p14:creationId xmlns:p14="http://schemas.microsoft.com/office/powerpoint/2010/main" val="1317126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D639AB3FEC2B4C8A97A4C72A10EC66" ma:contentTypeVersion="13" ma:contentTypeDescription="Create a new document." ma:contentTypeScope="" ma:versionID="4138e7a87d551a51afaf4905abacbf17">
  <xsd:schema xmlns:xsd="http://www.w3.org/2001/XMLSchema" xmlns:xs="http://www.w3.org/2001/XMLSchema" xmlns:p="http://schemas.microsoft.com/office/2006/metadata/properties" xmlns:ns2="4fc627f1-b728-4668-a48f-b71c3c8aaec1" targetNamespace="http://schemas.microsoft.com/office/2006/metadata/properties" ma:root="true" ma:fieldsID="43e12ba776e2fe30c9d80662f7ca1295" ns2:_="">
    <xsd:import namespace="4fc627f1-b728-4668-a48f-b71c3c8aae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627f1-b728-4668-a48f-b71c3c8aae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2322d0e-1daf-4d02-a8d2-52a75c6557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c627f1-b728-4668-a48f-b71c3c8aaec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AB3BB18-31DB-4818-A928-A055CD53ABF1}"/>
</file>

<file path=customXml/itemProps2.xml><?xml version="1.0" encoding="utf-8"?>
<ds:datastoreItem xmlns:ds="http://schemas.openxmlformats.org/officeDocument/2006/customXml" ds:itemID="{4554A787-F229-4922-BC6C-9C55B90A9FA3}"/>
</file>

<file path=customXml/itemProps3.xml><?xml version="1.0" encoding="utf-8"?>
<ds:datastoreItem xmlns:ds="http://schemas.openxmlformats.org/officeDocument/2006/customXml" ds:itemID="{7D08841F-2420-4B90-A14D-DCAF08800F01}"/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1145</Words>
  <Application>Microsoft Macintosh PowerPoint</Application>
  <PresentationFormat>Widescreen</PresentationFormat>
  <Paragraphs>148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Open Sans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Vivi Mastaka</cp:lastModifiedBy>
  <cp:revision>147</cp:revision>
  <dcterms:created xsi:type="dcterms:W3CDTF">2023-12-21T09:35:47Z</dcterms:created>
  <dcterms:modified xsi:type="dcterms:W3CDTF">2026-01-19T20:39:36Z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0x01010085D639AB3FEC2B4C8A97A4C72A10EC66</vt:lpwstr>
  </property>
</Properties>
</file>